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65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pp.html#code=int%20factorial%28int%20n%29%7B%0A%20if%28%20n%3D%3D0%20%7C%7C%20n%20%3D%3D%201%29%7B%0A%20%20%20return%201%3B%0A%20%7D%0A%20%0A%20if%28n%20%3D%3D%202%29%7B%0A%20%20%20return%202%3B%0A%20%7D%0A%0A%20int%20res%20%3D%200%3B%0A%20res%20%3D%20n%20*%20factorial%28n-1%29%3B%20%0A%20%0A%20return%20res%3B%0A%7D%0A%0Aint%20main%28%29%20%7B%0A%0A%20%20int%20f%20%3D%20-1%3B%0A%20%20f%20%3D%20factorial%285%29%3B%0A%20%20return%200%3B%0A%7D&amp;curInstr=30&amp;mode=display&amp;origin=opt-frontend.js&amp;py=cpp&amp;rawInputLstJSON=%5B%5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234DB8-3953-4EFB-AEFF-6BFA5E7DD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Рекурсия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6911E2D-7B68-4C59-8EAA-A5F30FB4C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Или процеса, в който задача се решава на 3 реда, но никой не знае защо</a:t>
            </a:r>
          </a:p>
        </p:txBody>
      </p:sp>
    </p:spTree>
    <p:extLst>
      <p:ext uri="{BB962C8B-B14F-4D97-AF65-F5344CB8AC3E}">
        <p14:creationId xmlns:p14="http://schemas.microsoft.com/office/powerpoint/2010/main" val="240404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0E18072-5309-4571-AAEB-E1CA03CA1711}"/>
              </a:ext>
            </a:extLst>
          </p:cNvPr>
          <p:cNvSpPr txBox="1"/>
          <p:nvPr/>
        </p:nvSpPr>
        <p:spPr>
          <a:xfrm>
            <a:off x="4731391" y="796954"/>
            <a:ext cx="71230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Едновременно с изпълнението на кода ще наблюдаваме и какво се</a:t>
            </a:r>
            <a:br>
              <a:rPr lang="bg-BG" dirty="0"/>
            </a:br>
            <a:r>
              <a:rPr lang="bg-BG" dirty="0"/>
              <a:t>случва в програмния стек. </a:t>
            </a:r>
          </a:p>
          <a:p>
            <a:endParaRPr lang="bg-BG" dirty="0"/>
          </a:p>
          <a:p>
            <a:r>
              <a:rPr lang="bg-BG" dirty="0"/>
              <a:t>В момента единствения елемента в програмния стек за нашата</a:t>
            </a:r>
            <a:br>
              <a:rPr lang="bg-BG" dirty="0"/>
            </a:br>
            <a:r>
              <a:rPr lang="bg-BG" dirty="0"/>
              <a:t>програма е стековата рамка за </a:t>
            </a:r>
            <a:r>
              <a:rPr lang="en-US" dirty="0"/>
              <a:t>main()</a:t>
            </a:r>
            <a:r>
              <a:rPr lang="bg-BG" dirty="0"/>
              <a:t> функцията, където се съхранява</a:t>
            </a:r>
            <a:br>
              <a:rPr lang="bg-BG" dirty="0"/>
            </a:br>
            <a:r>
              <a:rPr lang="bg-BG" dirty="0"/>
              <a:t>стойността за </a:t>
            </a:r>
            <a:r>
              <a:rPr lang="en-US" dirty="0"/>
              <a:t>f, </a:t>
            </a:r>
            <a:r>
              <a:rPr lang="bg-BG" dirty="0"/>
              <a:t>която в случая е -1.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B819335-2F3E-418A-9889-726FE750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6" y="184557"/>
            <a:ext cx="2867425" cy="4172532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774775A-7392-40F2-A27D-B8878A56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77" y="184557"/>
            <a:ext cx="1162212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0E18072-5309-4571-AAEB-E1CA03CA1711}"/>
              </a:ext>
            </a:extLst>
          </p:cNvPr>
          <p:cNvSpPr txBox="1"/>
          <p:nvPr/>
        </p:nvSpPr>
        <p:spPr>
          <a:xfrm>
            <a:off x="1585519" y="360727"/>
            <a:ext cx="101457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Изпълнявайки кода за </a:t>
            </a:r>
            <a:r>
              <a:rPr lang="en-US" dirty="0"/>
              <a:t>n </a:t>
            </a:r>
            <a:r>
              <a:rPr lang="bg-BG" dirty="0"/>
              <a:t>= 5 ред по ред става следното:</a:t>
            </a:r>
          </a:p>
          <a:p>
            <a:pPr marL="285750" indent="-285750">
              <a:buFontTx/>
              <a:buChar char="-"/>
            </a:pPr>
            <a:r>
              <a:rPr lang="en-US" dirty="0"/>
              <a:t>n </a:t>
            </a:r>
            <a:r>
              <a:rPr lang="bg-BG" dirty="0"/>
              <a:t>не е 0 или 1, продължаваме</a:t>
            </a:r>
          </a:p>
          <a:p>
            <a:pPr marL="285750" indent="-285750">
              <a:buFontTx/>
              <a:buChar char="-"/>
            </a:pPr>
            <a:r>
              <a:rPr lang="en-US" dirty="0"/>
              <a:t>n </a:t>
            </a:r>
            <a:r>
              <a:rPr lang="bg-BG" dirty="0"/>
              <a:t>не е 2, продължаваме</a:t>
            </a:r>
          </a:p>
          <a:p>
            <a:pPr marL="285750" indent="-285750">
              <a:buFontTx/>
              <a:buChar char="-"/>
            </a:pPr>
            <a:r>
              <a:rPr lang="bg-BG" dirty="0"/>
              <a:t>правим си променлива, която да държи резултата и я зануляваме</a:t>
            </a:r>
          </a:p>
          <a:p>
            <a:pPr marL="285750" indent="-285750">
              <a:buFontTx/>
              <a:buChar char="-"/>
            </a:pPr>
            <a:r>
              <a:rPr lang="bg-BG" dirty="0"/>
              <a:t>присвояваме на </a:t>
            </a:r>
            <a:r>
              <a:rPr lang="en-US" dirty="0"/>
              <a:t>res </a:t>
            </a:r>
            <a:r>
              <a:rPr lang="bg-BG" dirty="0"/>
              <a:t>резултата от </a:t>
            </a:r>
            <a:r>
              <a:rPr lang="en-US" dirty="0"/>
              <a:t>n </a:t>
            </a:r>
            <a:r>
              <a:rPr lang="bg-BG" dirty="0"/>
              <a:t>по стойността на </a:t>
            </a:r>
            <a:r>
              <a:rPr lang="en-US" dirty="0"/>
              <a:t>factorial(n-1)</a:t>
            </a:r>
            <a:endParaRPr lang="bg-BG" dirty="0"/>
          </a:p>
          <a:p>
            <a:pPr marL="285750" indent="-285750">
              <a:buFontTx/>
              <a:buChar char="-"/>
            </a:pPr>
            <a:r>
              <a:rPr lang="bg-BG" dirty="0"/>
              <a:t>от тук се извиква </a:t>
            </a:r>
            <a:r>
              <a:rPr lang="en-US" dirty="0"/>
              <a:t>factorial(n-1), </a:t>
            </a:r>
            <a:r>
              <a:rPr lang="bg-BG" dirty="0"/>
              <a:t>текущото изпълнение на функцията се </a:t>
            </a:r>
            <a:r>
              <a:rPr lang="bg-BG" dirty="0" err="1"/>
              <a:t>паузира</a:t>
            </a:r>
            <a:r>
              <a:rPr lang="bg-BG" dirty="0"/>
              <a:t> и чака резултата ѝ </a:t>
            </a:r>
          </a:p>
          <a:p>
            <a:pPr marL="285750" indent="-285750">
              <a:buFontTx/>
              <a:buChar char="-"/>
            </a:pPr>
            <a:endParaRPr lang="bg-BG" dirty="0"/>
          </a:p>
          <a:p>
            <a:endParaRPr lang="bg-BG" dirty="0"/>
          </a:p>
          <a:p>
            <a:r>
              <a:rPr lang="bg-BG" dirty="0"/>
              <a:t>ѝ</a:t>
            </a:r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94D98FF6-2FD4-4590-B9F8-57D3DA51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9" y="2194236"/>
            <a:ext cx="5895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0E18072-5309-4571-AAEB-E1CA03CA1711}"/>
              </a:ext>
            </a:extLst>
          </p:cNvPr>
          <p:cNvSpPr txBox="1"/>
          <p:nvPr/>
        </p:nvSpPr>
        <p:spPr>
          <a:xfrm>
            <a:off x="872455" y="629174"/>
            <a:ext cx="4966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Еквивалентно се изпълняват и рекурсивните </a:t>
            </a:r>
          </a:p>
          <a:p>
            <a:r>
              <a:rPr lang="bg-BG" dirty="0"/>
              <a:t>извиквания за функцията </a:t>
            </a:r>
            <a:r>
              <a:rPr lang="en-US" dirty="0"/>
              <a:t>factorial</a:t>
            </a:r>
            <a:r>
              <a:rPr lang="bg-BG" dirty="0"/>
              <a:t> и за стойностите 4, 3.</a:t>
            </a:r>
          </a:p>
          <a:p>
            <a:pPr marL="285750" indent="-285750">
              <a:buFontTx/>
              <a:buChar char="-"/>
            </a:pPr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BB9CA9C-8C6D-4281-85E3-453E969C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075"/>
            <a:ext cx="58483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0E18072-5309-4571-AAEB-E1CA03CA1711}"/>
              </a:ext>
            </a:extLst>
          </p:cNvPr>
          <p:cNvSpPr txBox="1"/>
          <p:nvPr/>
        </p:nvSpPr>
        <p:spPr>
          <a:xfrm>
            <a:off x="872455" y="629174"/>
            <a:ext cx="496628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Вече за </a:t>
            </a:r>
            <a:r>
              <a:rPr lang="en-US" dirty="0"/>
              <a:t>factorial</a:t>
            </a:r>
            <a:r>
              <a:rPr lang="bg-BG" dirty="0"/>
              <a:t> от 2 нещата се променят.</a:t>
            </a:r>
          </a:p>
          <a:p>
            <a:endParaRPr lang="bg-BG" dirty="0"/>
          </a:p>
          <a:p>
            <a:r>
              <a:rPr lang="bg-BG" dirty="0"/>
              <a:t>Понеже </a:t>
            </a:r>
            <a:r>
              <a:rPr lang="en-US" dirty="0"/>
              <a:t>n = </a:t>
            </a:r>
            <a:r>
              <a:rPr lang="bg-BG" dirty="0"/>
              <a:t>2 функцията връща 2 при втората проверка. Текущото изпълнение на функцията се прекратява и стековата рамка на текущите данни се премахва. След което продължава изпълнението на инструкциите от където са прекъснати, чакащи резултата от функцията.</a:t>
            </a:r>
          </a:p>
          <a:p>
            <a:endParaRPr lang="bg-BG" dirty="0"/>
          </a:p>
          <a:p>
            <a:r>
              <a:rPr lang="bg-BG" dirty="0"/>
              <a:t>Върнатата стойност отива при стековата рамка на викащата функция, която в случая е </a:t>
            </a:r>
            <a:r>
              <a:rPr lang="en-US" dirty="0"/>
              <a:t>factorial</a:t>
            </a:r>
            <a:r>
              <a:rPr lang="bg-BG" dirty="0"/>
              <a:t> от 3. Тя пресмята 3*2 = 6 и записва в </a:t>
            </a:r>
            <a:r>
              <a:rPr lang="en-US" dirty="0"/>
              <a:t>res. </a:t>
            </a:r>
            <a:r>
              <a:rPr lang="bg-BG" dirty="0"/>
              <a:t>След което връща стойността на </a:t>
            </a:r>
            <a:r>
              <a:rPr lang="en-US" dirty="0"/>
              <a:t>res </a:t>
            </a:r>
            <a:r>
              <a:rPr lang="bg-BG" dirty="0"/>
              <a:t>на предишната </a:t>
            </a:r>
            <a:r>
              <a:rPr lang="bg-BG" dirty="0" err="1"/>
              <a:t>стекова</a:t>
            </a:r>
            <a:r>
              <a:rPr lang="bg-BG" dirty="0"/>
              <a:t> рамка и се изпълняват същите процеси описани горе.</a:t>
            </a:r>
          </a:p>
          <a:p>
            <a:endParaRPr lang="bg-BG" dirty="0"/>
          </a:p>
          <a:p>
            <a:r>
              <a:rPr lang="bg-BG" dirty="0"/>
              <a:t>След изчисляване на първото извикване на функцията </a:t>
            </a:r>
            <a:r>
              <a:rPr lang="en-US" dirty="0"/>
              <a:t>factorial, </a:t>
            </a:r>
            <a:r>
              <a:rPr lang="bg-BG" dirty="0"/>
              <a:t>стойността се връща на </a:t>
            </a:r>
            <a:r>
              <a:rPr lang="en-US" dirty="0"/>
              <a:t>main()</a:t>
            </a:r>
            <a:r>
              <a:rPr lang="bg-BG" dirty="0"/>
              <a:t> и се  записва във </a:t>
            </a:r>
            <a:r>
              <a:rPr lang="en-US" dirty="0"/>
              <a:t> f. </a:t>
            </a:r>
            <a:r>
              <a:rPr lang="bg-BG" dirty="0"/>
              <a:t>След което главната </a:t>
            </a:r>
          </a:p>
          <a:p>
            <a:r>
              <a:rPr lang="bg-BG" dirty="0"/>
              <a:t>функция се прекратява, стека на програмата се изчиства и програмата се прекратява.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C46F051-D7D3-4D61-993E-48E5771B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1962"/>
            <a:ext cx="56864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9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0BC920-F5F0-4E12-BBCC-41B4B353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за реализиране на рекурсия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EB9132B-B043-4B3E-A399-C1A8FA841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Край на вероятно отегчителната теоретична част</a:t>
            </a:r>
          </a:p>
        </p:txBody>
      </p:sp>
    </p:spTree>
    <p:extLst>
      <p:ext uri="{BB962C8B-B14F-4D97-AF65-F5344CB8AC3E}">
        <p14:creationId xmlns:p14="http://schemas.microsoft.com/office/powerpoint/2010/main" val="239705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CE6A7C-14B5-4D2E-BC82-87FD6A9F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276"/>
          </a:xfrm>
        </p:spPr>
        <p:txBody>
          <a:bodyPr/>
          <a:lstStyle/>
          <a:p>
            <a:r>
              <a:rPr lang="bg-BG" dirty="0"/>
              <a:t>Правила за реализиране на рекурсия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29763C-2307-48ED-8B07-8E911E2C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6462"/>
            <a:ext cx="9905999" cy="4314739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Всяка рекурсивна функция трябва да има дъно. Това е състояние в която функция има точно определена стойност и тя не зависи от бъдещи итерации на рекурсивната логика.</a:t>
            </a:r>
          </a:p>
          <a:p>
            <a:pPr marL="0" indent="0">
              <a:buNone/>
            </a:pPr>
            <a:r>
              <a:rPr lang="bg-BG" dirty="0"/>
              <a:t>Например както в рекурсивното реализиране на </a:t>
            </a:r>
            <a:r>
              <a:rPr lang="bg-BG" dirty="0" err="1"/>
              <a:t>факториел</a:t>
            </a:r>
            <a:r>
              <a:rPr lang="bg-BG" dirty="0"/>
              <a:t> функцията при стойност 0 или 1 връщаме 1, или при 2 връщаме 2.</a:t>
            </a:r>
          </a:p>
        </p:txBody>
      </p:sp>
    </p:spTree>
    <p:extLst>
      <p:ext uri="{BB962C8B-B14F-4D97-AF65-F5344CB8AC3E}">
        <p14:creationId xmlns:p14="http://schemas.microsoft.com/office/powerpoint/2010/main" val="338165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CE6A7C-14B5-4D2E-BC82-87FD6A9F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276"/>
          </a:xfrm>
        </p:spPr>
        <p:txBody>
          <a:bodyPr/>
          <a:lstStyle/>
          <a:p>
            <a:r>
              <a:rPr lang="bg-BG" dirty="0"/>
              <a:t>Правила за реализиране на рекурсия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29763C-2307-48ED-8B07-8E911E2C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6462"/>
            <a:ext cx="9905999" cy="4314739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Като създавате логиката, както обикновено, обмисляйте решението на задачата в общия случай и как за дадена итерация на рекурсията зависи от следващата итерация.</a:t>
            </a:r>
          </a:p>
          <a:p>
            <a:pPr marL="0" indent="0">
              <a:buNone/>
            </a:pPr>
            <a:r>
              <a:rPr lang="bg-BG" dirty="0"/>
              <a:t> В случая за дадено </a:t>
            </a:r>
            <a:r>
              <a:rPr lang="en-US" dirty="0"/>
              <a:t>n </a:t>
            </a:r>
            <a:r>
              <a:rPr lang="bg-BG" dirty="0"/>
              <a:t>, </a:t>
            </a:r>
            <a:r>
              <a:rPr lang="en-US" dirty="0"/>
              <a:t>n! = n(n-1)!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348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E8C4A1-B330-463A-BE93-999C2B50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рекурсия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6FC1AE4-0C45-401C-AA3F-581E639D9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 как компютърната система изпълнява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73326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CE6A7C-14B5-4D2E-BC82-87FD6A9F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276"/>
          </a:xfrm>
        </p:spPr>
        <p:txBody>
          <a:bodyPr/>
          <a:lstStyle/>
          <a:p>
            <a:r>
              <a:rPr lang="bg-BG" dirty="0"/>
              <a:t>Какво е рекурсия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29763C-2307-48ED-8B07-8E911E2C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6462"/>
            <a:ext cx="9905999" cy="4314739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Противно на подзаглавието рекурсията в програмирането е нещо напълно естествено. Рекурсивния процес просто се възползва от това как компютърната система гледа на една програма и следи нейното изпълнение. 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Накратко рекурсията е процес, при който една функция извиква себе си пряко или косвено. </a:t>
            </a:r>
          </a:p>
        </p:txBody>
      </p:sp>
    </p:spTree>
    <p:extLst>
      <p:ext uri="{BB962C8B-B14F-4D97-AF65-F5344CB8AC3E}">
        <p14:creationId xmlns:p14="http://schemas.microsoft.com/office/powerpoint/2010/main" val="13143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CE6A7C-14B5-4D2E-BC82-87FD6A9F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276"/>
          </a:xfrm>
        </p:spPr>
        <p:txBody>
          <a:bodyPr/>
          <a:lstStyle/>
          <a:p>
            <a:r>
              <a:rPr lang="bg-BG" dirty="0"/>
              <a:t>Какво е рекурсия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29763C-2307-48ED-8B07-8E911E2C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6462"/>
            <a:ext cx="9905999" cy="5150841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„Но ако една функция извиква сама себе си не се ли използват същите променливи?“</a:t>
            </a:r>
          </a:p>
          <a:p>
            <a:pPr marL="0" indent="0">
              <a:buNone/>
            </a:pPr>
            <a:r>
              <a:rPr lang="bg-BG" dirty="0"/>
              <a:t>Отговора е не – за компютъра една функция е разделена на две различни части – едната списък със статичните променливи/константи, а другата инструкциите, които процесора изпълнява.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Когато се извика една функция, то се заделя в паметта блок, който да побере списъка от данни нужни за функцията (</a:t>
            </a:r>
            <a:r>
              <a:rPr lang="bg-BG" dirty="0" err="1"/>
              <a:t>т.нар</a:t>
            </a:r>
            <a:r>
              <a:rPr lang="bg-BG" dirty="0"/>
              <a:t> </a:t>
            </a:r>
            <a:r>
              <a:rPr lang="bg-BG" dirty="0" err="1"/>
              <a:t>стекова</a:t>
            </a:r>
            <a:r>
              <a:rPr lang="bg-BG" dirty="0"/>
              <a:t> рамка) и процесора изпълнява инструкциите на функцията върху текущия блок.</a:t>
            </a:r>
          </a:p>
        </p:txBody>
      </p:sp>
    </p:spTree>
    <p:extLst>
      <p:ext uri="{BB962C8B-B14F-4D97-AF65-F5344CB8AC3E}">
        <p14:creationId xmlns:p14="http://schemas.microsoft.com/office/powerpoint/2010/main" val="231635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CE6A7C-14B5-4D2E-BC82-87FD6A9F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276"/>
          </a:xfrm>
        </p:spPr>
        <p:txBody>
          <a:bodyPr/>
          <a:lstStyle/>
          <a:p>
            <a:r>
              <a:rPr lang="bg-BG" dirty="0"/>
              <a:t>Какво е рекурсия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29763C-2307-48ED-8B07-8E911E2C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6462"/>
            <a:ext cx="9905999" cy="4314739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В стековата рамка се намират параметрите, които се подават на функцията, както и локалните ѝ параметри. Но най-важното седи и адреса на стековата рамка на извикващата функция, към която трябва да се върнем при прекратяване на текущата функция.</a:t>
            </a:r>
          </a:p>
          <a:p>
            <a:pPr marL="0" indent="0">
              <a:buNone/>
            </a:pPr>
            <a:r>
              <a:rPr lang="bg-BG" dirty="0"/>
              <a:t>По този начин компютърната система единствено помни в коя текуща </a:t>
            </a:r>
            <a:r>
              <a:rPr lang="bg-BG" dirty="0" err="1"/>
              <a:t>стекова</a:t>
            </a:r>
            <a:r>
              <a:rPr lang="bg-BG" dirty="0"/>
              <a:t> рамка се намира и на коя стъпка от инструкциите е. </a:t>
            </a:r>
          </a:p>
        </p:txBody>
      </p:sp>
    </p:spTree>
    <p:extLst>
      <p:ext uri="{BB962C8B-B14F-4D97-AF65-F5344CB8AC3E}">
        <p14:creationId xmlns:p14="http://schemas.microsoft.com/office/powerpoint/2010/main" val="135339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CE6A7C-14B5-4D2E-BC82-87FD6A9F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276"/>
          </a:xfrm>
        </p:spPr>
        <p:txBody>
          <a:bodyPr/>
          <a:lstStyle/>
          <a:p>
            <a:r>
              <a:rPr lang="bg-BG" dirty="0"/>
              <a:t>Какво е рекурсия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229763C-2307-48ED-8B07-8E911E2C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6462"/>
            <a:ext cx="9905999" cy="4314739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По този начин, когато една функция се прекрати изпълнението на кода продължава от там където е била извикана.</a:t>
            </a:r>
          </a:p>
          <a:p>
            <a:pPr marL="0" indent="0">
              <a:buNone/>
            </a:pPr>
            <a:r>
              <a:rPr lang="bg-BG" dirty="0"/>
              <a:t>И поради тези причини компютърната система възприема като два съвсем различни процеса, когато една функция извика сама себе си.</a:t>
            </a:r>
          </a:p>
          <a:p>
            <a:pPr marL="0" indent="0">
              <a:buNone/>
            </a:pPr>
            <a:r>
              <a:rPr lang="bg-BG" dirty="0"/>
              <a:t>Цялата структура, която държи </a:t>
            </a:r>
            <a:r>
              <a:rPr lang="bg-BG" dirty="0" err="1"/>
              <a:t>стековите</a:t>
            </a:r>
            <a:r>
              <a:rPr lang="bg-BG" dirty="0"/>
              <a:t> рамки се нарича програмен стек </a:t>
            </a:r>
            <a:r>
              <a:rPr lang="en-US" dirty="0"/>
              <a:t>(call stack/program stack/THE stack</a:t>
            </a:r>
            <a:r>
              <a:rPr lang="bg-B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70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1A64AE-B5E1-493D-8FD9-E2DA9C02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22803"/>
            <a:ext cx="9905998" cy="2012394"/>
          </a:xfrm>
        </p:spPr>
        <p:txBody>
          <a:bodyPr>
            <a:normAutofit/>
          </a:bodyPr>
          <a:lstStyle/>
          <a:p>
            <a:r>
              <a:rPr lang="bg-BG" sz="5400" dirty="0">
                <a:hlinkClick r:id="rId2"/>
              </a:rPr>
              <a:t>Демонстрация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118997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0E18072-5309-4571-AAEB-E1CA03CA1711}"/>
              </a:ext>
            </a:extLst>
          </p:cNvPr>
          <p:cNvSpPr txBox="1"/>
          <p:nvPr/>
        </p:nvSpPr>
        <p:spPr>
          <a:xfrm>
            <a:off x="4731391" y="796954"/>
            <a:ext cx="72717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Да разгледаме следната рекурсивна функция, която реализира </a:t>
            </a:r>
            <a:br>
              <a:rPr lang="bg-BG" dirty="0"/>
            </a:br>
            <a:r>
              <a:rPr lang="bg-BG" dirty="0" err="1"/>
              <a:t>факториел</a:t>
            </a:r>
            <a:r>
              <a:rPr lang="bg-BG" dirty="0"/>
              <a:t>. За да изчислим  </a:t>
            </a:r>
            <a:r>
              <a:rPr lang="en-US" dirty="0"/>
              <a:t>n</a:t>
            </a:r>
            <a:r>
              <a:rPr lang="bg-BG" dirty="0"/>
              <a:t>!</a:t>
            </a:r>
            <a:r>
              <a:rPr lang="en-US" dirty="0"/>
              <a:t> , </a:t>
            </a:r>
            <a:r>
              <a:rPr lang="bg-BG" dirty="0"/>
              <a:t>то ни трябва да знаем</a:t>
            </a:r>
            <a:br>
              <a:rPr lang="bg-BG" dirty="0"/>
            </a:br>
            <a:r>
              <a:rPr lang="bg-BG" dirty="0"/>
              <a:t>стойността на </a:t>
            </a:r>
            <a:r>
              <a:rPr lang="en-US" dirty="0"/>
              <a:t>(n-1)!. </a:t>
            </a:r>
            <a:r>
              <a:rPr lang="bg-BG" dirty="0"/>
              <a:t>След това за (</a:t>
            </a:r>
            <a:r>
              <a:rPr lang="en-US" dirty="0"/>
              <a:t>n-1</a:t>
            </a:r>
            <a:r>
              <a:rPr lang="bg-BG" dirty="0"/>
              <a:t>)</a:t>
            </a:r>
            <a:r>
              <a:rPr lang="en-US" dirty="0"/>
              <a:t>! </a:t>
            </a:r>
            <a:r>
              <a:rPr lang="bg-BG" dirty="0"/>
              <a:t>Ни трябва стойността на 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/>
              <a:t>n-2</a:t>
            </a:r>
            <a:r>
              <a:rPr lang="bg-BG" dirty="0"/>
              <a:t>)</a:t>
            </a:r>
            <a:r>
              <a:rPr lang="en-US" dirty="0"/>
              <a:t>! </a:t>
            </a:r>
            <a:r>
              <a:rPr lang="bg-BG" dirty="0"/>
              <a:t>и т.н. Стойността на </a:t>
            </a:r>
            <a:r>
              <a:rPr lang="en-US" dirty="0"/>
              <a:t>n</a:t>
            </a:r>
            <a:r>
              <a:rPr lang="bg-BG" dirty="0"/>
              <a:t>, за която знаем колко е </a:t>
            </a:r>
            <a:r>
              <a:rPr lang="bg-BG" dirty="0" err="1"/>
              <a:t>факториел</a:t>
            </a:r>
            <a:r>
              <a:rPr lang="bg-BG" dirty="0"/>
              <a:t> от</a:t>
            </a:r>
            <a:br>
              <a:rPr lang="bg-BG" dirty="0"/>
            </a:br>
            <a:r>
              <a:rPr lang="bg-BG" dirty="0"/>
              <a:t>него е </a:t>
            </a:r>
            <a:r>
              <a:rPr lang="en-US" dirty="0"/>
              <a:t> 0, </a:t>
            </a:r>
            <a:r>
              <a:rPr lang="bg-BG" dirty="0"/>
              <a:t>1 и 2.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bg-BG" dirty="0"/>
              <a:t>Това и изпълнява тази функция. За някое </a:t>
            </a:r>
            <a:r>
              <a:rPr lang="en-US" dirty="0"/>
              <a:t>n </a:t>
            </a:r>
            <a:r>
              <a:rPr lang="bg-BG" dirty="0"/>
              <a:t>ако </a:t>
            </a:r>
            <a:r>
              <a:rPr lang="en-US" dirty="0"/>
              <a:t>n e </a:t>
            </a:r>
            <a:r>
              <a:rPr lang="bg-BG" dirty="0"/>
              <a:t>1 или 0 връщаме 1. </a:t>
            </a:r>
            <a:br>
              <a:rPr lang="bg-BG" dirty="0"/>
            </a:br>
            <a:r>
              <a:rPr lang="bg-BG" dirty="0"/>
              <a:t>Ако </a:t>
            </a:r>
            <a:r>
              <a:rPr lang="en-US" dirty="0"/>
              <a:t>n </a:t>
            </a:r>
            <a:r>
              <a:rPr lang="bg-BG" dirty="0"/>
              <a:t>е 2 връщаме 2. Ако не е някое от изброените връщаме </a:t>
            </a:r>
            <a:r>
              <a:rPr lang="en-US" dirty="0"/>
              <a:t>n </a:t>
            </a:r>
            <a:r>
              <a:rPr lang="bg-BG" dirty="0"/>
              <a:t>по</a:t>
            </a:r>
            <a:br>
              <a:rPr lang="bg-BG" dirty="0"/>
            </a:br>
            <a:r>
              <a:rPr lang="bg-BG" dirty="0"/>
              <a:t>стойността, която ще ни върне същата </a:t>
            </a:r>
            <a:r>
              <a:rPr lang="bg-BG" dirty="0" err="1"/>
              <a:t>фунцкия</a:t>
            </a:r>
            <a:r>
              <a:rPr lang="bg-BG" dirty="0"/>
              <a:t> за </a:t>
            </a:r>
            <a:r>
              <a:rPr lang="en-US" dirty="0"/>
              <a:t>n-1.</a:t>
            </a: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256151C-0AE2-42BE-9A50-32E901E4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86" y="796954"/>
            <a:ext cx="277216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0E18072-5309-4571-AAEB-E1CA03CA1711}"/>
              </a:ext>
            </a:extLst>
          </p:cNvPr>
          <p:cNvSpPr txBox="1"/>
          <p:nvPr/>
        </p:nvSpPr>
        <p:spPr>
          <a:xfrm>
            <a:off x="4731391" y="796954"/>
            <a:ext cx="64356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Нека видим как ще се изпълни програмата за 5!. </a:t>
            </a:r>
          </a:p>
          <a:p>
            <a:endParaRPr lang="bg-BG" dirty="0"/>
          </a:p>
          <a:p>
            <a:r>
              <a:rPr lang="bg-BG" dirty="0"/>
              <a:t>Първо в главната функция си създаваме променлива</a:t>
            </a:r>
            <a:r>
              <a:rPr lang="en-US" dirty="0"/>
              <a:t> f</a:t>
            </a:r>
            <a:r>
              <a:rPr lang="bg-BG" dirty="0"/>
              <a:t>, в която</a:t>
            </a:r>
            <a:br>
              <a:rPr lang="bg-BG" dirty="0"/>
            </a:br>
            <a:r>
              <a:rPr lang="bg-BG" dirty="0"/>
              <a:t>ще запазим стойността върната от </a:t>
            </a:r>
            <a:r>
              <a:rPr lang="en-US" dirty="0"/>
              <a:t>factorial(5) </a:t>
            </a:r>
            <a:r>
              <a:rPr lang="bg-BG" dirty="0"/>
              <a:t>на долния ред.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256151C-0AE2-42BE-9A50-32E901E4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86" y="796954"/>
            <a:ext cx="277216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368</TotalTime>
  <Words>832</Words>
  <Application>Microsoft Office PowerPoint</Application>
  <PresentationFormat>Широк екран</PresentationFormat>
  <Paragraphs>58</Paragraphs>
  <Slides>16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9" baseType="lpstr">
      <vt:lpstr>Arial</vt:lpstr>
      <vt:lpstr>Tw Cen MT</vt:lpstr>
      <vt:lpstr>Верига</vt:lpstr>
      <vt:lpstr>Рекурсия</vt:lpstr>
      <vt:lpstr>Какво е рекурсия</vt:lpstr>
      <vt:lpstr>Какво е рекурсия</vt:lpstr>
      <vt:lpstr>Какво е рекурсия</vt:lpstr>
      <vt:lpstr>Какво е рекурсия</vt:lpstr>
      <vt:lpstr>Какво е рекурсия</vt:lpstr>
      <vt:lpstr>Демонстрация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Правила за реализиране на рекурсия</vt:lpstr>
      <vt:lpstr>Правила за реализиране на рекурсия</vt:lpstr>
      <vt:lpstr>Правила за реализиране на рекурсия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</dc:title>
  <dc:creator>Nikola Histov</dc:creator>
  <cp:lastModifiedBy>Nikola Histov</cp:lastModifiedBy>
  <cp:revision>30</cp:revision>
  <dcterms:created xsi:type="dcterms:W3CDTF">2020-12-19T08:05:35Z</dcterms:created>
  <dcterms:modified xsi:type="dcterms:W3CDTF">2020-12-20T10:35:05Z</dcterms:modified>
</cp:coreProperties>
</file>