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169"/>
    <a:srgbClr val="FE6E02"/>
    <a:srgbClr val="3E4D60"/>
    <a:srgbClr val="22265D"/>
    <a:srgbClr val="DA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6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2400"/>
            <a:ext cx="14630400" cy="8229600"/>
          </a:xfrm>
          <a:prstGeom prst="rect">
            <a:avLst/>
          </a:prstGeom>
          <a:solidFill>
            <a:srgbClr val="35416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9199" y="500589"/>
            <a:ext cx="8310801" cy="106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 smtClean="0">
                <a:solidFill>
                  <a:srgbClr val="FE6E02"/>
                </a:solidFill>
              </a:rPr>
              <a:t>D</a:t>
            </a:r>
            <a:r>
              <a:rPr lang="az-Latn-AZ" sz="6000" b="1" dirty="0" smtClean="0">
                <a:solidFill>
                  <a:srgbClr val="FE6E02"/>
                </a:solidFill>
              </a:rPr>
              <a:t>ata analitika nədir?</a:t>
            </a:r>
            <a:endParaRPr lang="en-US" sz="6000" b="1" dirty="0">
              <a:solidFill>
                <a:srgbClr val="FE6E02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635119" y="1965434"/>
            <a:ext cx="8000165" cy="6111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Statistika nədir?</a:t>
            </a:r>
          </a:p>
          <a:p>
            <a:pPr>
              <a:lnSpc>
                <a:spcPct val="150000"/>
              </a:lnSpc>
            </a:pP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- Statistika mövcud rəqəmlərlə işləyir. Məsələn? </a:t>
            </a:r>
            <a:r>
              <a:rPr lang="en-US" sz="2000" kern="0" spc="-35" dirty="0" err="1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Ke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çən il ərzində neçə nəfər doğulub, neçə nəfər 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ölüb və s.</a:t>
            </a:r>
            <a:endParaRPr lang="az-Latn-AZ" sz="2000" kern="0" spc="-35" dirty="0">
              <a:solidFill>
                <a:schemeClr val="bg1"/>
              </a:solidFill>
              <a:latin typeface="Poppins" panose="00000500000000000000" pitchFamily="2" charset="0"/>
              <a:ea typeface="Inter" pitchFamily="34" charset="-122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Analitika nədir?</a:t>
            </a:r>
          </a:p>
          <a:p>
            <a:pPr>
              <a:lnSpc>
                <a:spcPct val="150000"/>
              </a:lnSpc>
            </a:pP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- Analitika 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əyani olmayan faktlarla 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işləyir. Məsələn? Dünən 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son zəng olub, məktəblər bağlanıb, buna görə bu gün 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yollarda tıxac daha az olacaq.</a:t>
            </a:r>
            <a:endParaRPr lang="az-Latn-AZ" sz="2000" kern="0" spc="-35" dirty="0">
              <a:solidFill>
                <a:schemeClr val="bg1"/>
              </a:solidFill>
              <a:latin typeface="Poppins" panose="00000500000000000000" pitchFamily="2" charset="0"/>
              <a:ea typeface="Inter" pitchFamily="34" charset="-122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Bəs Data 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analitika nədir?</a:t>
            </a:r>
            <a:endParaRPr lang="az-Latn-AZ" sz="2000" kern="0" spc="-35" dirty="0">
              <a:solidFill>
                <a:schemeClr val="bg1"/>
              </a:solidFill>
              <a:latin typeface="Poppins" panose="00000500000000000000" pitchFamily="2" charset="0"/>
              <a:ea typeface="Inter" pitchFamily="34" charset="-122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- Data 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a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nalitika 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isə </a:t>
            </a:r>
            <a:r>
              <a:rPr lang="az-Latn-AZ" sz="2000" kern="0" spc="-35" dirty="0" smtClean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statistikanın </a:t>
            </a:r>
            <a:r>
              <a:rPr lang="az-Latn-AZ" sz="2000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topladığı rəqəmlərə əsasən əyani olmayan nəticələrin aşkarlanması ilə məşğuldur.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2C0575D-C52F-A92E-D71D-81A8E8075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7620" y="-21020"/>
            <a:ext cx="14630400" cy="8229600"/>
          </a:xfrm>
          <a:prstGeom prst="rect">
            <a:avLst/>
          </a:prstGeom>
          <a:solidFill>
            <a:srgbClr val="35416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7107"/>
            <a:ext cx="85541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az-Latn-AZ" sz="4800" b="1" kern="0" spc="-131" dirty="0">
                <a:solidFill>
                  <a:srgbClr val="FE6E02"/>
                </a:solidFill>
                <a:ea typeface="Inter" pitchFamily="34" charset="-122"/>
              </a:rPr>
              <a:t>Bəs Data a</a:t>
            </a:r>
            <a:r>
              <a:rPr lang="az-Latn-AZ" sz="4800" b="1" kern="0" spc="-131" dirty="0" smtClean="0">
                <a:solidFill>
                  <a:srgbClr val="FE6E02"/>
                </a:solidFill>
                <a:ea typeface="Inter" pitchFamily="34" charset="-122"/>
              </a:rPr>
              <a:t>nalitik nə iş görür?</a:t>
            </a:r>
            <a:endParaRPr lang="en-US" sz="4800" dirty="0">
              <a:solidFill>
                <a:srgbClr val="FE6E02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003816" y="2936200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33198" y="2846983"/>
            <a:ext cx="8044101" cy="4667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Data toplamaq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A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naliz etmək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Ə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ldə edilən nəticələrə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əsaslanan qərarlar qəbul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etmək. </a:t>
            </a:r>
          </a:p>
          <a:p>
            <a:pPr marL="0" indent="0">
              <a:buNone/>
            </a:pP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- Data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analitik müxtəlif üsul və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alətlərdən istifadə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edərək dataları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götürür, təhlil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və analiz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edir. Çıxan nəticələrə  əsaslanan vizual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hesabatlar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hazırlayaraq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şirkətlərə daha </a:t>
            </a:r>
            <a:r>
              <a:rPr lang="az-Latn-AZ" sz="3200" kern="0" spc="-35" dirty="0" smtClean="0">
                <a:solidFill>
                  <a:schemeClr val="bg1"/>
                </a:solidFill>
                <a:ea typeface="Inter" pitchFamily="34" charset="-122"/>
              </a:rPr>
              <a:t>yaxşı qərarlar verməkdə </a:t>
            </a:r>
            <a:r>
              <a:rPr lang="az-Latn-AZ" sz="3200" kern="0" spc="-35" dirty="0">
                <a:solidFill>
                  <a:schemeClr val="bg1"/>
                </a:solidFill>
                <a:ea typeface="Inter" pitchFamily="34" charset="-122"/>
              </a:rPr>
              <a:t>kömək edir.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5744647" y="293620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529" y="6158032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2550"/>
            <a:ext cx="14630400" cy="8229600"/>
          </a:xfrm>
          <a:prstGeom prst="rect">
            <a:avLst/>
          </a:prstGeom>
          <a:solidFill>
            <a:srgbClr val="354169"/>
          </a:solidFill>
          <a:ln>
            <a:solidFill>
              <a:srgbClr val="3E4D6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58801" y="853572"/>
            <a:ext cx="77548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az-Latn-AZ" sz="54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</a:t>
            </a:r>
            <a:r>
              <a:rPr lang="en-US" sz="5400" b="1" kern="0" spc="-131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nalitikanın</a:t>
            </a:r>
            <a:r>
              <a:rPr lang="en-US" sz="5400" b="1" kern="0" spc="-131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5400" b="1" kern="0" spc="-131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növl</a:t>
            </a:r>
            <a:r>
              <a:rPr lang="az-Latn-AZ" sz="5400" b="1" kern="0" spc="-131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5400" b="1" kern="0" spc="-131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</a:t>
            </a:r>
            <a:endParaRPr lang="en-US" sz="5400" dirty="0">
              <a:solidFill>
                <a:srgbClr val="FE6E02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1121966" y="1970593"/>
            <a:ext cx="4837399" cy="8321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Courier New" panose="02070309020205020404" pitchFamily="49" charset="0"/>
              <a:buChar char="o"/>
            </a:pPr>
            <a:r>
              <a:rPr lang="en-US" sz="2800" b="1" kern="0" spc="-66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Təsviri</a:t>
            </a:r>
            <a:r>
              <a:rPr lang="en-US" sz="2800" b="1" kern="0" spc="-66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</a:t>
            </a:r>
            <a:r>
              <a:rPr lang="az-Latn-AZ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</a:t>
            </a:r>
            <a:r>
              <a:rPr lang="en-US" sz="2800" b="1" kern="0" spc="-66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criptive</a:t>
            </a:r>
            <a:r>
              <a:rPr lang="en-US" sz="2800" b="1" kern="0" spc="-66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</a:t>
            </a:r>
            <a:r>
              <a:rPr lang="en-US" sz="2800" b="1" kern="0" spc="-66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</a:t>
            </a:r>
            <a:endParaRPr lang="en-US" sz="2800" dirty="0">
              <a:solidFill>
                <a:srgbClr val="FE6E02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1113488" y="2756959"/>
            <a:ext cx="5970563" cy="27156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eçmişdə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baş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verən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hadisələri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araşdırır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və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hadisələr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haqqında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 smtClean="0">
                <a:solidFill>
                  <a:srgbClr val="E5E0DF"/>
                </a:solidFill>
                <a:latin typeface="Inter"/>
                <a:ea typeface="Inter" pitchFamily="34" charset="-122"/>
                <a:cs typeface="Poppins" panose="00000500000000000000" pitchFamily="2" charset="0"/>
              </a:rPr>
              <a:t>statistik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Poppins" panose="00000500000000000000" pitchFamily="2" charset="0"/>
              </a:rPr>
              <a:t> </a:t>
            </a:r>
            <a:r>
              <a:rPr lang="en-US" sz="2400" kern="0" spc="-35" dirty="0" err="1" smtClean="0">
                <a:solidFill>
                  <a:srgbClr val="E5E0DF"/>
                </a:solidFill>
                <a:latin typeface="Inter"/>
                <a:ea typeface="Inter" pitchFamily="34" charset="-122"/>
                <a:cs typeface="Poppins" panose="00000500000000000000" pitchFamily="2" charset="0"/>
              </a:rPr>
              <a:t>məlumatları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göstərir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: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Aylq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gəlir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rüblük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sat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ı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ş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v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ə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s. 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Bu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növ analizlər </a:t>
            </a:r>
            <a:r>
              <a:rPr lang="en-US" sz="2400" kern="0" spc="-35" dirty="0" err="1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qrafik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cədvəllər,hesabatlar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va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dashboard-lar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şəklində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təqdim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oluna</a:t>
            </a:r>
            <a:r>
              <a:rPr lang="en-US" sz="2400" kern="0" spc="-35" dirty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 err="1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bilər</a:t>
            </a:r>
            <a:r>
              <a:rPr lang="en-US" sz="2400" kern="0" spc="-35" dirty="0" smtClean="0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latin typeface="Inter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31F95EFC-348F-33D4-4440-0EC10CFCF386}"/>
              </a:ext>
            </a:extLst>
          </p:cNvPr>
          <p:cNvSpPr/>
          <p:nvPr/>
        </p:nvSpPr>
        <p:spPr>
          <a:xfrm>
            <a:off x="8197538" y="1970593"/>
            <a:ext cx="5455399" cy="4519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Courier New" panose="02070309020205020404" pitchFamily="49" charset="0"/>
              <a:buChar char="o"/>
            </a:pPr>
            <a:r>
              <a:rPr lang="en-US" sz="2800" b="1" kern="0" spc="-66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Diaqnostik</a:t>
            </a:r>
            <a:r>
              <a:rPr lang="en-US" sz="2800" b="1" kern="0" spc="-66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(diagnostic) </a:t>
            </a:r>
            <a:r>
              <a:rPr lang="en-US" sz="2800" b="1" kern="0" spc="-66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</a:t>
            </a:r>
            <a:endParaRPr lang="en-US" sz="2800" dirty="0">
              <a:solidFill>
                <a:srgbClr val="FE6E02"/>
              </a:solidFill>
            </a:endParaRP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E74E3903-E5CC-4C64-6D6B-0E9EA2AE9787}"/>
              </a:ext>
            </a:extLst>
          </p:cNvPr>
          <p:cNvSpPr/>
          <p:nvPr/>
        </p:nvSpPr>
        <p:spPr>
          <a:xfrm>
            <a:off x="8197538" y="2845186"/>
            <a:ext cx="5639230" cy="5384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</a:t>
            </a:r>
            <a:r>
              <a:rPr lang="az-Latn-AZ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sviri </a:t>
            </a:r>
            <a:r>
              <a:rPr lang="hu-HU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 kimi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keçmi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ş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dəki m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lumatlara </a:t>
            </a:r>
            <a:r>
              <a:rPr lang="hu-HU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diqqət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yetirir.</a:t>
            </a:r>
            <a:r>
              <a:rPr lang="en-US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ata analitikl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 sat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ı</a:t>
            </a:r>
            <a:r>
              <a:rPr lang="az-Latn-AZ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ş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ların </a:t>
            </a:r>
            <a:r>
              <a:rPr lang="hu-HU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azaldığını təsviri analitika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mərh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ləsind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öyrən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ir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burada isə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azalmanın s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bəbini m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ü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əyyən </a:t>
            </a:r>
            <a:r>
              <a:rPr lang="hu-HU" sz="2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etməyə 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çal</a:t>
            </a:r>
            <a:r>
              <a:rPr lang="az-Latn-AZ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ışı</a:t>
            </a:r>
            <a:r>
              <a:rPr lang="hu-HU" sz="28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rlar.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3374D0A7-B0D7-C3F3-FAF6-5C4EA1E72073}"/>
              </a:ext>
            </a:extLst>
          </p:cNvPr>
          <p:cNvSpPr/>
          <p:nvPr/>
        </p:nvSpPr>
        <p:spPr>
          <a:xfrm>
            <a:off x="0" y="7620"/>
            <a:ext cx="14630400" cy="8229600"/>
          </a:xfrm>
          <a:prstGeom prst="rect">
            <a:avLst/>
          </a:prstGeom>
          <a:solidFill>
            <a:srgbClr val="354169"/>
          </a:solidFill>
          <a:ln>
            <a:solidFill>
              <a:srgbClr val="3E4D6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19638C5F-9B5D-9051-AF5B-E8974AF6EC7D}"/>
              </a:ext>
            </a:extLst>
          </p:cNvPr>
          <p:cNvSpPr/>
          <p:nvPr/>
        </p:nvSpPr>
        <p:spPr>
          <a:xfrm>
            <a:off x="558801" y="853572"/>
            <a:ext cx="60444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en-US" sz="48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Analitikasının</a:t>
            </a: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8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növləri</a:t>
            </a: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4800" dirty="0">
              <a:solidFill>
                <a:srgbClr val="FE6E02"/>
              </a:solidFill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9B65657-468F-BE31-F4C1-ADC67BB599C1}"/>
              </a:ext>
            </a:extLst>
          </p:cNvPr>
          <p:cNvSpPr/>
          <p:nvPr/>
        </p:nvSpPr>
        <p:spPr>
          <a:xfrm>
            <a:off x="558800" y="2220304"/>
            <a:ext cx="6241393" cy="5334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Courier New" panose="02070309020205020404" pitchFamily="49" charset="0"/>
              <a:buChar char="o"/>
            </a:pPr>
            <a:r>
              <a:rPr lang="en-US" sz="2800" b="1" kern="0" spc="-66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Proqnozlaşdiricı</a:t>
            </a:r>
            <a:r>
              <a:rPr lang="en-US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(predictive) </a:t>
            </a:r>
            <a:r>
              <a:rPr lang="en-US" sz="2800" b="1" kern="0" spc="-66" dirty="0" err="1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</a:t>
            </a:r>
            <a:endParaRPr lang="en-US" sz="2800" dirty="0">
              <a:solidFill>
                <a:srgbClr val="FE6E02"/>
              </a:solidFill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1CB3A625-1ABA-8ACE-53CF-137D965E1786}"/>
              </a:ext>
            </a:extLst>
          </p:cNvPr>
          <p:cNvSpPr/>
          <p:nvPr/>
        </p:nvSpPr>
        <p:spPr>
          <a:xfrm>
            <a:off x="633793" y="3426069"/>
            <a:ext cx="5030886" cy="3794538"/>
          </a:xfrm>
          <a:prstGeom prst="rect">
            <a:avLst/>
          </a:prstGeom>
          <a:noFill/>
          <a:ln/>
        </p:spPr>
        <p:txBody>
          <a:bodyPr wrap="square" numCol="1" rtlCol="0" anchor="t"/>
          <a:lstStyle/>
          <a:p>
            <a:pPr marL="0" indent="0"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əsviri və diaqnostik təhlillərdəki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meyllər aşkar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edərək nəyin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baş verəcəyini təxmin edilməyə çalışılır.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Proqnozlaşdırıcı analitik keçmiş dataları alır və əsas tendensiyaları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anlaması üçün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onları maşın öyrənmə modelinə verir. Model daha sonra nə olacağını proqnozlaşdırmaq üçün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cari dataya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tətbiq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olunur.</a:t>
            </a:r>
            <a:endParaRPr lang="en-US" sz="24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042B130-3328-477C-C593-7A09A40B46AF}"/>
              </a:ext>
            </a:extLst>
          </p:cNvPr>
          <p:cNvSpPr/>
          <p:nvPr/>
        </p:nvSpPr>
        <p:spPr>
          <a:xfrm>
            <a:off x="8321636" y="2220304"/>
            <a:ext cx="5709674" cy="5334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Courier New" panose="02070309020205020404" pitchFamily="49" charset="0"/>
              <a:buChar char="o"/>
            </a:pPr>
            <a:r>
              <a:rPr lang="en-US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</a:t>
            </a:r>
            <a:r>
              <a:rPr lang="az-Latn-AZ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erspektiv(perspective)</a:t>
            </a:r>
            <a:r>
              <a:rPr lang="en-US" sz="2800" b="1" kern="0" spc="-66" dirty="0" smtClean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b="1" kern="0" spc="-66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</a:t>
            </a:r>
            <a:endParaRPr lang="en-US" sz="2800" dirty="0">
              <a:solidFill>
                <a:srgbClr val="FE6E02"/>
              </a:solidFill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1226C4A-641A-D83A-015A-2EA386E2A5B4}"/>
              </a:ext>
            </a:extLst>
          </p:cNvPr>
          <p:cNvSpPr/>
          <p:nvPr/>
        </p:nvSpPr>
        <p:spPr>
          <a:xfrm>
            <a:off x="8111429" y="3452617"/>
            <a:ext cx="5580378" cy="3741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ələcəkdə nələrin baş verəcəyi ilə bağlı fikrimiz varsa, nə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etməliyik? Nə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edilməli olduğunumüəyyən etməyə </a:t>
            </a:r>
            <a:r>
              <a:rPr lang="az-Latn-AZ" sz="24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çalışmalıyıq. </a:t>
            </a:r>
            <a:r>
              <a:rPr lang="az-Latn-AZ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 analiz ehtimal olunan potensial problemləri həll etmək məqsədi güdür və tez-tez maşın öyrənmə alqoritmlərinin istifadəsini tələb edir.</a:t>
            </a: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0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276045" y="-79791"/>
            <a:ext cx="14933113" cy="8533677"/>
          </a:xfrm>
          <a:prstGeom prst="rect">
            <a:avLst/>
          </a:prstGeom>
          <a:solidFill>
            <a:srgbClr val="35416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823275" y="670380"/>
            <a:ext cx="6945749" cy="595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90"/>
              </a:lnSpc>
              <a:buNone/>
            </a:pPr>
            <a:r>
              <a:rPr lang="en-US" sz="4800" b="1" kern="0" spc="-113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Niyə</a:t>
            </a:r>
            <a:r>
              <a:rPr lang="en-US" sz="4800" b="1" kern="0" spc="-113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</a:t>
            </a:r>
            <a:r>
              <a:rPr lang="en-US" sz="4800" b="1" kern="0" spc="-113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</a:t>
            </a:r>
            <a:r>
              <a:rPr lang="en-US" sz="4800" b="1" kern="0" spc="-113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800" b="1" kern="0" spc="-113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olmalısınız</a:t>
            </a:r>
            <a:r>
              <a:rPr lang="en-US" sz="4800" b="1" kern="0" spc="-113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?</a:t>
            </a:r>
            <a:endParaRPr lang="en-US" sz="4800" dirty="0">
              <a:solidFill>
                <a:srgbClr val="FE6E02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7158125" y="2071131"/>
            <a:ext cx="45719" cy="5608860"/>
          </a:xfrm>
          <a:prstGeom prst="roundRect">
            <a:avLst>
              <a:gd name="adj" fmla="val 225127"/>
            </a:avLst>
          </a:prstGeom>
          <a:solidFill>
            <a:srgbClr val="DA7726"/>
          </a:solidFill>
          <a:ln>
            <a:solidFill>
              <a:srgbClr val="DA7726"/>
            </a:solidFill>
          </a:ln>
        </p:spPr>
      </p:sp>
      <p:sp>
        <p:nvSpPr>
          <p:cNvPr id="7" name="Shape 4"/>
          <p:cNvSpPr/>
          <p:nvPr/>
        </p:nvSpPr>
        <p:spPr>
          <a:xfrm>
            <a:off x="6295637" y="2415341"/>
            <a:ext cx="667107" cy="38100"/>
          </a:xfrm>
          <a:prstGeom prst="roundRect">
            <a:avLst>
              <a:gd name="adj" fmla="val 225127"/>
            </a:avLst>
          </a:prstGeom>
          <a:solidFill>
            <a:srgbClr val="DA7726"/>
          </a:solidFill>
          <a:ln>
            <a:solidFill>
              <a:srgbClr val="DA7726"/>
            </a:solidFill>
          </a:ln>
        </p:spPr>
      </p:sp>
      <p:sp>
        <p:nvSpPr>
          <p:cNvPr id="8" name="Shape 5"/>
          <p:cNvSpPr/>
          <p:nvPr/>
        </p:nvSpPr>
        <p:spPr>
          <a:xfrm>
            <a:off x="6962744" y="2220078"/>
            <a:ext cx="428863" cy="428863"/>
          </a:xfrm>
          <a:prstGeom prst="roundRect">
            <a:avLst>
              <a:gd name="adj" fmla="val 20000"/>
            </a:avLst>
          </a:prstGeom>
          <a:solidFill>
            <a:srgbClr val="FE6E02"/>
          </a:solidFill>
          <a:ln w="7620">
            <a:solidFill>
              <a:srgbClr val="FE6E0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15422" y="2204997"/>
            <a:ext cx="136088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4"/>
              </a:lnSpc>
              <a:buNone/>
            </a:pPr>
            <a:r>
              <a:rPr lang="en-US" sz="2251" b="1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1" dirty="0"/>
          </a:p>
        </p:txBody>
      </p:sp>
      <p:sp>
        <p:nvSpPr>
          <p:cNvPr id="11" name="Text 8"/>
          <p:cNvSpPr/>
          <p:nvPr/>
        </p:nvSpPr>
        <p:spPr>
          <a:xfrm>
            <a:off x="1781356" y="2017312"/>
            <a:ext cx="4429236" cy="11008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Analitiklər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dataları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informasiyaya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çevirməklə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şirkətin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gələcəyini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formalaşdırır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və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işlədikləri</a:t>
            </a:r>
            <a:r>
              <a:rPr lang="az-Latn-AZ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qurumlarda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apar</a:t>
            </a:r>
            <a:r>
              <a:rPr lang="az-Latn-AZ" sz="2000" dirty="0" smtClean="0">
                <a:solidFill>
                  <a:schemeClr val="bg1"/>
                </a:solidFill>
              </a:rPr>
              <a:t>ı</a:t>
            </a:r>
            <a:r>
              <a:rPr lang="en-US" sz="2000" dirty="0" err="1" smtClean="0">
                <a:solidFill>
                  <a:schemeClr val="bg1"/>
                </a:solidFill>
              </a:rPr>
              <a:t>cı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rola</a:t>
            </a:r>
            <a:r>
              <a:rPr lang="en-US" sz="2000" dirty="0">
                <a:solidFill>
                  <a:schemeClr val="bg1"/>
                </a:solidFill>
              </a:rPr>
              <a:t> sahib </a:t>
            </a:r>
            <a:r>
              <a:rPr lang="en-US" sz="2000" dirty="0" err="1">
                <a:solidFill>
                  <a:schemeClr val="bg1"/>
                </a:solidFill>
              </a:rPr>
              <a:t>olurlar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Shape 9"/>
          <p:cNvSpPr/>
          <p:nvPr/>
        </p:nvSpPr>
        <p:spPr>
          <a:xfrm>
            <a:off x="7391608" y="3368198"/>
            <a:ext cx="667107" cy="38100"/>
          </a:xfrm>
          <a:prstGeom prst="roundRect">
            <a:avLst>
              <a:gd name="adj" fmla="val 225127"/>
            </a:avLst>
          </a:prstGeom>
          <a:solidFill>
            <a:srgbClr val="DA7726"/>
          </a:solidFill>
          <a:ln>
            <a:solidFill>
              <a:srgbClr val="DA7726"/>
            </a:solidFill>
          </a:ln>
        </p:spPr>
      </p:sp>
      <p:sp>
        <p:nvSpPr>
          <p:cNvPr id="13" name="Shape 10"/>
          <p:cNvSpPr/>
          <p:nvPr/>
        </p:nvSpPr>
        <p:spPr>
          <a:xfrm>
            <a:off x="6962744" y="3172936"/>
            <a:ext cx="428863" cy="428863"/>
          </a:xfrm>
          <a:prstGeom prst="roundRect">
            <a:avLst>
              <a:gd name="adj" fmla="val 20000"/>
            </a:avLst>
          </a:prstGeom>
          <a:solidFill>
            <a:srgbClr val="FE6E02"/>
          </a:solidFill>
          <a:ln w="7620">
            <a:solidFill>
              <a:srgbClr val="FE6E0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88951" y="3145154"/>
            <a:ext cx="176332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4"/>
              </a:lnSpc>
              <a:buNone/>
            </a:pPr>
            <a:r>
              <a:rPr lang="en-US" sz="2251" b="1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1" dirty="0"/>
          </a:p>
        </p:txBody>
      </p:sp>
      <p:sp>
        <p:nvSpPr>
          <p:cNvPr id="16" name="Text 13"/>
          <p:cNvSpPr/>
          <p:nvPr/>
        </p:nvSpPr>
        <p:spPr>
          <a:xfrm>
            <a:off x="8208046" y="2592050"/>
            <a:ext cx="5669268" cy="1265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Analitikası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üçün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gərəkli</a:t>
            </a:r>
            <a:r>
              <a:rPr lang="az-Latn-AZ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olan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tükənməzdir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artandır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mövcud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olduğu</a:t>
            </a:r>
            <a:r>
              <a:rPr lang="az-Latn-AZ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müddətcə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də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Analitiklərə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ehtiyac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yaradır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310578" y="5092183"/>
            <a:ext cx="667107" cy="38100"/>
          </a:xfrm>
          <a:prstGeom prst="roundRect">
            <a:avLst>
              <a:gd name="adj" fmla="val 225127"/>
            </a:avLst>
          </a:prstGeom>
          <a:solidFill>
            <a:srgbClr val="DA7726"/>
          </a:solidFill>
          <a:ln>
            <a:solidFill>
              <a:srgbClr val="DA7726"/>
            </a:solidFill>
          </a:ln>
        </p:spPr>
      </p:sp>
      <p:sp>
        <p:nvSpPr>
          <p:cNvPr id="18" name="Shape 15"/>
          <p:cNvSpPr/>
          <p:nvPr/>
        </p:nvSpPr>
        <p:spPr>
          <a:xfrm>
            <a:off x="6962744" y="4896802"/>
            <a:ext cx="428863" cy="428863"/>
          </a:xfrm>
          <a:prstGeom prst="roundRect">
            <a:avLst>
              <a:gd name="adj" fmla="val 20000"/>
            </a:avLst>
          </a:prstGeom>
          <a:solidFill>
            <a:srgbClr val="FE6E02"/>
          </a:solidFill>
          <a:ln w="7620">
            <a:solidFill>
              <a:srgbClr val="FE6E02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090024" y="4886845"/>
            <a:ext cx="184785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4"/>
              </a:lnSpc>
              <a:buNone/>
            </a:pPr>
            <a:r>
              <a:rPr lang="en-US" sz="2251" b="1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1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8B3CD198-559E-C08A-9F41-8278A60750C7}"/>
              </a:ext>
            </a:extLst>
          </p:cNvPr>
          <p:cNvSpPr/>
          <p:nvPr/>
        </p:nvSpPr>
        <p:spPr>
          <a:xfrm>
            <a:off x="1057596" y="4472804"/>
            <a:ext cx="5108508" cy="1607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 Bu </a:t>
            </a:r>
            <a:r>
              <a:rPr lang="en-US" sz="2000" dirty="0" err="1">
                <a:solidFill>
                  <a:schemeClr val="bg1"/>
                </a:solidFill>
              </a:rPr>
              <a:t>rola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böyük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tələbat</a:t>
            </a:r>
            <a:r>
              <a:rPr lang="en-US" sz="2000" dirty="0">
                <a:solidFill>
                  <a:schemeClr val="bg1"/>
                </a:solidFill>
              </a:rPr>
              <a:t> var. </a:t>
            </a:r>
            <a:r>
              <a:rPr lang="en-US" sz="2000" dirty="0" err="1">
                <a:solidFill>
                  <a:schemeClr val="bg1"/>
                </a:solidFill>
              </a:rPr>
              <a:t>Arașdırmalar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göstərir</a:t>
            </a:r>
            <a:r>
              <a:rPr lang="en-US" sz="2000" dirty="0">
                <a:solidFill>
                  <a:schemeClr val="bg1"/>
                </a:solidFill>
              </a:rPr>
              <a:t> ki, </a:t>
            </a:r>
            <a:r>
              <a:rPr lang="en-US" sz="2000" dirty="0" err="1">
                <a:solidFill>
                  <a:schemeClr val="bg1"/>
                </a:solidFill>
              </a:rPr>
              <a:t>işəgötürənlər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ixtisaslı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 smtClean="0">
                <a:solidFill>
                  <a:schemeClr val="bg1"/>
                </a:solidFill>
              </a:rPr>
              <a:t>analitiklər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tapmaqda</a:t>
            </a:r>
            <a:r>
              <a:rPr lang="az-Latn-AZ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çətinlik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çəkirlər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tələbat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artmaqda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davam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edir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Maraq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üçün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qeyd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edim</a:t>
            </a:r>
            <a:r>
              <a:rPr lang="en-US" sz="2000" dirty="0">
                <a:solidFill>
                  <a:schemeClr val="bg1"/>
                </a:solidFill>
              </a:rPr>
              <a:t> ki, </a:t>
            </a:r>
            <a:r>
              <a:rPr lang="en-US" sz="2000" dirty="0" smtClean="0">
                <a:solidFill>
                  <a:schemeClr val="bg1"/>
                </a:solidFill>
              </a:rPr>
              <a:t>AB</a:t>
            </a:r>
            <a:r>
              <a:rPr lang="az-Latn-AZ" sz="2000" dirty="0" smtClean="0">
                <a:solidFill>
                  <a:schemeClr val="bg1"/>
                </a:solidFill>
              </a:rPr>
              <a:t>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-da </a:t>
            </a:r>
            <a:r>
              <a:rPr lang="en-US" sz="2000" dirty="0" err="1">
                <a:solidFill>
                  <a:schemeClr val="bg1"/>
                </a:solidFill>
              </a:rPr>
              <a:t>ixtisaslı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dataanalitiklar</a:t>
            </a:r>
            <a:r>
              <a:rPr lang="en-US" sz="2000" dirty="0">
                <a:solidFill>
                  <a:schemeClr val="bg1"/>
                </a:solidFill>
              </a:rPr>
              <a:t> 80000 </a:t>
            </a:r>
            <a:r>
              <a:rPr lang="en-US" sz="2000" dirty="0" err="1">
                <a:solidFill>
                  <a:schemeClr val="bg1"/>
                </a:solidFill>
              </a:rPr>
              <a:t>dollardan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artiq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əmək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haqqi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alırlar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Shape 15">
            <a:extLst>
              <a:ext uri="{FF2B5EF4-FFF2-40B4-BE49-F238E27FC236}">
                <a16:creationId xmlns:a16="http://schemas.microsoft.com/office/drawing/2014/main" id="{ED49EB8B-E857-37F2-917C-6AA8BB820F76}"/>
              </a:ext>
            </a:extLst>
          </p:cNvPr>
          <p:cNvSpPr/>
          <p:nvPr/>
        </p:nvSpPr>
        <p:spPr>
          <a:xfrm>
            <a:off x="6962685" y="6313986"/>
            <a:ext cx="428863" cy="428863"/>
          </a:xfrm>
          <a:prstGeom prst="roundRect">
            <a:avLst>
              <a:gd name="adj" fmla="val 20000"/>
            </a:avLst>
          </a:prstGeom>
          <a:solidFill>
            <a:srgbClr val="FE6E02"/>
          </a:solidFill>
          <a:ln w="7620">
            <a:solidFill>
              <a:srgbClr val="FE6E02"/>
            </a:solidFill>
            <a:prstDash val="solid"/>
          </a:ln>
        </p:spPr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2695E00F-9A92-8A47-AD3C-F6BA1A062BED}"/>
              </a:ext>
            </a:extLst>
          </p:cNvPr>
          <p:cNvSpPr/>
          <p:nvPr/>
        </p:nvSpPr>
        <p:spPr>
          <a:xfrm>
            <a:off x="7092401" y="6302057"/>
            <a:ext cx="184785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4"/>
              </a:lnSpc>
              <a:buNone/>
            </a:pPr>
            <a:r>
              <a:rPr lang="az-Latn-AZ" sz="2251" b="1" kern="0" spc="-30" dirty="0">
                <a:solidFill>
                  <a:srgbClr val="E5E0DF"/>
                </a:solidFill>
                <a:ea typeface="Inter" pitchFamily="34" charset="-122"/>
              </a:rPr>
              <a:t>4</a:t>
            </a:r>
            <a:endParaRPr lang="en-US" sz="2251" dirty="0"/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6B1A64D3-D3AD-B7E4-B197-CDFF2762856F}"/>
              </a:ext>
            </a:extLst>
          </p:cNvPr>
          <p:cNvSpPr/>
          <p:nvPr/>
        </p:nvSpPr>
        <p:spPr>
          <a:xfrm>
            <a:off x="7391608" y="6492398"/>
            <a:ext cx="667107" cy="38100"/>
          </a:xfrm>
          <a:prstGeom prst="roundRect">
            <a:avLst>
              <a:gd name="adj" fmla="val 225127"/>
            </a:avLst>
          </a:prstGeom>
          <a:solidFill>
            <a:srgbClr val="DA7726"/>
          </a:solidFill>
          <a:ln>
            <a:solidFill>
              <a:srgbClr val="DA7726"/>
            </a:solidFill>
          </a:ln>
        </p:spPr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361D8FDB-7C49-20A6-6CAB-B1E35E1582FB}"/>
              </a:ext>
            </a:extLst>
          </p:cNvPr>
          <p:cNvSpPr/>
          <p:nvPr/>
        </p:nvSpPr>
        <p:spPr>
          <a:xfrm>
            <a:off x="8259826" y="5784771"/>
            <a:ext cx="5669268" cy="174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Analitiklər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müxtəlif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yönlü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şirkətlərdə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işləyə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bilirlər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olaraq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banklarda</a:t>
            </a:r>
            <a:r>
              <a:rPr lang="en-US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0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dövl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 v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0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öz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 </a:t>
            </a:r>
            <a:r>
              <a:rPr lang="en-US" sz="2000" kern="0" spc="-30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qurumlarda</a:t>
            </a:r>
            <a:r>
              <a:rPr lang="az-Latn-AZ" sz="2000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000" kern="0" spc="-30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və 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510"/>
            <a:ext cx="14630400" cy="8229600"/>
          </a:xfrm>
          <a:prstGeom prst="rect">
            <a:avLst/>
          </a:prstGeom>
          <a:solidFill>
            <a:srgbClr val="354169"/>
          </a:solidFill>
          <a:ln/>
        </p:spPr>
      </p:sp>
      <p:sp>
        <p:nvSpPr>
          <p:cNvPr id="4" name="Text 2"/>
          <p:cNvSpPr/>
          <p:nvPr/>
        </p:nvSpPr>
        <p:spPr>
          <a:xfrm>
            <a:off x="2990493" y="958632"/>
            <a:ext cx="101916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Niyə</a:t>
            </a: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</a:t>
            </a:r>
            <a:r>
              <a:rPr lang="en-US" sz="48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Analitik</a:t>
            </a: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800" b="1" kern="0" spc="-131" dirty="0" err="1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olmamalısıniz</a:t>
            </a:r>
            <a:r>
              <a:rPr lang="en-US" sz="4800" b="1" kern="0" spc="-131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?</a:t>
            </a:r>
            <a:endParaRPr lang="en-US" sz="4800" dirty="0">
              <a:solidFill>
                <a:srgbClr val="FE6E02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389108"/>
            <a:ext cx="5166122" cy="2228374"/>
          </a:xfrm>
          <a:prstGeom prst="roundRect">
            <a:avLst>
              <a:gd name="adj" fmla="val 4984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67783" y="2711669"/>
            <a:ext cx="4450517" cy="1692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Karyeranız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boyunca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öyrənmək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sahədəki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inkişafı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izləmək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müasir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texnologiyaları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araşdırmaq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və</a:t>
            </a:r>
            <a:r>
              <a:rPr lang="az-Latn-AZ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tətbiq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etməklə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özünüzü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inkişaf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etdirmək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fikrindən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uzaqsınızsa</a:t>
            </a:r>
            <a:r>
              <a:rPr lang="az-Latn-AZ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389108"/>
            <a:ext cx="5345112" cy="2228374"/>
          </a:xfrm>
          <a:prstGeom prst="roundRect">
            <a:avLst>
              <a:gd name="adj" fmla="val 4984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30219" y="2389108"/>
            <a:ext cx="5166122" cy="222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Çirkli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iş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görməkdən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zövq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almırsınızsa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Maşın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öyrənmə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modelləri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qurmaq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kimi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nisbətən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əyləncəli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proseslər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üzerində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işləmək</a:t>
            </a:r>
            <a:r>
              <a:rPr lang="az-Latn-AZ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işin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kiçik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hissəsini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təşkil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edir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Vaxtınızın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çox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hiss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sini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 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80%-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datanın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araşd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ı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ı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lmasına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bașa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düșülməsin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ə,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istifadəyə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hazır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vəziyyətə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gətirilməsinə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sərf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etmək</a:t>
            </a:r>
            <a:r>
              <a:rPr lang="en-US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darıxdır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ı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cı</a:t>
            </a:r>
            <a:r>
              <a:rPr lang="az-Latn-AZ" sz="20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ola </a:t>
            </a:r>
            <a:r>
              <a:rPr lang="en-US" sz="2000" kern="0" spc="-35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</a:t>
            </a:r>
            <a:r>
              <a:rPr lang="az-Latn-AZ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ər</a:t>
            </a:r>
            <a:r>
              <a:rPr lang="en-US" sz="2000" kern="0" spc="-35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4417119" y="5328639"/>
            <a:ext cx="5796161" cy="2486893"/>
          </a:xfrm>
          <a:prstGeom prst="roundRect">
            <a:avLst>
              <a:gd name="adj" fmla="val 4234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5DEDA220-1972-CA72-183F-E3DBA2858C63}"/>
              </a:ext>
            </a:extLst>
          </p:cNvPr>
          <p:cNvSpPr/>
          <p:nvPr/>
        </p:nvSpPr>
        <p:spPr>
          <a:xfrm>
            <a:off x="4699000" y="5480066"/>
            <a:ext cx="5310346" cy="2089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Səb</a:t>
            </a:r>
            <a:r>
              <a:rPr lang="az-Latn-AZ" sz="2400" dirty="0" smtClean="0">
                <a:solidFill>
                  <a:schemeClr val="bg1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li </a:t>
            </a:r>
            <a:r>
              <a:rPr lang="en-US" sz="2400" dirty="0" err="1">
                <a:solidFill>
                  <a:schemeClr val="bg1"/>
                </a:solidFill>
              </a:rPr>
              <a:t>və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təşəbbüskar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deyilsizsə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az-Latn-AZ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smtClean="0">
                <a:solidFill>
                  <a:schemeClr val="bg1"/>
                </a:solidFill>
              </a:rPr>
              <a:t>z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err="1">
                <a:solidFill>
                  <a:schemeClr val="bg1"/>
                </a:solidFill>
              </a:rPr>
              <a:t>uyğun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metodlar</a:t>
            </a:r>
            <a:r>
              <a:rPr lang="az-Latn-AZ" sz="2400" dirty="0" smtClean="0">
                <a:solidFill>
                  <a:schemeClr val="bg1"/>
                </a:solidFill>
              </a:rPr>
              <a:t>ı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err="1" smtClean="0">
                <a:solidFill>
                  <a:schemeClr val="bg1"/>
                </a:solidFill>
              </a:rPr>
              <a:t>mü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err="1" smtClean="0">
                <a:solidFill>
                  <a:schemeClr val="bg1"/>
                </a:solidFill>
              </a:rPr>
              <a:t>yy</a:t>
            </a:r>
            <a:r>
              <a:rPr lang="az-Latn-AZ" sz="2400" dirty="0" smtClean="0">
                <a:solidFill>
                  <a:schemeClr val="bg1"/>
                </a:solidFill>
              </a:rPr>
              <a:t>ən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edilm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err="1" smtClean="0">
                <a:solidFill>
                  <a:schemeClr val="bg1"/>
                </a:solidFill>
              </a:rPr>
              <a:t>si</a:t>
            </a:r>
            <a:r>
              <a:rPr lang="en-US" sz="2400" dirty="0" smtClean="0">
                <a:solidFill>
                  <a:schemeClr val="bg1"/>
                </a:solidFill>
              </a:rPr>
              <a:t> v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üsullar</a:t>
            </a:r>
            <a:r>
              <a:rPr lang="az-Latn-AZ" sz="2400" dirty="0" smtClean="0">
                <a:solidFill>
                  <a:schemeClr val="bg1"/>
                </a:solidFill>
              </a:rPr>
              <a:t>ı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</a:rPr>
              <a:t>test </a:t>
            </a:r>
            <a:r>
              <a:rPr lang="en-US" sz="2400" dirty="0" err="1" smtClean="0">
                <a:solidFill>
                  <a:schemeClr val="bg1"/>
                </a:solidFill>
              </a:rPr>
              <a:t>edilm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err="1" smtClean="0">
                <a:solidFill>
                  <a:schemeClr val="bg1"/>
                </a:solidFill>
              </a:rPr>
              <a:t>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günl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err="1" smtClean="0">
                <a:solidFill>
                  <a:schemeClr val="bg1"/>
                </a:solidFill>
              </a:rPr>
              <a:t>rl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aylarla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vaxt</a:t>
            </a:r>
            <a:r>
              <a:rPr lang="az-Latn-AZ" sz="2400" dirty="0" smtClean="0">
                <a:solidFill>
                  <a:schemeClr val="bg1"/>
                </a:solidFill>
              </a:rPr>
              <a:t> alır</a:t>
            </a:r>
            <a:r>
              <a:rPr lang="en-US" sz="2400" dirty="0" smtClean="0">
                <a:solidFill>
                  <a:schemeClr val="bg1"/>
                </a:solidFill>
              </a:rPr>
              <a:t>, h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err="1" smtClean="0">
                <a:solidFill>
                  <a:schemeClr val="bg1"/>
                </a:solidFill>
              </a:rPr>
              <a:t>tta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sonda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uğursuz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nəticəylə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</a:t>
            </a:r>
            <a:r>
              <a:rPr lang="az-Latn-AZ" sz="2400" dirty="0" smtClean="0">
                <a:solidFill>
                  <a:schemeClr val="bg1"/>
                </a:solidFill>
              </a:rPr>
              <a:t>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tamamlana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bilir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4763" y="0"/>
            <a:ext cx="14630400" cy="8229600"/>
          </a:xfrm>
          <a:prstGeom prst="rect">
            <a:avLst/>
          </a:prstGeom>
          <a:solidFill>
            <a:srgbClr val="35416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753605" y="971073"/>
            <a:ext cx="6984921" cy="605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0"/>
              </a:lnSpc>
              <a:buNone/>
            </a:pPr>
            <a:r>
              <a:rPr lang="en-US" sz="4800" b="1" kern="0" spc="-114" dirty="0">
                <a:solidFill>
                  <a:srgbClr val="FE6E0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of Data Analytics</a:t>
            </a:r>
            <a:endParaRPr lang="en-US" sz="4800" dirty="0">
              <a:solidFill>
                <a:srgbClr val="FE6E02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93" y="2419044"/>
            <a:ext cx="2681422" cy="677403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047" y="2418604"/>
            <a:ext cx="2681422" cy="677403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523" y="2424022"/>
            <a:ext cx="2681526" cy="677403"/>
          </a:xfrm>
          <a:prstGeom prst="rect">
            <a:avLst/>
          </a:prstGeom>
        </p:spPr>
      </p:pic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2AF3F487-9510-5495-918D-546A5E751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94" y="5442256"/>
            <a:ext cx="2681526" cy="677403"/>
          </a:xfrm>
          <a:prstGeom prst="rect">
            <a:avLst/>
          </a:prstGeom>
          <a:solidFill>
            <a:srgbClr val="354169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9AC35-4A60-405D-666E-7C6B44D71844}"/>
              </a:ext>
            </a:extLst>
          </p:cNvPr>
          <p:cNvSpPr/>
          <p:nvPr/>
        </p:nvSpPr>
        <p:spPr>
          <a:xfrm>
            <a:off x="1894954" y="5590740"/>
            <a:ext cx="580572" cy="333828"/>
          </a:xfrm>
          <a:prstGeom prst="rect">
            <a:avLst/>
          </a:prstGeom>
          <a:solidFill>
            <a:srgbClr val="2226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F7034FD2-0C5A-6417-75AF-3980BF863574}"/>
              </a:ext>
            </a:extLst>
          </p:cNvPr>
          <p:cNvSpPr/>
          <p:nvPr/>
        </p:nvSpPr>
        <p:spPr>
          <a:xfrm>
            <a:off x="773194" y="3280978"/>
            <a:ext cx="2454052" cy="1636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İşlədiyiniz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sahəni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yaxșı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bilməli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yəni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çalışdığınız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sahədə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biliklərə</a:t>
            </a:r>
            <a:r>
              <a:rPr lang="en-US" sz="2000" kern="0" spc="-57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sahib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olmalıisınız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A50347BA-50A1-74B9-A184-AE39B51BD26C}"/>
              </a:ext>
            </a:extLst>
          </p:cNvPr>
          <p:cNvSpPr/>
          <p:nvPr/>
        </p:nvSpPr>
        <p:spPr>
          <a:xfrm>
            <a:off x="3701047" y="3280538"/>
            <a:ext cx="2681407" cy="956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Proqramlaşdırma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bilikləri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D513823E-A6BA-84B5-558E-54604FBF764F}"/>
              </a:ext>
            </a:extLst>
          </p:cNvPr>
          <p:cNvSpPr/>
          <p:nvPr/>
        </p:nvSpPr>
        <p:spPr>
          <a:xfrm>
            <a:off x="6468734" y="3274672"/>
            <a:ext cx="2807843" cy="962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Verilənlər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bazası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(Database)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ilə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işləmə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bacarığı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F3A9FB6B-DB49-67E1-DE4F-8E065D160026}"/>
              </a:ext>
            </a:extLst>
          </p:cNvPr>
          <p:cNvSpPr/>
          <p:nvPr/>
        </p:nvSpPr>
        <p:spPr>
          <a:xfrm>
            <a:off x="756130" y="6327227"/>
            <a:ext cx="2903995" cy="11558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Statistika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və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Maşın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Öyrənma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Alqoritmlərini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Anlamaq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6A480409-807B-657E-3E53-47130BD71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986" y="5442256"/>
            <a:ext cx="2681526" cy="677403"/>
          </a:xfrm>
          <a:prstGeom prst="rect">
            <a:avLst/>
          </a:prstGeom>
          <a:solidFill>
            <a:srgbClr val="354169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42458B0-6A79-8B48-B706-50EED26AFE03}"/>
              </a:ext>
            </a:extLst>
          </p:cNvPr>
          <p:cNvSpPr/>
          <p:nvPr/>
        </p:nvSpPr>
        <p:spPr>
          <a:xfrm>
            <a:off x="4785463" y="5614043"/>
            <a:ext cx="580572" cy="333828"/>
          </a:xfrm>
          <a:prstGeom prst="rect">
            <a:avLst/>
          </a:prstGeom>
          <a:solidFill>
            <a:srgbClr val="2226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5</a:t>
            </a:r>
            <a:endParaRPr lang="en-US" dirty="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AEE61F3A-1840-04FA-6211-C02104B04CC0}"/>
              </a:ext>
            </a:extLst>
          </p:cNvPr>
          <p:cNvSpPr/>
          <p:nvPr/>
        </p:nvSpPr>
        <p:spPr>
          <a:xfrm>
            <a:off x="3734986" y="6343205"/>
            <a:ext cx="2903995" cy="877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Vizualizasiya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Alətləri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haqqında</a:t>
            </a:r>
            <a:r>
              <a:rPr lang="en-US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57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biliklər</a:t>
            </a:r>
            <a:r>
              <a:rPr lang="az-Latn-AZ" sz="2000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A65E2F3-215A-DB40-B755-A8291C5E75E3}"/>
              </a:ext>
            </a:extLst>
          </p:cNvPr>
          <p:cNvSpPr/>
          <p:nvPr/>
        </p:nvSpPr>
        <p:spPr>
          <a:xfrm>
            <a:off x="10791601" y="3346815"/>
            <a:ext cx="2370771" cy="930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EXCE</a:t>
            </a:r>
            <a:r>
              <a:rPr lang="az-Latn-AZ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L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SQL 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11B46EF-7666-C67E-6994-78BFD5943417}"/>
              </a:ext>
            </a:extLst>
          </p:cNvPr>
          <p:cNvSpPr/>
          <p:nvPr/>
        </p:nvSpPr>
        <p:spPr>
          <a:xfrm>
            <a:off x="10791601" y="4207276"/>
            <a:ext cx="2370771" cy="962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STATİSTİKA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z-Latn-AZ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PO</a:t>
            </a:r>
            <a:r>
              <a:rPr lang="en-US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WER BI</a:t>
            </a:r>
            <a:endParaRPr lang="az-Latn-AZ" kern="0" spc="-35" dirty="0">
              <a:solidFill>
                <a:schemeClr val="bg1"/>
              </a:solidFill>
              <a:latin typeface="Poppins" panose="00000500000000000000" pitchFamily="2" charset="0"/>
              <a:ea typeface="Inter" pitchFamily="34" charset="-122"/>
              <a:cs typeface="Poppins" panose="00000500000000000000" pitchFamily="2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E9482880-7D4C-C95C-666C-894CD03E0B98}"/>
              </a:ext>
            </a:extLst>
          </p:cNvPr>
          <p:cNvSpPr/>
          <p:nvPr/>
        </p:nvSpPr>
        <p:spPr>
          <a:xfrm>
            <a:off x="10791601" y="5067737"/>
            <a:ext cx="2370771" cy="962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kern="0" spc="-35" dirty="0">
                <a:solidFill>
                  <a:schemeClr val="bg1"/>
                </a:solidFill>
                <a:latin typeface="Poppins" panose="00000500000000000000" pitchFamily="2" charset="0"/>
                <a:ea typeface="Inter" pitchFamily="34" charset="-122"/>
                <a:cs typeface="Poppins" panose="00000500000000000000" pitchFamily="2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kern="0" spc="-35" dirty="0">
              <a:solidFill>
                <a:schemeClr val="bg1"/>
              </a:solidFill>
              <a:latin typeface="Poppins" panose="00000500000000000000" pitchFamily="2" charset="0"/>
              <a:ea typeface="Inter" pitchFamily="3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639</Words>
  <Application>Microsoft Office PowerPoint</Application>
  <PresentationFormat>Custom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Inter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Natiq Mamishov</cp:lastModifiedBy>
  <cp:revision>13</cp:revision>
  <dcterms:created xsi:type="dcterms:W3CDTF">2024-04-26T04:21:07Z</dcterms:created>
  <dcterms:modified xsi:type="dcterms:W3CDTF">2024-04-27T10:41:24Z</dcterms:modified>
</cp:coreProperties>
</file>