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conomica"/>
      <p:regular r:id="rId19"/>
      <p:bold r:id="rId20"/>
      <p:italic r:id="rId21"/>
      <p:boldItalic r:id="rId22"/>
    </p:embeddedFont>
    <p:embeddedFont>
      <p:font typeface="Robot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ae14dc90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ae14dc90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ae14dc90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ae14dc90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ae14dc90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ae14dc90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aec7f65a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aec7f65a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ab3bf17b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aab3bf17b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ae14dc9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ae14dc9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ae14dc90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aae14dc9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ae14dc90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ae14dc90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ae14dc90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ae14dc90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ae14dc90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ae14dc90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ae14dc90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ae14dc90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ae14dc90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ae14dc90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Proyecto final de Data Science</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Natalia Jatar Aurucis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75075" y="-68875"/>
            <a:ext cx="1921200" cy="61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s" sz="2672"/>
              <a:t>Pregunta 7</a:t>
            </a:r>
            <a:endParaRPr sz="3680"/>
          </a:p>
        </p:txBody>
      </p:sp>
      <p:sp>
        <p:nvSpPr>
          <p:cNvPr id="135" name="Google Shape;135;p22"/>
          <p:cNvSpPr txBox="1"/>
          <p:nvPr>
            <p:ph idx="2" type="body"/>
          </p:nvPr>
        </p:nvSpPr>
        <p:spPr>
          <a:xfrm>
            <a:off x="4880775" y="547925"/>
            <a:ext cx="3837000" cy="1510200"/>
          </a:xfrm>
          <a:prstGeom prst="rect">
            <a:avLst/>
          </a:prstGeom>
        </p:spPr>
        <p:txBody>
          <a:bodyPr anchorCtr="0" anchor="ctr" bIns="91425" lIns="91425" spcFirstLastPara="1" rIns="91425" wrap="square" tIns="91425">
            <a:noAutofit/>
          </a:bodyPr>
          <a:lstStyle/>
          <a:p>
            <a:pPr indent="0" lvl="0" marL="0" rtl="0" algn="l">
              <a:lnSpc>
                <a:spcPct val="105000"/>
              </a:lnSpc>
              <a:spcBef>
                <a:spcPts val="0"/>
              </a:spcBef>
              <a:spcAft>
                <a:spcPts val="1200"/>
              </a:spcAft>
              <a:buSzPts val="605"/>
              <a:buNone/>
            </a:pPr>
            <a:r>
              <a:rPr lang="es" sz="1520">
                <a:solidFill>
                  <a:schemeClr val="dk1"/>
                </a:solidFill>
                <a:latin typeface="Economica"/>
                <a:ea typeface="Economica"/>
                <a:cs typeface="Economica"/>
                <a:sym typeface="Economica"/>
              </a:rPr>
              <a:t>Mi hipótesis para esta pregunta era que las personas que contaran con familiares que sufrieron de </a:t>
            </a:r>
            <a:r>
              <a:rPr lang="es" sz="1520">
                <a:solidFill>
                  <a:schemeClr val="dk1"/>
                </a:solidFill>
                <a:latin typeface="Economica"/>
                <a:ea typeface="Economica"/>
                <a:cs typeface="Economica"/>
                <a:sym typeface="Economica"/>
              </a:rPr>
              <a:t>sobrepeso</a:t>
            </a:r>
            <a:r>
              <a:rPr lang="es" sz="1520">
                <a:solidFill>
                  <a:schemeClr val="dk1"/>
                </a:solidFill>
                <a:latin typeface="Economica"/>
                <a:ea typeface="Economica"/>
                <a:cs typeface="Economica"/>
                <a:sym typeface="Economica"/>
              </a:rPr>
              <a:t>, en general padecerían de esto ellas también. En este gráfico se ve muy claro que esto es así, vemos el porcentaje de personas para cada categoría que tienen familiares con sobrepeso, y este aume</a:t>
            </a:r>
            <a:r>
              <a:rPr lang="es" sz="1520">
                <a:solidFill>
                  <a:schemeClr val="dk1"/>
                </a:solidFill>
                <a:latin typeface="Economica"/>
                <a:ea typeface="Economica"/>
                <a:cs typeface="Economica"/>
                <a:sym typeface="Economica"/>
              </a:rPr>
              <a:t>nta a</a:t>
            </a:r>
            <a:r>
              <a:rPr lang="es" sz="1520">
                <a:solidFill>
                  <a:schemeClr val="dk1"/>
                </a:solidFill>
                <a:latin typeface="Economica"/>
                <a:ea typeface="Economica"/>
                <a:cs typeface="Economica"/>
                <a:sym typeface="Economica"/>
              </a:rPr>
              <a:t> medida que pasamos a una categoría de peso mayor.</a:t>
            </a:r>
            <a:endParaRPr sz="1190"/>
          </a:p>
        </p:txBody>
      </p:sp>
      <p:sp>
        <p:nvSpPr>
          <p:cNvPr id="136" name="Google Shape;136;p22"/>
          <p:cNvSpPr txBox="1"/>
          <p:nvPr>
            <p:ph idx="1" type="subTitle"/>
          </p:nvPr>
        </p:nvSpPr>
        <p:spPr>
          <a:xfrm>
            <a:off x="263675" y="3609850"/>
            <a:ext cx="3837000" cy="11853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s"/>
              <a:t>M</a:t>
            </a:r>
            <a:r>
              <a:rPr lang="es"/>
              <a:t>e interesaba saber si las personas que más comidas al día consumían también eran las que mayor índice de masa corporal tenían en promedio. Mi hipótesis en efecto se cumplió, al menos para las primeras 3 categorías,</a:t>
            </a:r>
            <a:endParaRPr/>
          </a:p>
        </p:txBody>
      </p:sp>
      <p:sp>
        <p:nvSpPr>
          <p:cNvPr id="137" name="Google Shape;137;p22"/>
          <p:cNvSpPr txBox="1"/>
          <p:nvPr/>
        </p:nvSpPr>
        <p:spPr>
          <a:xfrm>
            <a:off x="4723100" y="-68875"/>
            <a:ext cx="1737900" cy="43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2780">
                <a:solidFill>
                  <a:schemeClr val="lt1"/>
                </a:solidFill>
                <a:latin typeface="Economica"/>
                <a:ea typeface="Economica"/>
                <a:cs typeface="Economica"/>
                <a:sym typeface="Economica"/>
              </a:rPr>
              <a:t>Pregunta 8</a:t>
            </a:r>
            <a:endParaRPr sz="3900">
              <a:solidFill>
                <a:schemeClr val="lt1"/>
              </a:solidFill>
              <a:latin typeface="Economica"/>
              <a:ea typeface="Economica"/>
              <a:cs typeface="Economica"/>
              <a:sym typeface="Economica"/>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id="138" name="Google Shape;138;p22"/>
          <p:cNvPicPr preferRelativeResize="0"/>
          <p:nvPr/>
        </p:nvPicPr>
        <p:blipFill>
          <a:blip r:embed="rId3">
            <a:alphaModFix/>
          </a:blip>
          <a:stretch>
            <a:fillRect/>
          </a:stretch>
        </p:blipFill>
        <p:spPr>
          <a:xfrm>
            <a:off x="319250" y="476375"/>
            <a:ext cx="3658480" cy="2938500"/>
          </a:xfrm>
          <a:prstGeom prst="rect">
            <a:avLst/>
          </a:prstGeom>
          <a:noFill/>
          <a:ln>
            <a:noFill/>
          </a:ln>
        </p:spPr>
      </p:pic>
      <p:pic>
        <p:nvPicPr>
          <p:cNvPr id="139" name="Google Shape;139;p22"/>
          <p:cNvPicPr preferRelativeResize="0"/>
          <p:nvPr/>
        </p:nvPicPr>
        <p:blipFill>
          <a:blip r:embed="rId4">
            <a:alphaModFix/>
          </a:blip>
          <a:stretch>
            <a:fillRect/>
          </a:stretch>
        </p:blipFill>
        <p:spPr>
          <a:xfrm>
            <a:off x="4970038" y="2270545"/>
            <a:ext cx="3658475" cy="27557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265500" y="51650"/>
            <a:ext cx="1420800" cy="538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37050"/>
              <a:buFont typeface="Arial"/>
              <a:buNone/>
            </a:pPr>
            <a:r>
              <a:rPr lang="es" sz="2672"/>
              <a:t>Pregunta 9</a:t>
            </a:r>
            <a:endParaRPr/>
          </a:p>
        </p:txBody>
      </p:sp>
      <p:sp>
        <p:nvSpPr>
          <p:cNvPr id="145" name="Google Shape;145;p23"/>
          <p:cNvSpPr txBox="1"/>
          <p:nvPr>
            <p:ph idx="2" type="body"/>
          </p:nvPr>
        </p:nvSpPr>
        <p:spPr>
          <a:xfrm>
            <a:off x="4751625" y="589850"/>
            <a:ext cx="3837000" cy="15405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SzPts val="523"/>
              <a:buNone/>
            </a:pPr>
            <a:r>
              <a:rPr lang="es" sz="1416">
                <a:solidFill>
                  <a:schemeClr val="dk1"/>
                </a:solidFill>
                <a:latin typeface="Economica"/>
                <a:ea typeface="Economica"/>
                <a:cs typeface="Economica"/>
                <a:sym typeface="Economica"/>
              </a:rPr>
              <a:t>Las personas entrenan una cantidad menor de veces cuando sufren de un nivel de peso mayor. En este caso, la cantidad de veces que se ejercita podría ser pensada tanto como una consecuencia de estos problemas de salud, es decir que debido a su peso les cuesta más moverse, como también lo podríamos considerar una causa, es decir que el hecho de hacer menos ejercicio les provocó una subida en su peso.</a:t>
            </a:r>
            <a:endParaRPr sz="1055"/>
          </a:p>
        </p:txBody>
      </p:sp>
      <p:sp>
        <p:nvSpPr>
          <p:cNvPr id="146" name="Google Shape;146;p23"/>
          <p:cNvSpPr txBox="1"/>
          <p:nvPr>
            <p:ph idx="1" type="subTitle"/>
          </p:nvPr>
        </p:nvSpPr>
        <p:spPr>
          <a:xfrm>
            <a:off x="171550" y="3633325"/>
            <a:ext cx="4045200" cy="1367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s" sz="2560"/>
              <a:t>Observamos que no hay una relación tan directa entre tener sobrepeso y tomar alcohol, pero podríamos decir que hay una pequeña conexión, dado que los de la última categoría (el tipo de obesidad más grave) todos toman de vez en cuando, mientras que en la primera </a:t>
            </a:r>
            <a:r>
              <a:rPr lang="es" sz="2560"/>
              <a:t>categoría</a:t>
            </a:r>
            <a:r>
              <a:rPr lang="es" sz="2560"/>
              <a:t> por ejemplo hay un porcentaje considerable que no toma nunca.</a:t>
            </a:r>
            <a:endParaRPr sz="2560"/>
          </a:p>
        </p:txBody>
      </p:sp>
      <p:sp>
        <p:nvSpPr>
          <p:cNvPr id="147" name="Google Shape;147;p23"/>
          <p:cNvSpPr txBox="1"/>
          <p:nvPr/>
        </p:nvSpPr>
        <p:spPr>
          <a:xfrm>
            <a:off x="4419350" y="0"/>
            <a:ext cx="2043300" cy="48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s" sz="2672">
                <a:solidFill>
                  <a:schemeClr val="lt1"/>
                </a:solidFill>
                <a:latin typeface="Economica"/>
                <a:ea typeface="Economica"/>
                <a:cs typeface="Economica"/>
                <a:sym typeface="Economica"/>
              </a:rPr>
              <a:t>Pregunta 10</a:t>
            </a:r>
            <a:endParaRPr sz="1800">
              <a:solidFill>
                <a:schemeClr val="lt1"/>
              </a:solidFill>
              <a:latin typeface="Open Sans"/>
              <a:ea typeface="Open Sans"/>
              <a:cs typeface="Open Sans"/>
              <a:sym typeface="Open Sans"/>
            </a:endParaRPr>
          </a:p>
        </p:txBody>
      </p:sp>
      <p:pic>
        <p:nvPicPr>
          <p:cNvPr id="148" name="Google Shape;148;p23"/>
          <p:cNvPicPr preferRelativeResize="0"/>
          <p:nvPr/>
        </p:nvPicPr>
        <p:blipFill>
          <a:blip r:embed="rId3">
            <a:alphaModFix/>
          </a:blip>
          <a:stretch>
            <a:fillRect/>
          </a:stretch>
        </p:blipFill>
        <p:spPr>
          <a:xfrm>
            <a:off x="171550" y="539950"/>
            <a:ext cx="3929151" cy="2942225"/>
          </a:xfrm>
          <a:prstGeom prst="rect">
            <a:avLst/>
          </a:prstGeom>
          <a:noFill/>
          <a:ln>
            <a:noFill/>
          </a:ln>
        </p:spPr>
      </p:pic>
      <p:pic>
        <p:nvPicPr>
          <p:cNvPr id="149" name="Google Shape;149;p23"/>
          <p:cNvPicPr preferRelativeResize="0"/>
          <p:nvPr/>
        </p:nvPicPr>
        <p:blipFill>
          <a:blip r:embed="rId4">
            <a:alphaModFix/>
          </a:blip>
          <a:stretch>
            <a:fillRect/>
          </a:stretch>
        </p:blipFill>
        <p:spPr>
          <a:xfrm>
            <a:off x="4877625" y="2238707"/>
            <a:ext cx="3836999" cy="279079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0" y="0"/>
            <a:ext cx="8520600" cy="114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38006"/>
              <a:buFont typeface="Arial"/>
              <a:buNone/>
            </a:pPr>
            <a:r>
              <a:rPr lang="es" sz="2894">
                <a:solidFill>
                  <a:schemeClr val="lt2"/>
                </a:solidFill>
              </a:rPr>
              <a:t>Pregunta 11</a:t>
            </a:r>
            <a:endParaRPr sz="4422">
              <a:solidFill>
                <a:schemeClr val="lt2"/>
              </a:solidFill>
            </a:endParaRPr>
          </a:p>
          <a:p>
            <a:pPr indent="0" lvl="0" marL="0" rtl="0" algn="l">
              <a:spcBef>
                <a:spcPts val="0"/>
              </a:spcBef>
              <a:spcAft>
                <a:spcPts val="0"/>
              </a:spcAft>
              <a:buNone/>
            </a:pPr>
            <a:r>
              <a:t/>
            </a:r>
            <a:endParaRPr/>
          </a:p>
        </p:txBody>
      </p:sp>
      <p:sp>
        <p:nvSpPr>
          <p:cNvPr id="155" name="Google Shape;155;p24"/>
          <p:cNvSpPr txBox="1"/>
          <p:nvPr>
            <p:ph idx="1" type="body"/>
          </p:nvPr>
        </p:nvSpPr>
        <p:spPr>
          <a:xfrm>
            <a:off x="295925" y="3539375"/>
            <a:ext cx="8619600" cy="1230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rPr lang="es" sz="2560">
                <a:latin typeface="Economica"/>
                <a:ea typeface="Economica"/>
                <a:cs typeface="Economica"/>
                <a:sym typeface="Economica"/>
              </a:rPr>
              <a:t>La pregunta apuntaba a investigar cuales eran las personas más propensas a contabilizar la cantidad de calorías que consumen en el día, y a partir del gráfico vemos que lo hacen las pertenecientes a las primeras tres categorías, es decir la gente con peso insuficiente, normal y con un poco de sobrepeso. Las personas que sufren de niveles más preocupantes de sobrepeso no suelen contabilizarlo.</a:t>
            </a:r>
            <a:endParaRPr/>
          </a:p>
        </p:txBody>
      </p:sp>
      <p:pic>
        <p:nvPicPr>
          <p:cNvPr id="156" name="Google Shape;156;p24"/>
          <p:cNvPicPr preferRelativeResize="0"/>
          <p:nvPr/>
        </p:nvPicPr>
        <p:blipFill>
          <a:blip r:embed="rId3">
            <a:alphaModFix/>
          </a:blip>
          <a:stretch>
            <a:fillRect/>
          </a:stretch>
        </p:blipFill>
        <p:spPr>
          <a:xfrm>
            <a:off x="1065500" y="542475"/>
            <a:ext cx="6763201" cy="27066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idx="1" type="body"/>
          </p:nvPr>
        </p:nvSpPr>
        <p:spPr>
          <a:xfrm>
            <a:off x="918325" y="180100"/>
            <a:ext cx="8032200" cy="48318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600"/>
              </a:spcBef>
              <a:spcAft>
                <a:spcPts val="0"/>
              </a:spcAft>
              <a:buClr>
                <a:schemeClr val="dk1"/>
              </a:buClr>
              <a:buSzPts val="688"/>
              <a:buFont typeface="Arial"/>
              <a:buNone/>
            </a:pPr>
            <a:r>
              <a:rPr lang="es" sz="1543">
                <a:latin typeface="Economica"/>
                <a:ea typeface="Economica"/>
                <a:cs typeface="Economica"/>
                <a:sym typeface="Economica"/>
              </a:rPr>
              <a:t>Desde el punto de vista de una empresa, puede ser de importancia analizar los comportamientos de las personas con respecto a sus hábitos alimenticios y demás aspectos estrechamente relacionados con su salud. Es posible que se puedan generar iniciativas desde dentro de la empresa para generar algún producto o proveer algún servicio que tenga como fin mejorar la salud de sus potenciales clientes. Para comprender mejor estos problemas, se han presentado a lo largo del trabajo una serie de preguntas, de las cuales extraeremos las siguientes conclusiones.</a:t>
            </a:r>
            <a:endParaRPr sz="1543">
              <a:latin typeface="Economica"/>
              <a:ea typeface="Economica"/>
              <a:cs typeface="Economica"/>
              <a:sym typeface="Economica"/>
            </a:endParaRPr>
          </a:p>
          <a:p>
            <a:pPr indent="-326628" lvl="0" marL="457200" rtl="0" algn="l">
              <a:lnSpc>
                <a:spcPct val="95000"/>
              </a:lnSpc>
              <a:spcBef>
                <a:spcPts val="600"/>
              </a:spcBef>
              <a:spcAft>
                <a:spcPts val="0"/>
              </a:spcAft>
              <a:buSzPts val="1544"/>
              <a:buFont typeface="Economica"/>
              <a:buChar char="●"/>
            </a:pPr>
            <a:r>
              <a:rPr lang="es" sz="1543">
                <a:latin typeface="Economica"/>
                <a:ea typeface="Economica"/>
                <a:cs typeface="Economica"/>
                <a:sym typeface="Economica"/>
              </a:rPr>
              <a:t>En primer lugar, hemos observado que las personas que tienen familiares con historial de sobrepeso son las más propensas a sufrir de esto también. Por esta razón, una empresa que se dedique a la comercialización de productos saludables, ya sean ciertos alimentos u otras cosas, podría enfocarse en el grupo de gente que ya tuvo familiares con estos problemas. Esto es así dado que son más propensos a sufrir de sobrepeso y tal vez quieran evitarlo o revertir su situación.</a:t>
            </a:r>
            <a:endParaRPr sz="1543">
              <a:latin typeface="Economica"/>
              <a:ea typeface="Economica"/>
              <a:cs typeface="Economica"/>
              <a:sym typeface="Economica"/>
            </a:endParaRPr>
          </a:p>
          <a:p>
            <a:pPr indent="-326628" lvl="0" marL="457200" rtl="0" algn="l">
              <a:spcBef>
                <a:spcPts val="0"/>
              </a:spcBef>
              <a:spcAft>
                <a:spcPts val="0"/>
              </a:spcAft>
              <a:buSzPts val="1544"/>
              <a:buFont typeface="Economica"/>
              <a:buChar char="●"/>
            </a:pPr>
            <a:r>
              <a:rPr lang="es" sz="1500">
                <a:latin typeface="Economica"/>
                <a:ea typeface="Economica"/>
                <a:cs typeface="Economica"/>
                <a:sym typeface="Economica"/>
              </a:rPr>
              <a:t>Por otro lado, si contáramos con una empresa enfocada a producir alimentos altos en calorías, como lo podría ser una de comidas rápidas, les convendrá promocionar sus productos con personas que ya padezcan de un nivel alto de sobrepeso, debido a que descubrimos que son las personas con más IMC las que consumen alimentos calóricos.</a:t>
            </a:r>
            <a:endParaRPr sz="1500">
              <a:latin typeface="Economica"/>
              <a:ea typeface="Economica"/>
              <a:cs typeface="Economica"/>
              <a:sym typeface="Economica"/>
            </a:endParaRPr>
          </a:p>
          <a:p>
            <a:pPr indent="-326628" lvl="0" marL="457200" rtl="0" algn="l">
              <a:spcBef>
                <a:spcPts val="0"/>
              </a:spcBef>
              <a:spcAft>
                <a:spcPts val="0"/>
              </a:spcAft>
              <a:buSzPts val="1544"/>
              <a:buFont typeface="Economica"/>
              <a:buChar char="●"/>
            </a:pPr>
            <a:r>
              <a:rPr lang="es" sz="1500">
                <a:latin typeface="Economica"/>
                <a:ea typeface="Economica"/>
                <a:cs typeface="Economica"/>
                <a:sym typeface="Economica"/>
              </a:rPr>
              <a:t>Otra cuestión interesante que hemos descubierto podría ser de utilidad para las empresas que fabrican cigarrillos o bebidas alcohólicas. Dado que había una pequeña correlación entre estas dos variables, es decir que las personas que bebían eran más propensas también a fumar, se podría usar esta información para destinar publicidad de cigarrillos a personas que beben o viceversa.</a:t>
            </a:r>
            <a:endParaRPr sz="1500">
              <a:latin typeface="Economica"/>
              <a:ea typeface="Economica"/>
              <a:cs typeface="Economica"/>
              <a:sym typeface="Economica"/>
            </a:endParaRPr>
          </a:p>
          <a:p>
            <a:pPr indent="-326628" lvl="0" marL="457200" rtl="0" algn="l">
              <a:spcBef>
                <a:spcPts val="0"/>
              </a:spcBef>
              <a:spcAft>
                <a:spcPts val="0"/>
              </a:spcAft>
              <a:buSzPts val="1544"/>
              <a:buFont typeface="Economica"/>
              <a:buChar char="●"/>
            </a:pPr>
            <a:r>
              <a:rPr lang="es" sz="1500">
                <a:latin typeface="Economica"/>
                <a:ea typeface="Economica"/>
                <a:cs typeface="Economica"/>
                <a:sym typeface="Economica"/>
              </a:rPr>
              <a:t>Por último, hemos llegado también a la conclusión que las personas que más contabilizan la cantidad de calorías al día suelen ser las que cuentan con pesos insuficientes, normales o elevados en pequeña proporción. Una empresa desarrolladora de apps podría crear una que tenga la función de contabilizar las calorías y apuntarla al grupo de personas mencionado.</a:t>
            </a:r>
            <a:endParaRPr sz="1543">
              <a:latin typeface="Economica"/>
              <a:ea typeface="Economica"/>
              <a:cs typeface="Economica"/>
              <a:sym typeface="Economica"/>
            </a:endParaRPr>
          </a:p>
        </p:txBody>
      </p:sp>
      <p:sp>
        <p:nvSpPr>
          <p:cNvPr id="162" name="Google Shape;162;p25"/>
          <p:cNvSpPr txBox="1"/>
          <p:nvPr/>
        </p:nvSpPr>
        <p:spPr>
          <a:xfrm>
            <a:off x="190250" y="93400"/>
            <a:ext cx="434400" cy="4831800"/>
          </a:xfrm>
          <a:prstGeom prst="rect">
            <a:avLst/>
          </a:prstGeom>
          <a:solidFill>
            <a:srgbClr val="FCE5C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800">
                <a:solidFill>
                  <a:schemeClr val="dk1"/>
                </a:solidFill>
                <a:latin typeface="Economica"/>
                <a:ea typeface="Economica"/>
                <a:cs typeface="Economica"/>
                <a:sym typeface="Economica"/>
              </a:rPr>
              <a:t>I</a:t>
            </a:r>
            <a:endParaRPr sz="3800">
              <a:solidFill>
                <a:schemeClr val="dk1"/>
              </a:solidFill>
              <a:latin typeface="Economica"/>
              <a:ea typeface="Economica"/>
              <a:cs typeface="Economica"/>
              <a:sym typeface="Economica"/>
            </a:endParaRPr>
          </a:p>
          <a:p>
            <a:pPr indent="0" lvl="0" marL="0" rtl="0" algn="l">
              <a:spcBef>
                <a:spcPts val="0"/>
              </a:spcBef>
              <a:spcAft>
                <a:spcPts val="0"/>
              </a:spcAft>
              <a:buNone/>
            </a:pPr>
            <a:r>
              <a:rPr lang="es" sz="3800">
                <a:solidFill>
                  <a:schemeClr val="dk1"/>
                </a:solidFill>
                <a:latin typeface="Economica"/>
                <a:ea typeface="Economica"/>
                <a:cs typeface="Economica"/>
                <a:sym typeface="Economica"/>
              </a:rPr>
              <a:t>n</a:t>
            </a:r>
            <a:endParaRPr sz="3800">
              <a:solidFill>
                <a:schemeClr val="dk1"/>
              </a:solidFill>
              <a:latin typeface="Economica"/>
              <a:ea typeface="Economica"/>
              <a:cs typeface="Economica"/>
              <a:sym typeface="Economica"/>
            </a:endParaRPr>
          </a:p>
          <a:p>
            <a:pPr indent="0" lvl="0" marL="0" rtl="0" algn="l">
              <a:spcBef>
                <a:spcPts val="0"/>
              </a:spcBef>
              <a:spcAft>
                <a:spcPts val="0"/>
              </a:spcAft>
              <a:buNone/>
            </a:pPr>
            <a:r>
              <a:rPr lang="es" sz="3800">
                <a:solidFill>
                  <a:schemeClr val="dk1"/>
                </a:solidFill>
                <a:latin typeface="Economica"/>
                <a:ea typeface="Economica"/>
                <a:cs typeface="Economica"/>
                <a:sym typeface="Economica"/>
              </a:rPr>
              <a:t>s</a:t>
            </a:r>
            <a:endParaRPr sz="3800">
              <a:solidFill>
                <a:schemeClr val="dk1"/>
              </a:solidFill>
              <a:latin typeface="Economica"/>
              <a:ea typeface="Economica"/>
              <a:cs typeface="Economica"/>
              <a:sym typeface="Economica"/>
            </a:endParaRPr>
          </a:p>
          <a:p>
            <a:pPr indent="0" lvl="0" marL="0" rtl="0" algn="l">
              <a:spcBef>
                <a:spcPts val="0"/>
              </a:spcBef>
              <a:spcAft>
                <a:spcPts val="0"/>
              </a:spcAft>
              <a:buNone/>
            </a:pPr>
            <a:r>
              <a:rPr lang="es" sz="3800">
                <a:solidFill>
                  <a:schemeClr val="dk1"/>
                </a:solidFill>
                <a:latin typeface="Economica"/>
                <a:ea typeface="Economica"/>
                <a:cs typeface="Economica"/>
                <a:sym typeface="Economica"/>
              </a:rPr>
              <a:t>i</a:t>
            </a:r>
            <a:endParaRPr sz="3800">
              <a:solidFill>
                <a:schemeClr val="dk1"/>
              </a:solidFill>
              <a:latin typeface="Economica"/>
              <a:ea typeface="Economica"/>
              <a:cs typeface="Economica"/>
              <a:sym typeface="Economica"/>
            </a:endParaRPr>
          </a:p>
          <a:p>
            <a:pPr indent="0" lvl="0" marL="0" rtl="0" algn="l">
              <a:spcBef>
                <a:spcPts val="0"/>
              </a:spcBef>
              <a:spcAft>
                <a:spcPts val="0"/>
              </a:spcAft>
              <a:buNone/>
            </a:pPr>
            <a:r>
              <a:rPr lang="es" sz="3800">
                <a:solidFill>
                  <a:schemeClr val="dk1"/>
                </a:solidFill>
                <a:latin typeface="Economica"/>
                <a:ea typeface="Economica"/>
                <a:cs typeface="Economica"/>
                <a:sym typeface="Economica"/>
              </a:rPr>
              <a:t>g</a:t>
            </a:r>
            <a:endParaRPr sz="3800">
              <a:solidFill>
                <a:schemeClr val="dk1"/>
              </a:solidFill>
              <a:latin typeface="Economica"/>
              <a:ea typeface="Economica"/>
              <a:cs typeface="Economica"/>
              <a:sym typeface="Economica"/>
            </a:endParaRPr>
          </a:p>
          <a:p>
            <a:pPr indent="0" lvl="0" marL="0" rtl="0" algn="l">
              <a:spcBef>
                <a:spcPts val="0"/>
              </a:spcBef>
              <a:spcAft>
                <a:spcPts val="0"/>
              </a:spcAft>
              <a:buNone/>
            </a:pPr>
            <a:r>
              <a:rPr lang="es" sz="3800">
                <a:solidFill>
                  <a:schemeClr val="dk1"/>
                </a:solidFill>
                <a:latin typeface="Economica"/>
                <a:ea typeface="Economica"/>
                <a:cs typeface="Economica"/>
                <a:sym typeface="Economica"/>
              </a:rPr>
              <a:t>h</a:t>
            </a:r>
            <a:endParaRPr sz="3800">
              <a:solidFill>
                <a:schemeClr val="dk1"/>
              </a:solidFill>
              <a:latin typeface="Economica"/>
              <a:ea typeface="Economica"/>
              <a:cs typeface="Economica"/>
              <a:sym typeface="Economica"/>
            </a:endParaRPr>
          </a:p>
          <a:p>
            <a:pPr indent="0" lvl="0" marL="0" rtl="0" algn="l">
              <a:spcBef>
                <a:spcPts val="0"/>
              </a:spcBef>
              <a:spcAft>
                <a:spcPts val="0"/>
              </a:spcAft>
              <a:buNone/>
            </a:pPr>
            <a:r>
              <a:rPr lang="es" sz="3800">
                <a:solidFill>
                  <a:schemeClr val="dk1"/>
                </a:solidFill>
                <a:latin typeface="Economica"/>
                <a:ea typeface="Economica"/>
                <a:cs typeface="Economica"/>
                <a:sym typeface="Economica"/>
              </a:rPr>
              <a:t>t</a:t>
            </a:r>
            <a:endParaRPr sz="3800">
              <a:solidFill>
                <a:schemeClr val="dk1"/>
              </a:solidFill>
              <a:latin typeface="Economica"/>
              <a:ea typeface="Economica"/>
              <a:cs typeface="Economica"/>
              <a:sym typeface="Economica"/>
            </a:endParaRPr>
          </a:p>
          <a:p>
            <a:pPr indent="0" lvl="0" marL="0" rtl="0" algn="l">
              <a:spcBef>
                <a:spcPts val="0"/>
              </a:spcBef>
              <a:spcAft>
                <a:spcPts val="0"/>
              </a:spcAft>
              <a:buNone/>
            </a:pPr>
            <a:r>
              <a:rPr lang="es" sz="3800">
                <a:solidFill>
                  <a:schemeClr val="dk1"/>
                </a:solidFill>
                <a:latin typeface="Economica"/>
                <a:ea typeface="Economica"/>
                <a:cs typeface="Economica"/>
                <a:sym typeface="Economica"/>
              </a:rPr>
              <a:t>s</a:t>
            </a:r>
            <a:endParaRPr sz="3800">
              <a:solidFill>
                <a:schemeClr val="dk1"/>
              </a:solidFill>
              <a:latin typeface="Economica"/>
              <a:ea typeface="Economica"/>
              <a:cs typeface="Economica"/>
              <a:sym typeface="Economica"/>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1613100" cy="831300"/>
          </a:xfrm>
          <a:prstGeom prst="rect">
            <a:avLst/>
          </a:prstGeom>
          <a:solidFill>
            <a:srgbClr val="FCE5CD"/>
          </a:solidFill>
          <a:ln cap="flat" cmpd="sng" w="38100">
            <a:solidFill>
              <a:schemeClr val="lt1"/>
            </a:solidFill>
            <a:prstDash val="solid"/>
            <a:round/>
            <a:headEnd len="sm" w="sm" type="none"/>
            <a:tailEnd len="sm" w="sm" type="none"/>
          </a:ln>
        </p:spPr>
        <p:txBody>
          <a:bodyPr anchorCtr="0" anchor="b" bIns="91425" lIns="91425" spcFirstLastPara="1" rIns="91425" wrap="square" tIns="91425">
            <a:normAutofit/>
          </a:bodyPr>
          <a:lstStyle/>
          <a:p>
            <a:pPr indent="0" lvl="0" marL="0" rtl="0" algn="l">
              <a:spcBef>
                <a:spcPts val="0"/>
              </a:spcBef>
              <a:spcAft>
                <a:spcPts val="0"/>
              </a:spcAft>
              <a:buNone/>
            </a:pPr>
            <a:r>
              <a:rPr lang="es"/>
              <a:t>AGENDA </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900">
                <a:solidFill>
                  <a:schemeClr val="accent4"/>
                </a:solidFill>
                <a:latin typeface="Economica"/>
                <a:ea typeface="Economica"/>
                <a:cs typeface="Economica"/>
                <a:sym typeface="Economica"/>
              </a:rPr>
              <a:t>1-  </a:t>
            </a:r>
            <a:r>
              <a:rPr b="1" lang="es" sz="2500">
                <a:latin typeface="Economica"/>
                <a:ea typeface="Economica"/>
                <a:cs typeface="Economica"/>
                <a:sym typeface="Economica"/>
              </a:rPr>
              <a:t>Abstracto</a:t>
            </a:r>
            <a:endParaRPr b="1" sz="2500">
              <a:solidFill>
                <a:schemeClr val="accent4"/>
              </a:solidFill>
              <a:latin typeface="Economica"/>
              <a:ea typeface="Economica"/>
              <a:cs typeface="Economica"/>
              <a:sym typeface="Economica"/>
            </a:endParaRPr>
          </a:p>
          <a:p>
            <a:pPr indent="0" lvl="0" marL="0" rtl="0" algn="l">
              <a:spcBef>
                <a:spcPts val="1200"/>
              </a:spcBef>
              <a:spcAft>
                <a:spcPts val="0"/>
              </a:spcAft>
              <a:buNone/>
            </a:pPr>
            <a:r>
              <a:rPr b="1" lang="es" sz="2900">
                <a:solidFill>
                  <a:schemeClr val="accent4"/>
                </a:solidFill>
                <a:latin typeface="Economica"/>
                <a:ea typeface="Economica"/>
                <a:cs typeface="Economica"/>
                <a:sym typeface="Economica"/>
              </a:rPr>
              <a:t>2- </a:t>
            </a:r>
            <a:r>
              <a:rPr b="1" lang="es" sz="2500">
                <a:latin typeface="Economica"/>
                <a:ea typeface="Economica"/>
                <a:cs typeface="Economica"/>
                <a:sym typeface="Economica"/>
              </a:rPr>
              <a:t>Resumen de metadata</a:t>
            </a:r>
            <a:endParaRPr b="1" sz="2500">
              <a:latin typeface="Economica"/>
              <a:ea typeface="Economica"/>
              <a:cs typeface="Economica"/>
              <a:sym typeface="Economica"/>
            </a:endParaRPr>
          </a:p>
          <a:p>
            <a:pPr indent="0" lvl="0" marL="0" rtl="0" algn="l">
              <a:spcBef>
                <a:spcPts val="1200"/>
              </a:spcBef>
              <a:spcAft>
                <a:spcPts val="0"/>
              </a:spcAft>
              <a:buNone/>
            </a:pPr>
            <a:r>
              <a:rPr b="1" lang="es" sz="2900">
                <a:solidFill>
                  <a:schemeClr val="accent4"/>
                </a:solidFill>
                <a:latin typeface="Economica"/>
                <a:ea typeface="Economica"/>
                <a:cs typeface="Economica"/>
                <a:sym typeface="Economica"/>
              </a:rPr>
              <a:t>3- </a:t>
            </a:r>
            <a:r>
              <a:rPr b="1" lang="es" sz="2500">
                <a:latin typeface="Economica"/>
                <a:ea typeface="Economica"/>
                <a:cs typeface="Economica"/>
                <a:sym typeface="Economica"/>
              </a:rPr>
              <a:t>Preguntas de interés</a:t>
            </a:r>
            <a:endParaRPr b="1" sz="2500">
              <a:latin typeface="Economica"/>
              <a:ea typeface="Economica"/>
              <a:cs typeface="Economica"/>
              <a:sym typeface="Economica"/>
            </a:endParaRPr>
          </a:p>
          <a:p>
            <a:pPr indent="0" lvl="0" marL="0" rtl="0" algn="l">
              <a:spcBef>
                <a:spcPts val="1200"/>
              </a:spcBef>
              <a:spcAft>
                <a:spcPts val="0"/>
              </a:spcAft>
              <a:buNone/>
            </a:pPr>
            <a:r>
              <a:rPr b="1" lang="es" sz="2900">
                <a:solidFill>
                  <a:schemeClr val="accent4"/>
                </a:solidFill>
                <a:latin typeface="Economica"/>
                <a:ea typeface="Economica"/>
                <a:cs typeface="Economica"/>
                <a:sym typeface="Economica"/>
              </a:rPr>
              <a:t>4-</a:t>
            </a:r>
            <a:r>
              <a:rPr b="1" lang="es" sz="2500">
                <a:latin typeface="Economica"/>
                <a:ea typeface="Economica"/>
                <a:cs typeface="Economica"/>
                <a:sym typeface="Economica"/>
              </a:rPr>
              <a:t> Visualizaciones</a:t>
            </a:r>
            <a:endParaRPr b="1" sz="2500">
              <a:latin typeface="Economica"/>
              <a:ea typeface="Economica"/>
              <a:cs typeface="Economica"/>
              <a:sym typeface="Economica"/>
            </a:endParaRPr>
          </a:p>
          <a:p>
            <a:pPr indent="0" lvl="0" marL="0" rtl="0" algn="l">
              <a:spcBef>
                <a:spcPts val="1200"/>
              </a:spcBef>
              <a:spcAft>
                <a:spcPts val="1200"/>
              </a:spcAft>
              <a:buNone/>
            </a:pPr>
            <a:r>
              <a:rPr b="1" lang="es" sz="2900">
                <a:solidFill>
                  <a:schemeClr val="accent4"/>
                </a:solidFill>
                <a:latin typeface="Economica"/>
                <a:ea typeface="Economica"/>
                <a:cs typeface="Economica"/>
                <a:sym typeface="Economica"/>
              </a:rPr>
              <a:t>5-</a:t>
            </a:r>
            <a:r>
              <a:rPr b="1" lang="es" sz="2500">
                <a:latin typeface="Economica"/>
                <a:ea typeface="Economica"/>
                <a:cs typeface="Economica"/>
                <a:sym typeface="Economica"/>
              </a:rPr>
              <a:t>Insights/sugerencias</a:t>
            </a:r>
            <a:r>
              <a:rPr b="1" lang="es" sz="2900">
                <a:solidFill>
                  <a:schemeClr val="accent4"/>
                </a:solidFill>
                <a:latin typeface="Economica"/>
                <a:ea typeface="Economica"/>
                <a:cs typeface="Economica"/>
                <a:sym typeface="Economica"/>
              </a:rPr>
              <a:t> </a:t>
            </a:r>
            <a:endParaRPr b="1" sz="2900">
              <a:solidFill>
                <a:schemeClr val="accent4"/>
              </a:solidFill>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370650" y="147425"/>
            <a:ext cx="2402700" cy="742200"/>
          </a:xfrm>
          <a:prstGeom prst="rect">
            <a:avLst/>
          </a:prstGeom>
          <a:solidFill>
            <a:srgbClr val="FCE5CD"/>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3830"/>
              <a:t>ABSTRACTO</a:t>
            </a:r>
            <a:endParaRPr sz="3830"/>
          </a:p>
        </p:txBody>
      </p:sp>
      <p:sp>
        <p:nvSpPr>
          <p:cNvPr id="75" name="Google Shape;75;p15"/>
          <p:cNvSpPr txBox="1"/>
          <p:nvPr/>
        </p:nvSpPr>
        <p:spPr>
          <a:xfrm>
            <a:off x="55500" y="1132225"/>
            <a:ext cx="9033000" cy="16383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600">
                <a:solidFill>
                  <a:schemeClr val="dk1"/>
                </a:solidFill>
                <a:latin typeface="Open Sans"/>
                <a:ea typeface="Open Sans"/>
                <a:cs typeface="Open Sans"/>
                <a:sym typeface="Open Sans"/>
              </a:rPr>
              <a:t>En el siguiente trabajo, se plantean diversas hipótesis acerca de un dataset que contiene información relevante sobre la obesidad. El dataset elegido describe en sus variables algunos hábitos de la vida cotidiana, además de ciertos datos como pesos y alturas.  </a:t>
            </a:r>
            <a:endParaRPr sz="16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dk1"/>
              </a:solidFill>
              <a:latin typeface="Open Sans"/>
              <a:ea typeface="Open Sans"/>
              <a:cs typeface="Open Sans"/>
              <a:sym typeface="Open Sans"/>
            </a:endParaRPr>
          </a:p>
        </p:txBody>
      </p:sp>
      <p:sp>
        <p:nvSpPr>
          <p:cNvPr id="76" name="Google Shape;76;p15"/>
          <p:cNvSpPr txBox="1"/>
          <p:nvPr/>
        </p:nvSpPr>
        <p:spPr>
          <a:xfrm>
            <a:off x="83250" y="2229600"/>
            <a:ext cx="8977500" cy="3130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600">
                <a:solidFill>
                  <a:schemeClr val="dk1"/>
                </a:solidFill>
                <a:latin typeface="Open Sans"/>
                <a:ea typeface="Open Sans"/>
                <a:cs typeface="Open Sans"/>
                <a:sym typeface="Open Sans"/>
              </a:rPr>
              <a:t>El objetivo de mi análisis sobre este conjunto de datos tiene como meta final establecer patrones y correlaciones que permitan identificar qué grupo de personas es más propenso a sufrir de sobrepeso. Además, se analizan relaciones entre otras variables, que pudieran mostrarnos por ejemplo que si una persona frecuentemente realiza un mal hábito, es probable que también se vea involucrado en otro mal hábito diferente.</a:t>
            </a:r>
            <a:endParaRPr sz="1600">
              <a:solidFill>
                <a:schemeClr val="dk1"/>
              </a:solidFill>
              <a:latin typeface="Open Sans"/>
              <a:ea typeface="Open Sans"/>
              <a:cs typeface="Open Sans"/>
              <a:sym typeface="Open Sans"/>
            </a:endParaRPr>
          </a:p>
          <a:p>
            <a:pPr indent="0" lvl="0" marL="0" rtl="0" algn="l">
              <a:lnSpc>
                <a:spcPct val="135714"/>
              </a:lnSpc>
              <a:spcBef>
                <a:spcPts val="0"/>
              </a:spcBef>
              <a:spcAft>
                <a:spcPts val="0"/>
              </a:spcAft>
              <a:buNone/>
            </a:pPr>
            <a:r>
              <a:rPr lang="es" sz="1600">
                <a:solidFill>
                  <a:schemeClr val="dk1"/>
                </a:solidFill>
                <a:latin typeface="Open Sans"/>
                <a:ea typeface="Open Sans"/>
                <a:cs typeface="Open Sans"/>
                <a:sym typeface="Open Sans"/>
              </a:rPr>
              <a:t>Para comenzar a abordar el análisis, se </a:t>
            </a:r>
            <a:r>
              <a:rPr lang="es" sz="1600">
                <a:solidFill>
                  <a:schemeClr val="dk1"/>
                </a:solidFill>
                <a:latin typeface="Open Sans"/>
                <a:ea typeface="Open Sans"/>
                <a:cs typeface="Open Sans"/>
                <a:sym typeface="Open Sans"/>
              </a:rPr>
              <a:t>plantean</a:t>
            </a:r>
            <a:r>
              <a:rPr lang="es" sz="1600">
                <a:solidFill>
                  <a:schemeClr val="dk1"/>
                </a:solidFill>
                <a:latin typeface="Open Sans"/>
                <a:ea typeface="Open Sans"/>
                <a:cs typeface="Open Sans"/>
                <a:sym typeface="Open Sans"/>
              </a:rPr>
              <a:t> diferentes preguntas de interés, que fueron  respondidas  a partir de una serie de gráficos interesantes.</a:t>
            </a:r>
            <a:endParaRPr sz="1600">
              <a:solidFill>
                <a:schemeClr val="dk1"/>
              </a:solidFill>
              <a:latin typeface="Open Sans"/>
              <a:ea typeface="Open Sans"/>
              <a:cs typeface="Open Sans"/>
              <a:sym typeface="Open Sans"/>
            </a:endParaRPr>
          </a:p>
          <a:p>
            <a:pPr indent="0" lvl="0" marL="0" rtl="0" algn="l">
              <a:lnSpc>
                <a:spcPct val="135714"/>
              </a:lnSpc>
              <a:spcBef>
                <a:spcPts val="0"/>
              </a:spcBef>
              <a:spcAft>
                <a:spcPts val="0"/>
              </a:spcAft>
              <a:buNone/>
            </a:pPr>
            <a:r>
              <a:t/>
            </a:r>
            <a:endParaRPr sz="1600">
              <a:solidFill>
                <a:schemeClr val="dk1"/>
              </a:solidFill>
              <a:latin typeface="Open Sans"/>
              <a:ea typeface="Open Sans"/>
              <a:cs typeface="Open Sans"/>
              <a:sym typeface="Open Sans"/>
            </a:endParaRPr>
          </a:p>
          <a:p>
            <a:pPr indent="0" lvl="0" marL="0" rtl="0" algn="l">
              <a:lnSpc>
                <a:spcPct val="135714"/>
              </a:lnSpc>
              <a:spcBef>
                <a:spcPts val="0"/>
              </a:spcBef>
              <a:spcAft>
                <a:spcPts val="0"/>
              </a:spcAft>
              <a:buClr>
                <a:schemeClr val="dk1"/>
              </a:buClr>
              <a:buSzPts val="1100"/>
              <a:buFont typeface="Arial"/>
              <a:buNone/>
            </a:pPr>
            <a:r>
              <a:t/>
            </a:r>
            <a:endParaRPr sz="16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265500" y="0"/>
            <a:ext cx="4045200" cy="679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sz="3900"/>
              <a:t>RESUMEN DE METADATA</a:t>
            </a:r>
            <a:endParaRPr sz="3900"/>
          </a:p>
        </p:txBody>
      </p:sp>
      <p:sp>
        <p:nvSpPr>
          <p:cNvPr id="82" name="Google Shape;82;p16"/>
          <p:cNvSpPr txBox="1"/>
          <p:nvPr>
            <p:ph idx="2" type="body"/>
          </p:nvPr>
        </p:nvSpPr>
        <p:spPr>
          <a:xfrm>
            <a:off x="4801500" y="106475"/>
            <a:ext cx="3837000" cy="1233600"/>
          </a:xfrm>
          <a:prstGeom prst="rect">
            <a:avLst/>
          </a:prstGeom>
        </p:spPr>
        <p:txBody>
          <a:bodyPr anchorCtr="0" anchor="ctr" bIns="91425" lIns="91425" spcFirstLastPara="1" rIns="91425" wrap="square" tIns="91425">
            <a:normAutofit lnSpcReduction="10000"/>
          </a:bodyPr>
          <a:lstStyle/>
          <a:p>
            <a:pPr indent="-342900" lvl="0" marL="457200" rtl="0" algn="l">
              <a:spcBef>
                <a:spcPts val="0"/>
              </a:spcBef>
              <a:spcAft>
                <a:spcPts val="0"/>
              </a:spcAft>
              <a:buSzPts val="1800"/>
              <a:buChar char="●"/>
            </a:pPr>
            <a:r>
              <a:rPr lang="es" sz="1700"/>
              <a:t>El dataset cuenta con 2111 filas y 18 columnas</a:t>
            </a:r>
            <a:r>
              <a:rPr lang="es"/>
              <a:t>. </a:t>
            </a:r>
            <a:endParaRPr/>
          </a:p>
          <a:p>
            <a:pPr indent="0" lvl="0" marL="457200" rtl="0" algn="l">
              <a:spcBef>
                <a:spcPts val="1200"/>
              </a:spcBef>
              <a:spcAft>
                <a:spcPts val="1200"/>
              </a:spcAft>
              <a:buNone/>
            </a:pPr>
            <a:r>
              <a:t/>
            </a:r>
            <a:endParaRPr/>
          </a:p>
        </p:txBody>
      </p:sp>
      <p:sp>
        <p:nvSpPr>
          <p:cNvPr id="83" name="Google Shape;83;p16"/>
          <p:cNvSpPr txBox="1"/>
          <p:nvPr>
            <p:ph idx="1" type="subTitle"/>
          </p:nvPr>
        </p:nvSpPr>
        <p:spPr>
          <a:xfrm>
            <a:off x="265500" y="4092900"/>
            <a:ext cx="4045200" cy="1050600"/>
          </a:xfrm>
          <a:prstGeom prst="rect">
            <a:avLst/>
          </a:prstGeom>
        </p:spPr>
        <p:txBody>
          <a:bodyPr anchorCtr="0" anchor="t" bIns="91425" lIns="91425" spcFirstLastPara="1" rIns="91425" wrap="square" tIns="91425">
            <a:normAutofit lnSpcReduction="10000"/>
          </a:bodyPr>
          <a:lstStyle/>
          <a:p>
            <a:pPr indent="0" lvl="0" marL="0" rtl="0" algn="l">
              <a:lnSpc>
                <a:spcPct val="90000"/>
              </a:lnSpc>
              <a:spcBef>
                <a:spcPts val="0"/>
              </a:spcBef>
              <a:spcAft>
                <a:spcPts val="0"/>
              </a:spcAft>
              <a:buNone/>
            </a:pPr>
            <a:r>
              <a:rPr lang="es" sz="2200"/>
              <a:t>La variable principal del dataset es el IMC, que refiere al índice de masa corporal. Aquí observamos su distribución.</a:t>
            </a:r>
            <a:endParaRPr sz="2200"/>
          </a:p>
        </p:txBody>
      </p:sp>
      <p:pic>
        <p:nvPicPr>
          <p:cNvPr id="84" name="Google Shape;84;p16"/>
          <p:cNvPicPr preferRelativeResize="0"/>
          <p:nvPr/>
        </p:nvPicPr>
        <p:blipFill rotWithShape="1">
          <a:blip r:embed="rId3">
            <a:alphaModFix/>
          </a:blip>
          <a:srcRect b="3325" l="0" r="0" t="0"/>
          <a:stretch/>
        </p:blipFill>
        <p:spPr>
          <a:xfrm>
            <a:off x="0" y="679500"/>
            <a:ext cx="4306500" cy="3294500"/>
          </a:xfrm>
          <a:prstGeom prst="rect">
            <a:avLst/>
          </a:prstGeom>
          <a:noFill/>
          <a:ln>
            <a:noFill/>
          </a:ln>
        </p:spPr>
      </p:pic>
      <p:sp>
        <p:nvSpPr>
          <p:cNvPr id="85" name="Google Shape;85;p16"/>
          <p:cNvSpPr txBox="1"/>
          <p:nvPr/>
        </p:nvSpPr>
        <p:spPr>
          <a:xfrm>
            <a:off x="4566750" y="3427350"/>
            <a:ext cx="4306500" cy="10482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lt1"/>
              </a:buClr>
              <a:buSzPts val="1700"/>
              <a:buFont typeface="Open Sans"/>
              <a:buChar char="●"/>
            </a:pPr>
            <a:r>
              <a:rPr lang="es" sz="1700">
                <a:solidFill>
                  <a:schemeClr val="lt1"/>
                </a:solidFill>
                <a:latin typeface="Open Sans"/>
                <a:ea typeface="Open Sans"/>
                <a:cs typeface="Open Sans"/>
                <a:sym typeface="Open Sans"/>
              </a:rPr>
              <a:t>Las personas registradas se encuentran en el rango de edad de 14 a 61, se observa el gráfico. </a:t>
            </a:r>
            <a:endParaRPr sz="1700"/>
          </a:p>
        </p:txBody>
      </p:sp>
      <p:pic>
        <p:nvPicPr>
          <p:cNvPr id="86" name="Google Shape;86;p16"/>
          <p:cNvPicPr preferRelativeResize="0"/>
          <p:nvPr/>
        </p:nvPicPr>
        <p:blipFill>
          <a:blip r:embed="rId4">
            <a:alphaModFix/>
          </a:blip>
          <a:stretch>
            <a:fillRect/>
          </a:stretch>
        </p:blipFill>
        <p:spPr>
          <a:xfrm>
            <a:off x="4914700" y="871300"/>
            <a:ext cx="3723800" cy="25863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435100" y="124225"/>
            <a:ext cx="4273800" cy="831300"/>
          </a:xfrm>
          <a:prstGeom prst="rect">
            <a:avLst/>
          </a:prstGeom>
          <a:solidFill>
            <a:srgbClr val="FCE5CD"/>
          </a:solidFill>
        </p:spPr>
        <p:txBody>
          <a:bodyPr anchorCtr="0" anchor="b" bIns="91425" lIns="91425" spcFirstLastPara="1" rIns="91425" wrap="square" tIns="91425">
            <a:normAutofit/>
          </a:bodyPr>
          <a:lstStyle/>
          <a:p>
            <a:pPr indent="0" lvl="0" marL="0" rtl="0" algn="ctr">
              <a:spcBef>
                <a:spcPts val="0"/>
              </a:spcBef>
              <a:spcAft>
                <a:spcPts val="0"/>
              </a:spcAft>
              <a:buNone/>
            </a:pPr>
            <a:r>
              <a:rPr lang="es"/>
              <a:t>Preguntas de interés</a:t>
            </a:r>
            <a:endParaRPr/>
          </a:p>
        </p:txBody>
      </p:sp>
      <p:sp>
        <p:nvSpPr>
          <p:cNvPr id="92" name="Google Shape;92;p17"/>
          <p:cNvSpPr txBox="1"/>
          <p:nvPr>
            <p:ph idx="1" type="body"/>
          </p:nvPr>
        </p:nvSpPr>
        <p:spPr>
          <a:xfrm>
            <a:off x="37800" y="1225225"/>
            <a:ext cx="8620800" cy="3792300"/>
          </a:xfrm>
          <a:prstGeom prst="rect">
            <a:avLst/>
          </a:prstGeom>
        </p:spPr>
        <p:txBody>
          <a:bodyPr anchorCtr="0" anchor="t" bIns="91425" lIns="91425" spcFirstLastPara="1" rIns="91425" wrap="square" tIns="91425">
            <a:normAutofit/>
          </a:bodyPr>
          <a:lstStyle/>
          <a:p>
            <a:pPr indent="-374650" lvl="0" marL="457200" marR="0" rtl="0" algn="l">
              <a:lnSpc>
                <a:spcPct val="115000"/>
              </a:lnSpc>
              <a:spcBef>
                <a:spcPts val="0"/>
              </a:spcBef>
              <a:spcAft>
                <a:spcPts val="0"/>
              </a:spcAft>
              <a:buSzPts val="2300"/>
              <a:buAutoNum type="arabicPeriod"/>
            </a:pPr>
            <a:r>
              <a:rPr lang="es" sz="2300">
                <a:latin typeface="Economica"/>
                <a:ea typeface="Economica"/>
                <a:cs typeface="Economica"/>
                <a:sym typeface="Economica"/>
              </a:rPr>
              <a:t>¿Hay alguna relación entre el tipo de transporte usado y las veces que ejercita cada persona?</a:t>
            </a:r>
            <a:endParaRPr sz="2300">
              <a:latin typeface="Economica"/>
              <a:ea typeface="Economica"/>
              <a:cs typeface="Economica"/>
              <a:sym typeface="Economica"/>
            </a:endParaRPr>
          </a:p>
          <a:p>
            <a:pPr indent="-374650" lvl="0" marL="457200" marR="0" rtl="0" algn="l">
              <a:lnSpc>
                <a:spcPct val="115000"/>
              </a:lnSpc>
              <a:spcBef>
                <a:spcPts val="0"/>
              </a:spcBef>
              <a:spcAft>
                <a:spcPts val="0"/>
              </a:spcAft>
              <a:buSzPts val="2300"/>
              <a:buAutoNum type="arabicPeriod"/>
            </a:pPr>
            <a:r>
              <a:rPr lang="es" sz="2300">
                <a:latin typeface="Economica"/>
                <a:ea typeface="Economica"/>
                <a:cs typeface="Economica"/>
                <a:sym typeface="Economica"/>
              </a:rPr>
              <a:t>¿Cómo se relaciona el IMC con el hecho de que la persona ingiera con frecuencia comida calórica?</a:t>
            </a:r>
            <a:endParaRPr sz="2300">
              <a:latin typeface="Economica"/>
              <a:ea typeface="Economica"/>
              <a:cs typeface="Economica"/>
              <a:sym typeface="Economica"/>
            </a:endParaRPr>
          </a:p>
          <a:p>
            <a:pPr indent="-374650" lvl="0" marL="457200" marR="0" rtl="0" algn="l">
              <a:lnSpc>
                <a:spcPct val="115000"/>
              </a:lnSpc>
              <a:spcBef>
                <a:spcPts val="0"/>
              </a:spcBef>
              <a:spcAft>
                <a:spcPts val="0"/>
              </a:spcAft>
              <a:buSzPts val="2300"/>
              <a:buAutoNum type="arabicPeriod"/>
            </a:pPr>
            <a:r>
              <a:rPr lang="es" sz="2300">
                <a:latin typeface="Economica"/>
                <a:ea typeface="Economica"/>
                <a:cs typeface="Economica"/>
                <a:sym typeface="Economica"/>
              </a:rPr>
              <a:t>¿Hay alguna relación entre las personas que toman alcohol y las que fuman?</a:t>
            </a:r>
            <a:endParaRPr sz="2300">
              <a:latin typeface="Economica"/>
              <a:ea typeface="Economica"/>
              <a:cs typeface="Economica"/>
              <a:sym typeface="Economica"/>
            </a:endParaRPr>
          </a:p>
          <a:p>
            <a:pPr indent="-374650" lvl="0" marL="457200" marR="0" rtl="0" algn="l">
              <a:lnSpc>
                <a:spcPct val="115000"/>
              </a:lnSpc>
              <a:spcBef>
                <a:spcPts val="0"/>
              </a:spcBef>
              <a:spcAft>
                <a:spcPts val="0"/>
              </a:spcAft>
              <a:buSzPts val="2300"/>
              <a:buAutoNum type="arabicPeriod"/>
            </a:pPr>
            <a:r>
              <a:rPr lang="es" sz="2300">
                <a:latin typeface="Economica"/>
                <a:ea typeface="Economica"/>
                <a:cs typeface="Economica"/>
                <a:sym typeface="Economica"/>
              </a:rPr>
              <a:t>¿Cómo es la distribución de la altura con respecto al peso?</a:t>
            </a:r>
            <a:endParaRPr sz="2300">
              <a:latin typeface="Economica"/>
              <a:ea typeface="Economica"/>
              <a:cs typeface="Economica"/>
              <a:sym typeface="Economica"/>
            </a:endParaRPr>
          </a:p>
          <a:p>
            <a:pPr indent="-374650" lvl="0" marL="457200" marR="0" rtl="0" algn="l">
              <a:lnSpc>
                <a:spcPct val="115000"/>
              </a:lnSpc>
              <a:spcBef>
                <a:spcPts val="0"/>
              </a:spcBef>
              <a:spcAft>
                <a:spcPts val="0"/>
              </a:spcAft>
              <a:buSzPts val="2300"/>
              <a:buAutoNum type="arabicPeriod"/>
            </a:pPr>
            <a:r>
              <a:rPr lang="es" sz="2300">
                <a:latin typeface="Economica"/>
                <a:ea typeface="Economica"/>
                <a:cs typeface="Economica"/>
                <a:sym typeface="Economica"/>
              </a:rPr>
              <a:t>¿Existe alguna diferencia en el IMC para hombres y mujeres?</a:t>
            </a:r>
            <a:endParaRPr sz="2300">
              <a:latin typeface="Economica"/>
              <a:ea typeface="Economica"/>
              <a:cs typeface="Economica"/>
              <a:sym typeface="Economica"/>
            </a:endParaRPr>
          </a:p>
          <a:p>
            <a:pPr indent="-374650" lvl="0" marL="457200" marR="0" rtl="0" algn="l">
              <a:lnSpc>
                <a:spcPct val="115000"/>
              </a:lnSpc>
              <a:spcBef>
                <a:spcPts val="0"/>
              </a:spcBef>
              <a:spcAft>
                <a:spcPts val="0"/>
              </a:spcAft>
              <a:buSzPts val="2300"/>
              <a:buAutoNum type="arabicPeriod"/>
            </a:pPr>
            <a:r>
              <a:rPr lang="es" sz="2300">
                <a:latin typeface="Economica"/>
                <a:ea typeface="Economica"/>
                <a:cs typeface="Economica"/>
                <a:sym typeface="Economica"/>
              </a:rPr>
              <a:t>¿La gente que come más comidas calóricas es propensa a comer menos vegetales?</a:t>
            </a:r>
            <a:endParaRPr sz="1300">
              <a:solidFill>
                <a:srgbClr val="D5D5D5"/>
              </a:solidFill>
              <a:highlight>
                <a:srgbClr val="383838"/>
              </a:highlight>
              <a:latin typeface="Roboto"/>
              <a:ea typeface="Roboto"/>
              <a:cs typeface="Roboto"/>
              <a:sym typeface="Roboto"/>
            </a:endParaRPr>
          </a:p>
          <a:p>
            <a:pPr indent="0" lvl="0" marL="457200" rtl="0" algn="l">
              <a:spcBef>
                <a:spcPts val="1200"/>
              </a:spcBef>
              <a:spcAft>
                <a:spcPts val="1200"/>
              </a:spcAft>
              <a:buNone/>
            </a:pPr>
            <a:r>
              <a:t/>
            </a:r>
            <a:endParaRPr/>
          </a:p>
        </p:txBody>
      </p:sp>
      <p:sp>
        <p:nvSpPr>
          <p:cNvPr id="93" name="Google Shape;93;p17"/>
          <p:cNvSpPr txBox="1"/>
          <p:nvPr>
            <p:ph idx="2" type="body"/>
          </p:nvPr>
        </p:nvSpPr>
        <p:spPr>
          <a:xfrm>
            <a:off x="4832400" y="1225225"/>
            <a:ext cx="4273800" cy="37923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t/>
            </a:r>
            <a:endParaRPr sz="1200">
              <a:solidFill>
                <a:srgbClr val="D5D5D5"/>
              </a:solidFill>
              <a:highlight>
                <a:srgbClr val="383838"/>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2782950" y="162325"/>
            <a:ext cx="3578100" cy="743400"/>
          </a:xfrm>
          <a:prstGeom prst="rect">
            <a:avLst/>
          </a:prstGeom>
          <a:solidFill>
            <a:srgbClr val="FCE5CD"/>
          </a:solidFill>
        </p:spPr>
        <p:txBody>
          <a:bodyPr anchorCtr="0" anchor="b" bIns="91425" lIns="91425" spcFirstLastPara="1" rIns="91425" wrap="square" tIns="91425">
            <a:normAutofit fontScale="90000"/>
          </a:bodyPr>
          <a:lstStyle/>
          <a:p>
            <a:pPr indent="0" lvl="0" marL="0" marR="0" rtl="0" algn="ctr">
              <a:lnSpc>
                <a:spcPct val="100000"/>
              </a:lnSpc>
              <a:spcBef>
                <a:spcPts val="0"/>
              </a:spcBef>
              <a:spcAft>
                <a:spcPts val="0"/>
              </a:spcAft>
              <a:buNone/>
            </a:pPr>
            <a:r>
              <a:t/>
            </a:r>
            <a:endParaRPr/>
          </a:p>
          <a:p>
            <a:pPr indent="0" lvl="0" marL="0" rtl="0" algn="ctr">
              <a:spcBef>
                <a:spcPts val="0"/>
              </a:spcBef>
              <a:spcAft>
                <a:spcPts val="0"/>
              </a:spcAft>
              <a:buClr>
                <a:schemeClr val="dk1"/>
              </a:buClr>
              <a:buSzPct val="26190"/>
              <a:buFont typeface="Arial"/>
              <a:buNone/>
            </a:pPr>
            <a:r>
              <a:rPr lang="es"/>
              <a:t>Preguntas de interés</a:t>
            </a:r>
            <a:endParaRPr/>
          </a:p>
        </p:txBody>
      </p:sp>
      <p:sp>
        <p:nvSpPr>
          <p:cNvPr id="99" name="Google Shape;99;p18"/>
          <p:cNvSpPr txBox="1"/>
          <p:nvPr/>
        </p:nvSpPr>
        <p:spPr>
          <a:xfrm>
            <a:off x="310650" y="1159200"/>
            <a:ext cx="8522700" cy="39843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s" sz="2500">
                <a:latin typeface="Economica"/>
                <a:ea typeface="Economica"/>
                <a:cs typeface="Economica"/>
                <a:sym typeface="Economica"/>
              </a:rPr>
              <a:t>7.       </a:t>
            </a:r>
            <a:r>
              <a:rPr lang="es" sz="2200">
                <a:solidFill>
                  <a:schemeClr val="dk1"/>
                </a:solidFill>
                <a:latin typeface="Economica"/>
                <a:ea typeface="Economica"/>
                <a:cs typeface="Economica"/>
                <a:sym typeface="Economica"/>
              </a:rPr>
              <a:t>¿Se relaciona el IMC de la persona con la cantidad de comidas que consume en un día?</a:t>
            </a:r>
            <a:endParaRPr sz="2200">
              <a:solidFill>
                <a:schemeClr val="dk1"/>
              </a:solidFill>
              <a:latin typeface="Economica"/>
              <a:ea typeface="Economica"/>
              <a:cs typeface="Economica"/>
              <a:sym typeface="Economica"/>
            </a:endParaRPr>
          </a:p>
          <a:p>
            <a:pPr indent="0" lvl="0" marL="0" marR="0" rtl="0" algn="l">
              <a:lnSpc>
                <a:spcPct val="115000"/>
              </a:lnSpc>
              <a:spcBef>
                <a:spcPts val="1200"/>
              </a:spcBef>
              <a:spcAft>
                <a:spcPts val="0"/>
              </a:spcAft>
              <a:buNone/>
            </a:pPr>
            <a:r>
              <a:rPr lang="es" sz="2500">
                <a:latin typeface="Economica"/>
                <a:ea typeface="Economica"/>
                <a:cs typeface="Economica"/>
                <a:sym typeface="Economica"/>
              </a:rPr>
              <a:t>8.  </a:t>
            </a:r>
            <a:r>
              <a:rPr lang="es" sz="2200">
                <a:solidFill>
                  <a:schemeClr val="dk1"/>
                </a:solidFill>
                <a:latin typeface="Economica"/>
                <a:ea typeface="Economica"/>
                <a:cs typeface="Economica"/>
                <a:sym typeface="Economica"/>
              </a:rPr>
              <a:t>    ¿Las personas con familia con sobrepeso son más propensas a tenerlo también?</a:t>
            </a:r>
            <a:endParaRPr sz="2200">
              <a:solidFill>
                <a:schemeClr val="dk1"/>
              </a:solidFill>
              <a:latin typeface="Economica"/>
              <a:ea typeface="Economica"/>
              <a:cs typeface="Economica"/>
              <a:sym typeface="Economica"/>
            </a:endParaRPr>
          </a:p>
          <a:p>
            <a:pPr indent="0" lvl="0" marL="0" marR="0" rtl="0" algn="l">
              <a:lnSpc>
                <a:spcPct val="115000"/>
              </a:lnSpc>
              <a:spcBef>
                <a:spcPts val="1200"/>
              </a:spcBef>
              <a:spcAft>
                <a:spcPts val="0"/>
              </a:spcAft>
              <a:buNone/>
            </a:pPr>
            <a:r>
              <a:rPr lang="es" sz="2500">
                <a:latin typeface="Economica"/>
                <a:ea typeface="Economica"/>
                <a:cs typeface="Economica"/>
                <a:sym typeface="Economica"/>
              </a:rPr>
              <a:t>9.  </a:t>
            </a:r>
            <a:r>
              <a:rPr lang="es" sz="2200">
                <a:solidFill>
                  <a:schemeClr val="dk1"/>
                </a:solidFill>
                <a:latin typeface="Economica"/>
                <a:ea typeface="Economica"/>
                <a:cs typeface="Economica"/>
                <a:sym typeface="Economica"/>
              </a:rPr>
              <a:t>   ¿Cual es la relación entre las personas que consumen alcohol y las que padecen de sobrepeso?</a:t>
            </a:r>
            <a:endParaRPr sz="2200">
              <a:solidFill>
                <a:schemeClr val="dk1"/>
              </a:solidFill>
              <a:latin typeface="Economica"/>
              <a:ea typeface="Economica"/>
              <a:cs typeface="Economica"/>
              <a:sym typeface="Economica"/>
            </a:endParaRPr>
          </a:p>
          <a:p>
            <a:pPr indent="0" lvl="0" marL="0" marR="0" rtl="0" algn="l">
              <a:lnSpc>
                <a:spcPct val="115000"/>
              </a:lnSpc>
              <a:spcBef>
                <a:spcPts val="1200"/>
              </a:spcBef>
              <a:spcAft>
                <a:spcPts val="0"/>
              </a:spcAft>
              <a:buNone/>
            </a:pPr>
            <a:r>
              <a:rPr lang="es" sz="2500">
                <a:latin typeface="Economica"/>
                <a:ea typeface="Economica"/>
                <a:cs typeface="Economica"/>
                <a:sym typeface="Economica"/>
              </a:rPr>
              <a:t>10.</a:t>
            </a:r>
            <a:r>
              <a:rPr lang="es" sz="2200">
                <a:solidFill>
                  <a:schemeClr val="dk1"/>
                </a:solidFill>
                <a:latin typeface="Economica"/>
                <a:ea typeface="Economica"/>
                <a:cs typeface="Economica"/>
                <a:sym typeface="Economica"/>
              </a:rPr>
              <a:t>   ¿Con qué frecuencia se ejercitan las personas según su peso?</a:t>
            </a:r>
            <a:endParaRPr sz="2200">
              <a:solidFill>
                <a:schemeClr val="dk1"/>
              </a:solidFill>
              <a:latin typeface="Economica"/>
              <a:ea typeface="Economica"/>
              <a:cs typeface="Economica"/>
              <a:sym typeface="Economica"/>
            </a:endParaRPr>
          </a:p>
          <a:p>
            <a:pPr indent="0" lvl="0" marL="0" marR="0" rtl="0" algn="l">
              <a:lnSpc>
                <a:spcPct val="115000"/>
              </a:lnSpc>
              <a:spcBef>
                <a:spcPts val="1200"/>
              </a:spcBef>
              <a:spcAft>
                <a:spcPts val="0"/>
              </a:spcAft>
              <a:buNone/>
            </a:pPr>
            <a:r>
              <a:rPr lang="es" sz="2500">
                <a:latin typeface="Economica"/>
                <a:ea typeface="Economica"/>
                <a:cs typeface="Economica"/>
                <a:sym typeface="Economica"/>
              </a:rPr>
              <a:t>11. </a:t>
            </a:r>
            <a:r>
              <a:rPr lang="es" sz="2200">
                <a:solidFill>
                  <a:schemeClr val="dk1"/>
                </a:solidFill>
                <a:latin typeface="Economica"/>
                <a:ea typeface="Economica"/>
                <a:cs typeface="Economica"/>
                <a:sym typeface="Economica"/>
              </a:rPr>
              <a:t>  ¿Las personas que cuentan la cantidad de calorías que consumen al día tienden a pesar menos?</a:t>
            </a:r>
            <a:endParaRPr sz="4200">
              <a:solidFill>
                <a:schemeClr val="dk1"/>
              </a:solidFill>
              <a:latin typeface="Economica"/>
              <a:ea typeface="Economica"/>
              <a:cs typeface="Economica"/>
              <a:sym typeface="Economica"/>
            </a:endParaRPr>
          </a:p>
          <a:p>
            <a:pPr indent="0" lvl="0" marL="457200" marR="0" rtl="0" algn="l">
              <a:lnSpc>
                <a:spcPct val="115000"/>
              </a:lnSpc>
              <a:spcBef>
                <a:spcPts val="1200"/>
              </a:spcBef>
              <a:spcAft>
                <a:spcPts val="120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0" y="-149100"/>
            <a:ext cx="2211600" cy="70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3080"/>
              <a:t>Pregunta 1</a:t>
            </a:r>
            <a:endParaRPr sz="3080"/>
          </a:p>
        </p:txBody>
      </p:sp>
      <p:sp>
        <p:nvSpPr>
          <p:cNvPr id="105" name="Google Shape;105;p19"/>
          <p:cNvSpPr txBox="1"/>
          <p:nvPr>
            <p:ph idx="2" type="body"/>
          </p:nvPr>
        </p:nvSpPr>
        <p:spPr>
          <a:xfrm>
            <a:off x="4731200" y="555300"/>
            <a:ext cx="4045200" cy="1341900"/>
          </a:xfrm>
          <a:prstGeom prst="rect">
            <a:avLst/>
          </a:prstGeom>
        </p:spPr>
        <p:txBody>
          <a:bodyPr anchorCtr="0" anchor="ctr" bIns="91425" lIns="91425" spcFirstLastPara="1" rIns="91425" wrap="square" tIns="91425">
            <a:normAutofit fontScale="70000"/>
          </a:bodyPr>
          <a:lstStyle/>
          <a:p>
            <a:pPr indent="0" lvl="0" marL="0" rtl="0" algn="l">
              <a:spcBef>
                <a:spcPts val="0"/>
              </a:spcBef>
              <a:spcAft>
                <a:spcPts val="1200"/>
              </a:spcAft>
              <a:buNone/>
            </a:pPr>
            <a:r>
              <a:rPr lang="es" sz="2400">
                <a:solidFill>
                  <a:schemeClr val="dk1"/>
                </a:solidFill>
                <a:latin typeface="Economica"/>
                <a:ea typeface="Economica"/>
                <a:cs typeface="Economica"/>
                <a:sym typeface="Economica"/>
              </a:rPr>
              <a:t>Se quería ver la relación entre el IMCy la frecuencia de consumo de comida calórica.. Mi hipótesis era que las personas que consumían este tipo de alimentos contarían con un IMC mayor, y efectivamente se cumple.</a:t>
            </a:r>
            <a:endParaRPr sz="2400">
              <a:solidFill>
                <a:schemeClr val="dk1"/>
              </a:solidFill>
              <a:latin typeface="Economica"/>
              <a:ea typeface="Economica"/>
              <a:cs typeface="Economica"/>
              <a:sym typeface="Economica"/>
            </a:endParaRPr>
          </a:p>
        </p:txBody>
      </p:sp>
      <p:sp>
        <p:nvSpPr>
          <p:cNvPr id="106" name="Google Shape;106;p19"/>
          <p:cNvSpPr txBox="1"/>
          <p:nvPr>
            <p:ph idx="1" type="subTitle"/>
          </p:nvPr>
        </p:nvSpPr>
        <p:spPr>
          <a:xfrm>
            <a:off x="59450" y="3755700"/>
            <a:ext cx="4045200" cy="10896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s"/>
              <a:t>Mi hipótesis era que</a:t>
            </a:r>
            <a:r>
              <a:rPr lang="es"/>
              <a:t> las personas que más esfuerzo hacen para transportarse serían propensas a ejercitar un número de veces mayor, sin embargo no se cumplió.</a:t>
            </a:r>
            <a:endParaRPr/>
          </a:p>
        </p:txBody>
      </p:sp>
      <p:sp>
        <p:nvSpPr>
          <p:cNvPr id="107" name="Google Shape;107;p19"/>
          <p:cNvSpPr txBox="1"/>
          <p:nvPr/>
        </p:nvSpPr>
        <p:spPr>
          <a:xfrm>
            <a:off x="4880275" y="-74550"/>
            <a:ext cx="2733300" cy="5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chemeClr val="lt1"/>
                </a:solidFill>
                <a:latin typeface="Economica"/>
                <a:ea typeface="Economica"/>
                <a:cs typeface="Economica"/>
                <a:sym typeface="Economica"/>
              </a:rPr>
              <a:t>Pregunta 2</a:t>
            </a:r>
            <a:endParaRPr sz="600">
              <a:solidFill>
                <a:schemeClr val="lt1"/>
              </a:solidFill>
              <a:latin typeface="Open Sans"/>
              <a:ea typeface="Open Sans"/>
              <a:cs typeface="Open Sans"/>
              <a:sym typeface="Open Sans"/>
            </a:endParaRPr>
          </a:p>
        </p:txBody>
      </p:sp>
      <p:pic>
        <p:nvPicPr>
          <p:cNvPr id="108" name="Google Shape;108;p19"/>
          <p:cNvPicPr preferRelativeResize="0"/>
          <p:nvPr/>
        </p:nvPicPr>
        <p:blipFill>
          <a:blip r:embed="rId3">
            <a:alphaModFix/>
          </a:blip>
          <a:stretch>
            <a:fillRect/>
          </a:stretch>
        </p:blipFill>
        <p:spPr>
          <a:xfrm>
            <a:off x="141275" y="794400"/>
            <a:ext cx="3881552" cy="2961301"/>
          </a:xfrm>
          <a:prstGeom prst="rect">
            <a:avLst/>
          </a:prstGeom>
          <a:noFill/>
          <a:ln>
            <a:noFill/>
          </a:ln>
        </p:spPr>
      </p:pic>
      <p:pic>
        <p:nvPicPr>
          <p:cNvPr id="109" name="Google Shape;109;p19"/>
          <p:cNvPicPr preferRelativeResize="0"/>
          <p:nvPr/>
        </p:nvPicPr>
        <p:blipFill>
          <a:blip r:embed="rId4">
            <a:alphaModFix/>
          </a:blip>
          <a:stretch>
            <a:fillRect/>
          </a:stretch>
        </p:blipFill>
        <p:spPr>
          <a:xfrm>
            <a:off x="5037163" y="2154125"/>
            <a:ext cx="3433275" cy="269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141250" y="0"/>
            <a:ext cx="1609800" cy="530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32142"/>
              <a:buFont typeface="Arial"/>
              <a:buNone/>
            </a:pPr>
            <a:r>
              <a:rPr lang="es" sz="3080"/>
              <a:t>Pregunta 3</a:t>
            </a:r>
            <a:endParaRPr/>
          </a:p>
        </p:txBody>
      </p:sp>
      <p:sp>
        <p:nvSpPr>
          <p:cNvPr id="115" name="Google Shape;115;p20"/>
          <p:cNvSpPr txBox="1"/>
          <p:nvPr>
            <p:ph idx="1" type="subTitle"/>
          </p:nvPr>
        </p:nvSpPr>
        <p:spPr>
          <a:xfrm>
            <a:off x="265500" y="3605150"/>
            <a:ext cx="4045200" cy="1433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a:t>Mi hipótesis para esta pregunta era que las personas que más alcohol toman, serían también propensas a fumar, es decir que tendrían hábitos menos saludables. Analizando el gráfico vemos que existe una pequeña correlación</a:t>
            </a:r>
            <a:endParaRPr/>
          </a:p>
        </p:txBody>
      </p:sp>
      <p:sp>
        <p:nvSpPr>
          <p:cNvPr id="116" name="Google Shape;116;p20"/>
          <p:cNvSpPr txBox="1"/>
          <p:nvPr>
            <p:ph idx="2" type="body"/>
          </p:nvPr>
        </p:nvSpPr>
        <p:spPr>
          <a:xfrm>
            <a:off x="4873638" y="530400"/>
            <a:ext cx="3837000" cy="1150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SzPts val="523"/>
              <a:buNone/>
            </a:pPr>
            <a:r>
              <a:rPr lang="es" sz="1740">
                <a:solidFill>
                  <a:schemeClr val="dk1"/>
                </a:solidFill>
                <a:latin typeface="Economica"/>
                <a:ea typeface="Economica"/>
                <a:cs typeface="Economica"/>
                <a:sym typeface="Economica"/>
              </a:rPr>
              <a:t>Mi hipótesis era que la relación entre ambas variables, la altura y peso,  sería bastante lineal y al </a:t>
            </a:r>
            <a:r>
              <a:rPr lang="es" sz="1740">
                <a:solidFill>
                  <a:schemeClr val="dk1"/>
                </a:solidFill>
                <a:latin typeface="Economica"/>
                <a:ea typeface="Economica"/>
                <a:cs typeface="Economica"/>
                <a:sym typeface="Economica"/>
              </a:rPr>
              <a:t>observar</a:t>
            </a:r>
            <a:r>
              <a:rPr lang="es" sz="1740">
                <a:solidFill>
                  <a:schemeClr val="dk1"/>
                </a:solidFill>
                <a:latin typeface="Economica"/>
                <a:ea typeface="Economica"/>
                <a:cs typeface="Economica"/>
                <a:sym typeface="Economica"/>
              </a:rPr>
              <a:t> el gráfico vemos que hay una pequeña tendencia de crecimiento.</a:t>
            </a:r>
            <a:endParaRPr sz="1455"/>
          </a:p>
        </p:txBody>
      </p:sp>
      <p:sp>
        <p:nvSpPr>
          <p:cNvPr id="117" name="Google Shape;117;p20"/>
          <p:cNvSpPr txBox="1"/>
          <p:nvPr/>
        </p:nvSpPr>
        <p:spPr>
          <a:xfrm>
            <a:off x="4740700" y="-124250"/>
            <a:ext cx="1609800" cy="53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s" sz="2780">
                <a:solidFill>
                  <a:schemeClr val="lt1"/>
                </a:solidFill>
                <a:latin typeface="Economica"/>
                <a:ea typeface="Economica"/>
                <a:cs typeface="Economica"/>
                <a:sym typeface="Economica"/>
              </a:rPr>
              <a:t>Pregunta </a:t>
            </a:r>
            <a:r>
              <a:rPr lang="es" sz="3080">
                <a:solidFill>
                  <a:schemeClr val="lt1"/>
                </a:solidFill>
                <a:latin typeface="Economica"/>
                <a:ea typeface="Economica"/>
                <a:cs typeface="Economica"/>
                <a:sym typeface="Economica"/>
              </a:rPr>
              <a:t>4</a:t>
            </a:r>
            <a:endParaRPr sz="1800">
              <a:solidFill>
                <a:schemeClr val="lt1"/>
              </a:solidFill>
              <a:latin typeface="Open Sans"/>
              <a:ea typeface="Open Sans"/>
              <a:cs typeface="Open Sans"/>
              <a:sym typeface="Open Sans"/>
            </a:endParaRPr>
          </a:p>
        </p:txBody>
      </p:sp>
      <p:pic>
        <p:nvPicPr>
          <p:cNvPr id="118" name="Google Shape;118;p20"/>
          <p:cNvPicPr preferRelativeResize="0"/>
          <p:nvPr/>
        </p:nvPicPr>
        <p:blipFill rotWithShape="1">
          <a:blip r:embed="rId3">
            <a:alphaModFix/>
          </a:blip>
          <a:srcRect b="0" l="0" r="0" t="2572"/>
          <a:stretch/>
        </p:blipFill>
        <p:spPr>
          <a:xfrm>
            <a:off x="265500" y="530400"/>
            <a:ext cx="3837000" cy="2661175"/>
          </a:xfrm>
          <a:prstGeom prst="rect">
            <a:avLst/>
          </a:prstGeom>
          <a:noFill/>
          <a:ln>
            <a:noFill/>
          </a:ln>
        </p:spPr>
      </p:pic>
      <p:pic>
        <p:nvPicPr>
          <p:cNvPr id="119" name="Google Shape;119;p20"/>
          <p:cNvPicPr preferRelativeResize="0"/>
          <p:nvPr/>
        </p:nvPicPr>
        <p:blipFill>
          <a:blip r:embed="rId4">
            <a:alphaModFix/>
          </a:blip>
          <a:stretch>
            <a:fillRect/>
          </a:stretch>
        </p:blipFill>
        <p:spPr>
          <a:xfrm>
            <a:off x="4873650" y="1862512"/>
            <a:ext cx="3969950" cy="29766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84550" y="63425"/>
            <a:ext cx="1561800" cy="561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35714"/>
              <a:buFont typeface="Arial"/>
              <a:buNone/>
            </a:pPr>
            <a:r>
              <a:rPr lang="es" sz="3080"/>
              <a:t>Pregunta 5</a:t>
            </a:r>
            <a:endParaRPr/>
          </a:p>
        </p:txBody>
      </p:sp>
      <p:sp>
        <p:nvSpPr>
          <p:cNvPr id="125" name="Google Shape;125;p21"/>
          <p:cNvSpPr txBox="1"/>
          <p:nvPr>
            <p:ph idx="2" type="body"/>
          </p:nvPr>
        </p:nvSpPr>
        <p:spPr>
          <a:xfrm>
            <a:off x="4629150" y="625325"/>
            <a:ext cx="4439100" cy="1694700"/>
          </a:xfrm>
          <a:prstGeom prst="rect">
            <a:avLst/>
          </a:prstGeom>
        </p:spPr>
        <p:txBody>
          <a:bodyPr anchorCtr="0" anchor="ctr" bIns="91425" lIns="91425" spcFirstLastPara="1" rIns="91425" wrap="square" tIns="91425">
            <a:noAutofit/>
          </a:bodyPr>
          <a:lstStyle/>
          <a:p>
            <a:pPr indent="0" lvl="0" marL="76200" marR="38100" rtl="0" algn="l">
              <a:lnSpc>
                <a:spcPct val="100000"/>
              </a:lnSpc>
              <a:spcBef>
                <a:spcPts val="600"/>
              </a:spcBef>
              <a:spcAft>
                <a:spcPts val="500"/>
              </a:spcAft>
              <a:buSzPts val="440"/>
              <a:buNone/>
            </a:pPr>
            <a:r>
              <a:rPr lang="es" sz="1660">
                <a:solidFill>
                  <a:schemeClr val="dk1"/>
                </a:solidFill>
                <a:latin typeface="Economica"/>
                <a:ea typeface="Economica"/>
                <a:cs typeface="Economica"/>
                <a:sym typeface="Economica"/>
              </a:rPr>
              <a:t> La pregunta iba dirigida a buscar una relación entre </a:t>
            </a:r>
            <a:r>
              <a:rPr lang="es" sz="1660">
                <a:solidFill>
                  <a:schemeClr val="dk1"/>
                </a:solidFill>
                <a:latin typeface="Economica"/>
                <a:ea typeface="Economica"/>
                <a:cs typeface="Economica"/>
                <a:sym typeface="Economica"/>
              </a:rPr>
              <a:t>sí</a:t>
            </a:r>
            <a:r>
              <a:rPr lang="es" sz="1660">
                <a:solidFill>
                  <a:schemeClr val="dk1"/>
                </a:solidFill>
                <a:latin typeface="Economica"/>
                <a:ea typeface="Economica"/>
                <a:cs typeface="Economica"/>
                <a:sym typeface="Economica"/>
              </a:rPr>
              <a:t> las personas que comen con frecuencia comida calórica, además suelen comer menos vegetales. Sorprendentemente, en el gráfico observamos perfectamente que el promedio de consumo de vegetales es el mismo para las personas que comen o no comida calórica.</a:t>
            </a:r>
            <a:endParaRPr sz="1420"/>
          </a:p>
        </p:txBody>
      </p:sp>
      <p:sp>
        <p:nvSpPr>
          <p:cNvPr id="126" name="Google Shape;126;p21"/>
          <p:cNvSpPr txBox="1"/>
          <p:nvPr>
            <p:ph idx="1" type="subTitle"/>
          </p:nvPr>
        </p:nvSpPr>
        <p:spPr>
          <a:xfrm>
            <a:off x="206775" y="3609850"/>
            <a:ext cx="4045200" cy="13377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s"/>
              <a:t>M</a:t>
            </a:r>
            <a:r>
              <a:rPr lang="es"/>
              <a:t>i suposición era que la distribución del IMC iba a ser prácticamente igual para cada género. No obstante, las mujeres tienen una concentración mayor de datos en índices altos de masa corporal, mientras que los hombres se concentran la mayoría en un valor por debajo.</a:t>
            </a:r>
            <a:endParaRPr/>
          </a:p>
        </p:txBody>
      </p:sp>
      <p:sp>
        <p:nvSpPr>
          <p:cNvPr id="127" name="Google Shape;127;p21"/>
          <p:cNvSpPr txBox="1"/>
          <p:nvPr/>
        </p:nvSpPr>
        <p:spPr>
          <a:xfrm>
            <a:off x="4629150" y="0"/>
            <a:ext cx="1714500" cy="56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2880">
                <a:solidFill>
                  <a:schemeClr val="lt1"/>
                </a:solidFill>
                <a:latin typeface="Economica"/>
                <a:ea typeface="Economica"/>
                <a:cs typeface="Economica"/>
                <a:sym typeface="Economica"/>
              </a:rPr>
              <a:t>Pregunta 6</a:t>
            </a:r>
            <a:endParaRPr sz="1600">
              <a:solidFill>
                <a:schemeClr val="lt1"/>
              </a:solidFill>
              <a:latin typeface="Open Sans"/>
              <a:ea typeface="Open Sans"/>
              <a:cs typeface="Open Sans"/>
              <a:sym typeface="Open Sans"/>
            </a:endParaRPr>
          </a:p>
        </p:txBody>
      </p:sp>
      <p:pic>
        <p:nvPicPr>
          <p:cNvPr id="128" name="Google Shape;128;p21"/>
          <p:cNvPicPr preferRelativeResize="0"/>
          <p:nvPr/>
        </p:nvPicPr>
        <p:blipFill>
          <a:blip r:embed="rId3">
            <a:alphaModFix/>
          </a:blip>
          <a:stretch>
            <a:fillRect/>
          </a:stretch>
        </p:blipFill>
        <p:spPr>
          <a:xfrm>
            <a:off x="148075" y="561900"/>
            <a:ext cx="4192675" cy="2954000"/>
          </a:xfrm>
          <a:prstGeom prst="rect">
            <a:avLst/>
          </a:prstGeom>
          <a:noFill/>
          <a:ln>
            <a:noFill/>
          </a:ln>
        </p:spPr>
      </p:pic>
      <p:pic>
        <p:nvPicPr>
          <p:cNvPr id="129" name="Google Shape;129;p21"/>
          <p:cNvPicPr preferRelativeResize="0"/>
          <p:nvPr/>
        </p:nvPicPr>
        <p:blipFill rotWithShape="1">
          <a:blip r:embed="rId4">
            <a:alphaModFix/>
          </a:blip>
          <a:srcRect b="0" l="0" r="-1677" t="0"/>
          <a:stretch/>
        </p:blipFill>
        <p:spPr>
          <a:xfrm>
            <a:off x="5100937" y="2467300"/>
            <a:ext cx="3495525" cy="25557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