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DM Sans Medium"/>
      <p:regular r:id="rId23"/>
      <p:bold r:id="rId24"/>
      <p:italic r:id="rId25"/>
      <p:boldItalic r:id="rId26"/>
    </p:embeddedFont>
    <p:embeddedFont>
      <p:font typeface="Economica"/>
      <p:regular r:id="rId27"/>
      <p:bold r:id="rId28"/>
      <p:italic r:id="rId29"/>
      <p:boldItalic r:id="rId30"/>
    </p:embeddedFont>
    <p:embeddedFont>
      <p:font typeface="Roboto"/>
      <p:regular r:id="rId31"/>
      <p:bold r:id="rId32"/>
      <p:italic r:id="rId33"/>
      <p:boldItalic r:id="rId34"/>
    </p:embeddedFont>
    <p:embeddedFont>
      <p:font typeface="DM Sans ExtraBold"/>
      <p:bold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DMSansMedium-bold.fntdata"/><Relationship Id="rId23" Type="http://schemas.openxmlformats.org/officeDocument/2006/relationships/font" Target="fonts/DMSans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MSansMedium-boldItalic.fntdata"/><Relationship Id="rId25" Type="http://schemas.openxmlformats.org/officeDocument/2006/relationships/font" Target="fonts/DMSansMedium-italic.fntdata"/><Relationship Id="rId28" Type="http://schemas.openxmlformats.org/officeDocument/2006/relationships/font" Target="fonts/Economica-bold.fntdata"/><Relationship Id="rId27" Type="http://schemas.openxmlformats.org/officeDocument/2006/relationships/font" Target="fonts/Economic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Economica-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DMSansExtraBold-bold.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OpenSans-regular.fntdata"/><Relationship Id="rId14" Type="http://schemas.openxmlformats.org/officeDocument/2006/relationships/slide" Target="slides/slide9.xml"/><Relationship Id="rId36" Type="http://schemas.openxmlformats.org/officeDocument/2006/relationships/font" Target="fonts/DMSansExtraBold-boldItalic.fntdata"/><Relationship Id="rId17" Type="http://schemas.openxmlformats.org/officeDocument/2006/relationships/slide" Target="slides/slide12.xml"/><Relationship Id="rId39" Type="http://schemas.openxmlformats.org/officeDocument/2006/relationships/font" Target="fonts/OpenSans-italic.fntdata"/><Relationship Id="rId16" Type="http://schemas.openxmlformats.org/officeDocument/2006/relationships/slide" Target="slides/slide11.xml"/><Relationship Id="rId38" Type="http://schemas.openxmlformats.org/officeDocument/2006/relationships/font" Target="fonts/Open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ae14dc90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ae14dc90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ae14dc90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ae14dc90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ae14dc90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ae14dc90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ae14dc90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ae14dc90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f3ac2d120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f3ac2d120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aec7f65a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aaec7f65a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c2323a6f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c2323a6f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c2323a6f6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c2323a6f6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ab3bf17b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aab3bf17b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ae14dc9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ae14dc9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f3ac2d120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f3ac2d120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ae14dc90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ae14dc90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ae14dc90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ae14dc90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ae14dc90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ae14dc90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ae14dc90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ae14dc90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ae14dc90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ae14dc90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9ED"/>
        </a:solidFill>
      </p:bgPr>
    </p:bg>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Proyecto final de Data Science</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Natalia Jatar Aurucis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84550" y="63425"/>
            <a:ext cx="1561800" cy="561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35714"/>
              <a:buFont typeface="Arial"/>
              <a:buNone/>
            </a:pPr>
            <a:r>
              <a:rPr lang="es" sz="3080"/>
              <a:t>Pregunta 5</a:t>
            </a:r>
            <a:endParaRPr/>
          </a:p>
        </p:txBody>
      </p:sp>
      <p:sp>
        <p:nvSpPr>
          <p:cNvPr id="139" name="Google Shape;139;p22"/>
          <p:cNvSpPr txBox="1"/>
          <p:nvPr>
            <p:ph idx="2" type="body"/>
          </p:nvPr>
        </p:nvSpPr>
        <p:spPr>
          <a:xfrm>
            <a:off x="4629150" y="625325"/>
            <a:ext cx="4439100" cy="1694700"/>
          </a:xfrm>
          <a:prstGeom prst="rect">
            <a:avLst/>
          </a:prstGeom>
        </p:spPr>
        <p:txBody>
          <a:bodyPr anchorCtr="0" anchor="ctr" bIns="91425" lIns="91425" spcFirstLastPara="1" rIns="91425" wrap="square" tIns="91425">
            <a:noAutofit/>
          </a:bodyPr>
          <a:lstStyle/>
          <a:p>
            <a:pPr indent="0" lvl="0" marL="76200" marR="38100" rtl="0" algn="l">
              <a:lnSpc>
                <a:spcPct val="100000"/>
              </a:lnSpc>
              <a:spcBef>
                <a:spcPts val="600"/>
              </a:spcBef>
              <a:spcAft>
                <a:spcPts val="500"/>
              </a:spcAft>
              <a:buSzPts val="440"/>
              <a:buNone/>
            </a:pPr>
            <a:r>
              <a:rPr lang="es" sz="1660">
                <a:solidFill>
                  <a:schemeClr val="dk1"/>
                </a:solidFill>
                <a:latin typeface="Economica"/>
                <a:ea typeface="Economica"/>
                <a:cs typeface="Economica"/>
                <a:sym typeface="Economica"/>
              </a:rPr>
              <a:t> La pregunta iba dirigida a buscar una relación entre </a:t>
            </a:r>
            <a:r>
              <a:rPr lang="es" sz="1660">
                <a:solidFill>
                  <a:schemeClr val="dk1"/>
                </a:solidFill>
                <a:latin typeface="Economica"/>
                <a:ea typeface="Economica"/>
                <a:cs typeface="Economica"/>
                <a:sym typeface="Economica"/>
              </a:rPr>
              <a:t>sí</a:t>
            </a:r>
            <a:r>
              <a:rPr lang="es" sz="1660">
                <a:solidFill>
                  <a:schemeClr val="dk1"/>
                </a:solidFill>
                <a:latin typeface="Economica"/>
                <a:ea typeface="Economica"/>
                <a:cs typeface="Economica"/>
                <a:sym typeface="Economica"/>
              </a:rPr>
              <a:t> las personas que comen con frecuencia comida calórica, además suelen comer menos vegetales. Sorprendentemente, en el gráfico observamos perfectamente que el promedio de consumo de vegetales es el mismo para las personas que comen o no comida calórica.</a:t>
            </a:r>
            <a:endParaRPr sz="1420"/>
          </a:p>
        </p:txBody>
      </p:sp>
      <p:sp>
        <p:nvSpPr>
          <p:cNvPr id="140" name="Google Shape;140;p22"/>
          <p:cNvSpPr txBox="1"/>
          <p:nvPr>
            <p:ph idx="1" type="subTitle"/>
          </p:nvPr>
        </p:nvSpPr>
        <p:spPr>
          <a:xfrm>
            <a:off x="206775" y="3609850"/>
            <a:ext cx="4045200" cy="13377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s"/>
              <a:t>M</a:t>
            </a:r>
            <a:r>
              <a:rPr lang="es"/>
              <a:t>i suposición era que la distribución del IMC iba a ser prácticamente igual para cada género. No obstante, las mujeres tienen una concentración mayor de datos en índices altos de masa corporal, mientras que los hombres se concentran la mayoría en un valor por debajo.</a:t>
            </a:r>
            <a:endParaRPr/>
          </a:p>
        </p:txBody>
      </p:sp>
      <p:sp>
        <p:nvSpPr>
          <p:cNvPr id="141" name="Google Shape;141;p22"/>
          <p:cNvSpPr txBox="1"/>
          <p:nvPr/>
        </p:nvSpPr>
        <p:spPr>
          <a:xfrm>
            <a:off x="4629150" y="0"/>
            <a:ext cx="1714500" cy="56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2880">
                <a:solidFill>
                  <a:schemeClr val="lt1"/>
                </a:solidFill>
                <a:latin typeface="Economica"/>
                <a:ea typeface="Economica"/>
                <a:cs typeface="Economica"/>
                <a:sym typeface="Economica"/>
              </a:rPr>
              <a:t>Pregunta 6</a:t>
            </a:r>
            <a:endParaRPr sz="1600">
              <a:solidFill>
                <a:schemeClr val="lt1"/>
              </a:solidFill>
              <a:latin typeface="Open Sans"/>
              <a:ea typeface="Open Sans"/>
              <a:cs typeface="Open Sans"/>
              <a:sym typeface="Open Sans"/>
            </a:endParaRPr>
          </a:p>
        </p:txBody>
      </p:sp>
      <p:pic>
        <p:nvPicPr>
          <p:cNvPr id="142" name="Google Shape;142;p22"/>
          <p:cNvPicPr preferRelativeResize="0"/>
          <p:nvPr/>
        </p:nvPicPr>
        <p:blipFill>
          <a:blip r:embed="rId3">
            <a:alphaModFix/>
          </a:blip>
          <a:stretch>
            <a:fillRect/>
          </a:stretch>
        </p:blipFill>
        <p:spPr>
          <a:xfrm>
            <a:off x="148075" y="561900"/>
            <a:ext cx="4192675" cy="2954000"/>
          </a:xfrm>
          <a:prstGeom prst="rect">
            <a:avLst/>
          </a:prstGeom>
          <a:noFill/>
          <a:ln>
            <a:noFill/>
          </a:ln>
        </p:spPr>
      </p:pic>
      <p:pic>
        <p:nvPicPr>
          <p:cNvPr id="143" name="Google Shape;143;p22"/>
          <p:cNvPicPr preferRelativeResize="0"/>
          <p:nvPr/>
        </p:nvPicPr>
        <p:blipFill rotWithShape="1">
          <a:blip r:embed="rId4">
            <a:alphaModFix/>
          </a:blip>
          <a:srcRect b="0" l="0" r="-1677" t="0"/>
          <a:stretch/>
        </p:blipFill>
        <p:spPr>
          <a:xfrm>
            <a:off x="5100937" y="2467300"/>
            <a:ext cx="3495525" cy="25557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5075" y="-68875"/>
            <a:ext cx="1921200" cy="61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s" sz="2672"/>
              <a:t>Pregunta 7</a:t>
            </a:r>
            <a:endParaRPr sz="3680"/>
          </a:p>
        </p:txBody>
      </p:sp>
      <p:sp>
        <p:nvSpPr>
          <p:cNvPr id="149" name="Google Shape;149;p23"/>
          <p:cNvSpPr txBox="1"/>
          <p:nvPr>
            <p:ph idx="2" type="body"/>
          </p:nvPr>
        </p:nvSpPr>
        <p:spPr>
          <a:xfrm>
            <a:off x="4880775" y="547925"/>
            <a:ext cx="3837000" cy="1510200"/>
          </a:xfrm>
          <a:prstGeom prst="rect">
            <a:avLst/>
          </a:prstGeom>
        </p:spPr>
        <p:txBody>
          <a:bodyPr anchorCtr="0" anchor="ctr" bIns="91425" lIns="91425" spcFirstLastPara="1" rIns="91425" wrap="square" tIns="91425">
            <a:noAutofit/>
          </a:bodyPr>
          <a:lstStyle/>
          <a:p>
            <a:pPr indent="0" lvl="0" marL="0" rtl="0" algn="l">
              <a:lnSpc>
                <a:spcPct val="105000"/>
              </a:lnSpc>
              <a:spcBef>
                <a:spcPts val="0"/>
              </a:spcBef>
              <a:spcAft>
                <a:spcPts val="1200"/>
              </a:spcAft>
              <a:buSzPts val="605"/>
              <a:buNone/>
            </a:pPr>
            <a:r>
              <a:rPr lang="es" sz="1520">
                <a:solidFill>
                  <a:schemeClr val="dk1"/>
                </a:solidFill>
                <a:latin typeface="Economica"/>
                <a:ea typeface="Economica"/>
                <a:cs typeface="Economica"/>
                <a:sym typeface="Economica"/>
              </a:rPr>
              <a:t>Mi hipótesis para esta pregunta era que las personas que contaran con familiares que sufrieron de </a:t>
            </a:r>
            <a:r>
              <a:rPr lang="es" sz="1520">
                <a:solidFill>
                  <a:schemeClr val="dk1"/>
                </a:solidFill>
                <a:latin typeface="Economica"/>
                <a:ea typeface="Economica"/>
                <a:cs typeface="Economica"/>
                <a:sym typeface="Economica"/>
              </a:rPr>
              <a:t>sobrepeso</a:t>
            </a:r>
            <a:r>
              <a:rPr lang="es" sz="1520">
                <a:solidFill>
                  <a:schemeClr val="dk1"/>
                </a:solidFill>
                <a:latin typeface="Economica"/>
                <a:ea typeface="Economica"/>
                <a:cs typeface="Economica"/>
                <a:sym typeface="Economica"/>
              </a:rPr>
              <a:t>, en general padecerían de esto ellas también. En este gráfico se ve muy claro que esto es así, vemos el porcentaje de personas para cada categoría que tienen familiares con sobrepeso, y este aume</a:t>
            </a:r>
            <a:r>
              <a:rPr lang="es" sz="1520">
                <a:solidFill>
                  <a:schemeClr val="dk1"/>
                </a:solidFill>
                <a:latin typeface="Economica"/>
                <a:ea typeface="Economica"/>
                <a:cs typeface="Economica"/>
                <a:sym typeface="Economica"/>
              </a:rPr>
              <a:t>nta a</a:t>
            </a:r>
            <a:r>
              <a:rPr lang="es" sz="1520">
                <a:solidFill>
                  <a:schemeClr val="dk1"/>
                </a:solidFill>
                <a:latin typeface="Economica"/>
                <a:ea typeface="Economica"/>
                <a:cs typeface="Economica"/>
                <a:sym typeface="Economica"/>
              </a:rPr>
              <a:t> medida que pasamos a una categoría de peso mayor.</a:t>
            </a:r>
            <a:endParaRPr sz="1190"/>
          </a:p>
        </p:txBody>
      </p:sp>
      <p:sp>
        <p:nvSpPr>
          <p:cNvPr id="150" name="Google Shape;150;p23"/>
          <p:cNvSpPr txBox="1"/>
          <p:nvPr>
            <p:ph idx="1" type="subTitle"/>
          </p:nvPr>
        </p:nvSpPr>
        <p:spPr>
          <a:xfrm>
            <a:off x="263675" y="3609850"/>
            <a:ext cx="3837000" cy="11853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s"/>
              <a:t>M</a:t>
            </a:r>
            <a:r>
              <a:rPr lang="es"/>
              <a:t>e interesaba saber si las personas que más comidas al día consumían también eran las que mayor índice de masa corporal tenían en promedio. Mi hipótesis en efecto se cumplió, al menos para las primeras 3 categorías,</a:t>
            </a:r>
            <a:endParaRPr/>
          </a:p>
        </p:txBody>
      </p:sp>
      <p:sp>
        <p:nvSpPr>
          <p:cNvPr id="151" name="Google Shape;151;p23"/>
          <p:cNvSpPr txBox="1"/>
          <p:nvPr/>
        </p:nvSpPr>
        <p:spPr>
          <a:xfrm>
            <a:off x="4723100" y="-68875"/>
            <a:ext cx="1737900" cy="43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2780">
                <a:solidFill>
                  <a:schemeClr val="lt1"/>
                </a:solidFill>
                <a:latin typeface="Economica"/>
                <a:ea typeface="Economica"/>
                <a:cs typeface="Economica"/>
                <a:sym typeface="Economica"/>
              </a:rPr>
              <a:t>Pregunta 8</a:t>
            </a:r>
            <a:endParaRPr sz="3900">
              <a:solidFill>
                <a:schemeClr val="lt1"/>
              </a:solidFill>
              <a:latin typeface="Economica"/>
              <a:ea typeface="Economica"/>
              <a:cs typeface="Economica"/>
              <a:sym typeface="Economica"/>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id="152" name="Google Shape;152;p23"/>
          <p:cNvPicPr preferRelativeResize="0"/>
          <p:nvPr/>
        </p:nvPicPr>
        <p:blipFill>
          <a:blip r:embed="rId3">
            <a:alphaModFix/>
          </a:blip>
          <a:stretch>
            <a:fillRect/>
          </a:stretch>
        </p:blipFill>
        <p:spPr>
          <a:xfrm>
            <a:off x="319250" y="476375"/>
            <a:ext cx="3658480" cy="2938500"/>
          </a:xfrm>
          <a:prstGeom prst="rect">
            <a:avLst/>
          </a:prstGeom>
          <a:noFill/>
          <a:ln>
            <a:noFill/>
          </a:ln>
        </p:spPr>
      </p:pic>
      <p:pic>
        <p:nvPicPr>
          <p:cNvPr id="153" name="Google Shape;153;p23"/>
          <p:cNvPicPr preferRelativeResize="0"/>
          <p:nvPr/>
        </p:nvPicPr>
        <p:blipFill>
          <a:blip r:embed="rId4">
            <a:alphaModFix/>
          </a:blip>
          <a:stretch>
            <a:fillRect/>
          </a:stretch>
        </p:blipFill>
        <p:spPr>
          <a:xfrm>
            <a:off x="4970038" y="2270545"/>
            <a:ext cx="3658475" cy="27557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265500" y="51650"/>
            <a:ext cx="1420800" cy="538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37050"/>
              <a:buFont typeface="Arial"/>
              <a:buNone/>
            </a:pPr>
            <a:r>
              <a:rPr lang="es" sz="2672"/>
              <a:t>Pregunta 9</a:t>
            </a:r>
            <a:endParaRPr/>
          </a:p>
        </p:txBody>
      </p:sp>
      <p:sp>
        <p:nvSpPr>
          <p:cNvPr id="159" name="Google Shape;159;p24"/>
          <p:cNvSpPr txBox="1"/>
          <p:nvPr>
            <p:ph idx="2" type="body"/>
          </p:nvPr>
        </p:nvSpPr>
        <p:spPr>
          <a:xfrm>
            <a:off x="4751625" y="589850"/>
            <a:ext cx="3837000" cy="15405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SzPts val="523"/>
              <a:buNone/>
            </a:pPr>
            <a:r>
              <a:rPr lang="es" sz="1416">
                <a:solidFill>
                  <a:schemeClr val="dk1"/>
                </a:solidFill>
                <a:latin typeface="Economica"/>
                <a:ea typeface="Economica"/>
                <a:cs typeface="Economica"/>
                <a:sym typeface="Economica"/>
              </a:rPr>
              <a:t>Las personas entrenan una cantidad menor de veces cuando sufren de un nivel de peso mayor. En este caso, la cantidad de veces que se ejercita podría ser pensada tanto como una consecuencia de estos problemas de salud, es decir que debido a su peso les cuesta más moverse, como también lo podríamos considerar una causa, es decir que el hecho de hacer menos ejercicio les provocó una subida en su peso.</a:t>
            </a:r>
            <a:endParaRPr sz="1055"/>
          </a:p>
        </p:txBody>
      </p:sp>
      <p:sp>
        <p:nvSpPr>
          <p:cNvPr id="160" name="Google Shape;160;p24"/>
          <p:cNvSpPr txBox="1"/>
          <p:nvPr>
            <p:ph idx="1" type="subTitle"/>
          </p:nvPr>
        </p:nvSpPr>
        <p:spPr>
          <a:xfrm>
            <a:off x="171550" y="3633325"/>
            <a:ext cx="4045200" cy="1367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s" sz="2560"/>
              <a:t>Observamos que no hay una relación tan directa entre tener sobrepeso y tomar alcohol, pero podríamos decir que hay una pequeña conexión, dado que los de la última categoría (el tipo de obesidad más grave) todos toman de vez en cuando, mientras que en la primera </a:t>
            </a:r>
            <a:r>
              <a:rPr lang="es" sz="2560"/>
              <a:t>categoría</a:t>
            </a:r>
            <a:r>
              <a:rPr lang="es" sz="2560"/>
              <a:t> por ejemplo hay un porcentaje considerable que no toma nunca.</a:t>
            </a:r>
            <a:endParaRPr sz="2560"/>
          </a:p>
        </p:txBody>
      </p:sp>
      <p:sp>
        <p:nvSpPr>
          <p:cNvPr id="161" name="Google Shape;161;p24"/>
          <p:cNvSpPr txBox="1"/>
          <p:nvPr/>
        </p:nvSpPr>
        <p:spPr>
          <a:xfrm>
            <a:off x="4419350" y="0"/>
            <a:ext cx="2043300" cy="48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s" sz="2672">
                <a:solidFill>
                  <a:schemeClr val="lt1"/>
                </a:solidFill>
                <a:latin typeface="Economica"/>
                <a:ea typeface="Economica"/>
                <a:cs typeface="Economica"/>
                <a:sym typeface="Economica"/>
              </a:rPr>
              <a:t>Pregunta 10</a:t>
            </a:r>
            <a:endParaRPr sz="1800">
              <a:solidFill>
                <a:schemeClr val="lt1"/>
              </a:solidFill>
              <a:latin typeface="Open Sans"/>
              <a:ea typeface="Open Sans"/>
              <a:cs typeface="Open Sans"/>
              <a:sym typeface="Open Sans"/>
            </a:endParaRPr>
          </a:p>
        </p:txBody>
      </p:sp>
      <p:pic>
        <p:nvPicPr>
          <p:cNvPr id="162" name="Google Shape;162;p24"/>
          <p:cNvPicPr preferRelativeResize="0"/>
          <p:nvPr/>
        </p:nvPicPr>
        <p:blipFill>
          <a:blip r:embed="rId3">
            <a:alphaModFix/>
          </a:blip>
          <a:stretch>
            <a:fillRect/>
          </a:stretch>
        </p:blipFill>
        <p:spPr>
          <a:xfrm>
            <a:off x="171550" y="539950"/>
            <a:ext cx="3929151" cy="2942225"/>
          </a:xfrm>
          <a:prstGeom prst="rect">
            <a:avLst/>
          </a:prstGeom>
          <a:noFill/>
          <a:ln>
            <a:noFill/>
          </a:ln>
        </p:spPr>
      </p:pic>
      <p:pic>
        <p:nvPicPr>
          <p:cNvPr id="163" name="Google Shape;163;p24"/>
          <p:cNvPicPr preferRelativeResize="0"/>
          <p:nvPr/>
        </p:nvPicPr>
        <p:blipFill>
          <a:blip r:embed="rId4">
            <a:alphaModFix/>
          </a:blip>
          <a:stretch>
            <a:fillRect/>
          </a:stretch>
        </p:blipFill>
        <p:spPr>
          <a:xfrm>
            <a:off x="4877625" y="2238707"/>
            <a:ext cx="3836999" cy="279079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9ED"/>
        </a:solidFill>
      </p:bgPr>
    </p:bg>
    <p:spTree>
      <p:nvGrpSpPr>
        <p:cNvPr id="167" name="Shape 167"/>
        <p:cNvGrpSpPr/>
        <p:nvPr/>
      </p:nvGrpSpPr>
      <p:grpSpPr>
        <a:xfrm>
          <a:off x="0" y="0"/>
          <a:ext cx="0" cy="0"/>
          <a:chOff x="0" y="0"/>
          <a:chExt cx="0" cy="0"/>
        </a:xfrm>
      </p:grpSpPr>
      <p:sp>
        <p:nvSpPr>
          <p:cNvPr id="168" name="Google Shape;168;p25"/>
          <p:cNvSpPr txBox="1"/>
          <p:nvPr>
            <p:ph type="title"/>
          </p:nvPr>
        </p:nvSpPr>
        <p:spPr>
          <a:xfrm>
            <a:off x="0" y="0"/>
            <a:ext cx="8520600" cy="114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38006"/>
              <a:buFont typeface="Arial"/>
              <a:buNone/>
            </a:pPr>
            <a:r>
              <a:rPr lang="es" sz="2894">
                <a:solidFill>
                  <a:schemeClr val="lt2"/>
                </a:solidFill>
              </a:rPr>
              <a:t>Pregunta 11</a:t>
            </a:r>
            <a:endParaRPr sz="4422">
              <a:solidFill>
                <a:schemeClr val="lt2"/>
              </a:solidFill>
            </a:endParaRPr>
          </a:p>
          <a:p>
            <a:pPr indent="0" lvl="0" marL="0" rtl="0" algn="l">
              <a:spcBef>
                <a:spcPts val="0"/>
              </a:spcBef>
              <a:spcAft>
                <a:spcPts val="0"/>
              </a:spcAft>
              <a:buNone/>
            </a:pPr>
            <a:r>
              <a:t/>
            </a:r>
            <a:endParaRPr/>
          </a:p>
        </p:txBody>
      </p:sp>
      <p:sp>
        <p:nvSpPr>
          <p:cNvPr id="169" name="Google Shape;169;p25"/>
          <p:cNvSpPr txBox="1"/>
          <p:nvPr>
            <p:ph idx="1" type="body"/>
          </p:nvPr>
        </p:nvSpPr>
        <p:spPr>
          <a:xfrm>
            <a:off x="295925" y="3539375"/>
            <a:ext cx="8619600" cy="1230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1200"/>
              </a:spcAft>
              <a:buNone/>
            </a:pPr>
            <a:r>
              <a:rPr lang="es" sz="2560">
                <a:latin typeface="Economica"/>
                <a:ea typeface="Economica"/>
                <a:cs typeface="Economica"/>
                <a:sym typeface="Economica"/>
              </a:rPr>
              <a:t>La pregunta apuntaba a investigar cuales eran las personas más propensas a contabilizar la cantidad de calorías que consumen en el día, y a partir del gráfico vemos que lo hacen las pertenecientes a las primeras tres categorías, es decir la gente con peso insuficiente, normal y con un poco de sobrepeso. Las personas que sufren de niveles más preocupantes de sobrepeso no suelen contabilizarlo.</a:t>
            </a:r>
            <a:endParaRPr/>
          </a:p>
        </p:txBody>
      </p:sp>
      <p:pic>
        <p:nvPicPr>
          <p:cNvPr id="170" name="Google Shape;170;p25"/>
          <p:cNvPicPr preferRelativeResize="0"/>
          <p:nvPr/>
        </p:nvPicPr>
        <p:blipFill>
          <a:blip r:embed="rId3">
            <a:alphaModFix/>
          </a:blip>
          <a:stretch>
            <a:fillRect/>
          </a:stretch>
        </p:blipFill>
        <p:spPr>
          <a:xfrm>
            <a:off x="1065500" y="542475"/>
            <a:ext cx="6763201" cy="270663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9ED"/>
        </a:solidFill>
      </p:bgPr>
    </p:bg>
    <p:spTree>
      <p:nvGrpSpPr>
        <p:cNvPr id="174" name="Shape 174"/>
        <p:cNvGrpSpPr/>
        <p:nvPr/>
      </p:nvGrpSpPr>
      <p:grpSpPr>
        <a:xfrm>
          <a:off x="0" y="0"/>
          <a:ext cx="0" cy="0"/>
          <a:chOff x="0" y="0"/>
          <a:chExt cx="0" cy="0"/>
        </a:xfrm>
      </p:grpSpPr>
      <p:sp>
        <p:nvSpPr>
          <p:cNvPr id="175" name="Google Shape;175;p26"/>
          <p:cNvSpPr txBox="1"/>
          <p:nvPr>
            <p:ph type="title"/>
          </p:nvPr>
        </p:nvSpPr>
        <p:spPr>
          <a:xfrm>
            <a:off x="773700" y="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sz="3000">
                <a:solidFill>
                  <a:srgbClr val="4B4739"/>
                </a:solidFill>
                <a:latin typeface="DM Sans Medium"/>
                <a:ea typeface="DM Sans Medium"/>
                <a:cs typeface="DM Sans Medium"/>
                <a:sym typeface="DM Sans Medium"/>
              </a:rPr>
              <a:t>Modelos aplicados</a:t>
            </a:r>
            <a:endParaRPr/>
          </a:p>
        </p:txBody>
      </p:sp>
      <p:sp>
        <p:nvSpPr>
          <p:cNvPr id="176" name="Google Shape;176;p26"/>
          <p:cNvSpPr txBox="1"/>
          <p:nvPr/>
        </p:nvSpPr>
        <p:spPr>
          <a:xfrm>
            <a:off x="331200" y="1002325"/>
            <a:ext cx="8039100" cy="10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latin typeface="Open Sans"/>
                <a:ea typeface="Open Sans"/>
                <a:cs typeface="Open Sans"/>
                <a:sym typeface="Open Sans"/>
              </a:rPr>
              <a:t>La variable clave que intentamos predecir con los modelos de machine learning es el tipo de peso de cada individuo. Se predice a partir del resto de variables del dataset.</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77" name="Google Shape;177;p26"/>
          <p:cNvSpPr txBox="1"/>
          <p:nvPr/>
        </p:nvSpPr>
        <p:spPr>
          <a:xfrm>
            <a:off x="2956200" y="1899900"/>
            <a:ext cx="3231600" cy="3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latin typeface="Open Sans"/>
                <a:ea typeface="Open Sans"/>
                <a:cs typeface="Open Sans"/>
                <a:sym typeface="Open Sans"/>
              </a:rPr>
              <a:t>Se aplicaron 4 modelos:</a:t>
            </a:r>
            <a:endParaRPr sz="1800">
              <a:solidFill>
                <a:schemeClr val="dk1"/>
              </a:solidFill>
              <a:latin typeface="Open Sans"/>
              <a:ea typeface="Open Sans"/>
              <a:cs typeface="Open Sans"/>
              <a:sym typeface="Open Sans"/>
            </a:endParaRPr>
          </a:p>
        </p:txBody>
      </p:sp>
      <p:sp>
        <p:nvSpPr>
          <p:cNvPr id="178" name="Google Shape;178;p26"/>
          <p:cNvSpPr/>
          <p:nvPr/>
        </p:nvSpPr>
        <p:spPr>
          <a:xfrm>
            <a:off x="1181550" y="2137769"/>
            <a:ext cx="1836975" cy="378400"/>
          </a:xfrm>
          <a:custGeom>
            <a:rect b="b" l="l" r="r" t="t"/>
            <a:pathLst>
              <a:path extrusionOk="0" h="15136" w="73479">
                <a:moveTo>
                  <a:pt x="73479" y="169"/>
                </a:moveTo>
                <a:cubicBezTo>
                  <a:pt x="48483" y="169"/>
                  <a:pt x="17675" y="-2539"/>
                  <a:pt x="0" y="15136"/>
                </a:cubicBezTo>
              </a:path>
            </a:pathLst>
          </a:custGeom>
          <a:noFill/>
          <a:ln cap="flat" cmpd="sng" w="9525">
            <a:solidFill>
              <a:schemeClr val="dk2"/>
            </a:solidFill>
            <a:prstDash val="solid"/>
            <a:round/>
            <a:headEnd len="med" w="med" type="none"/>
            <a:tailEnd len="med" w="med" type="none"/>
          </a:ln>
        </p:spPr>
      </p:sp>
      <p:sp>
        <p:nvSpPr>
          <p:cNvPr id="179" name="Google Shape;179;p26"/>
          <p:cNvSpPr/>
          <p:nvPr/>
        </p:nvSpPr>
        <p:spPr>
          <a:xfrm>
            <a:off x="3358700" y="2363100"/>
            <a:ext cx="17000" cy="204125"/>
          </a:xfrm>
          <a:custGeom>
            <a:rect b="b" l="l" r="r" t="t"/>
            <a:pathLst>
              <a:path extrusionOk="0" h="8165" w="680">
                <a:moveTo>
                  <a:pt x="680" y="0"/>
                </a:moveTo>
                <a:cubicBezTo>
                  <a:pt x="680" y="2731"/>
                  <a:pt x="0" y="5434"/>
                  <a:pt x="0" y="8165"/>
                </a:cubicBezTo>
              </a:path>
            </a:pathLst>
          </a:custGeom>
          <a:noFill/>
          <a:ln cap="flat" cmpd="sng" w="9525">
            <a:solidFill>
              <a:schemeClr val="dk2"/>
            </a:solidFill>
            <a:prstDash val="solid"/>
            <a:round/>
            <a:headEnd len="med" w="med" type="none"/>
            <a:tailEnd len="med" w="med" type="none"/>
          </a:ln>
        </p:spPr>
      </p:sp>
      <p:sp>
        <p:nvSpPr>
          <p:cNvPr id="180" name="Google Shape;180;p26"/>
          <p:cNvSpPr/>
          <p:nvPr/>
        </p:nvSpPr>
        <p:spPr>
          <a:xfrm>
            <a:off x="5076600" y="2355100"/>
            <a:ext cx="85050" cy="187100"/>
          </a:xfrm>
          <a:custGeom>
            <a:rect b="b" l="l" r="r" t="t"/>
            <a:pathLst>
              <a:path extrusionOk="0" h="7484" w="3402">
                <a:moveTo>
                  <a:pt x="0" y="0"/>
                </a:moveTo>
                <a:cubicBezTo>
                  <a:pt x="664" y="2659"/>
                  <a:pt x="1463" y="5548"/>
                  <a:pt x="3402" y="7484"/>
                </a:cubicBezTo>
              </a:path>
            </a:pathLst>
          </a:custGeom>
          <a:noFill/>
          <a:ln cap="flat" cmpd="sng" w="9525">
            <a:solidFill>
              <a:schemeClr val="dk2"/>
            </a:solidFill>
            <a:prstDash val="solid"/>
            <a:round/>
            <a:headEnd len="med" w="med" type="none"/>
            <a:tailEnd len="med" w="med" type="none"/>
          </a:ln>
        </p:spPr>
      </p:sp>
      <p:sp>
        <p:nvSpPr>
          <p:cNvPr id="181" name="Google Shape;181;p26"/>
          <p:cNvSpPr/>
          <p:nvPr/>
        </p:nvSpPr>
        <p:spPr>
          <a:xfrm>
            <a:off x="5807975" y="2137778"/>
            <a:ext cx="1428750" cy="224175"/>
          </a:xfrm>
          <a:custGeom>
            <a:rect b="b" l="l" r="r" t="t"/>
            <a:pathLst>
              <a:path extrusionOk="0" h="8967" w="57150">
                <a:moveTo>
                  <a:pt x="0" y="803"/>
                </a:moveTo>
                <a:cubicBezTo>
                  <a:pt x="14289" y="803"/>
                  <a:pt x="28851" y="-1318"/>
                  <a:pt x="42863" y="1483"/>
                </a:cubicBezTo>
                <a:cubicBezTo>
                  <a:pt x="48135" y="2537"/>
                  <a:pt x="54747" y="4158"/>
                  <a:pt x="57150" y="8967"/>
                </a:cubicBezTo>
              </a:path>
            </a:pathLst>
          </a:custGeom>
          <a:noFill/>
          <a:ln cap="flat" cmpd="sng" w="9525">
            <a:solidFill>
              <a:schemeClr val="dk2"/>
            </a:solidFill>
            <a:prstDash val="solid"/>
            <a:round/>
            <a:headEnd len="med" w="med" type="none"/>
            <a:tailEnd len="med" w="med" type="none"/>
          </a:ln>
        </p:spPr>
      </p:sp>
      <p:sp>
        <p:nvSpPr>
          <p:cNvPr id="182" name="Google Shape;182;p26"/>
          <p:cNvSpPr txBox="1"/>
          <p:nvPr/>
        </p:nvSpPr>
        <p:spPr>
          <a:xfrm>
            <a:off x="2956200" y="2664425"/>
            <a:ext cx="1003500" cy="3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900">
                <a:solidFill>
                  <a:srgbClr val="745D28"/>
                </a:solidFill>
                <a:latin typeface="DM Sans ExtraBold"/>
                <a:ea typeface="DM Sans ExtraBold"/>
                <a:cs typeface="DM Sans ExtraBold"/>
                <a:sym typeface="DM Sans ExtraBold"/>
              </a:rPr>
              <a:t>SVM</a:t>
            </a:r>
            <a:endParaRPr sz="1100">
              <a:solidFill>
                <a:schemeClr val="dk1"/>
              </a:solidFill>
              <a:latin typeface="Open Sans"/>
              <a:ea typeface="Open Sans"/>
              <a:cs typeface="Open Sans"/>
              <a:sym typeface="Open Sans"/>
            </a:endParaRPr>
          </a:p>
        </p:txBody>
      </p:sp>
      <p:sp>
        <p:nvSpPr>
          <p:cNvPr id="183" name="Google Shape;183;p26"/>
          <p:cNvSpPr/>
          <p:nvPr/>
        </p:nvSpPr>
        <p:spPr>
          <a:xfrm rot="1198942">
            <a:off x="1130525" y="2465150"/>
            <a:ext cx="170100" cy="18710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84" name="Google Shape;184;p26"/>
          <p:cNvSpPr/>
          <p:nvPr/>
        </p:nvSpPr>
        <p:spPr>
          <a:xfrm>
            <a:off x="3282150" y="2539600"/>
            <a:ext cx="170100" cy="18710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85" name="Google Shape;185;p26"/>
          <p:cNvSpPr/>
          <p:nvPr/>
        </p:nvSpPr>
        <p:spPr>
          <a:xfrm rot="-1503504">
            <a:off x="5108225" y="2478200"/>
            <a:ext cx="170100" cy="18710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86" name="Google Shape;186;p26"/>
          <p:cNvSpPr/>
          <p:nvPr/>
        </p:nvSpPr>
        <p:spPr>
          <a:xfrm rot="-1481807">
            <a:off x="7165975" y="2355100"/>
            <a:ext cx="170100" cy="18710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87" name="Google Shape;187;p26"/>
          <p:cNvSpPr txBox="1"/>
          <p:nvPr/>
        </p:nvSpPr>
        <p:spPr>
          <a:xfrm>
            <a:off x="161025" y="2594125"/>
            <a:ext cx="2091900" cy="3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900">
                <a:solidFill>
                  <a:srgbClr val="745D28"/>
                </a:solidFill>
                <a:latin typeface="DM Sans ExtraBold"/>
                <a:ea typeface="DM Sans ExtraBold"/>
                <a:cs typeface="DM Sans ExtraBold"/>
                <a:sym typeface="DM Sans ExtraBold"/>
              </a:rPr>
              <a:t>Random</a:t>
            </a:r>
            <a:r>
              <a:rPr lang="es" sz="1800">
                <a:solidFill>
                  <a:schemeClr val="dk1"/>
                </a:solidFill>
                <a:latin typeface="Open Sans"/>
                <a:ea typeface="Open Sans"/>
                <a:cs typeface="Open Sans"/>
                <a:sym typeface="Open Sans"/>
              </a:rPr>
              <a:t> </a:t>
            </a:r>
            <a:r>
              <a:rPr lang="es" sz="1900">
                <a:solidFill>
                  <a:srgbClr val="745D28"/>
                </a:solidFill>
                <a:latin typeface="DM Sans ExtraBold"/>
                <a:ea typeface="DM Sans ExtraBold"/>
                <a:cs typeface="DM Sans ExtraBold"/>
                <a:sym typeface="DM Sans ExtraBold"/>
              </a:rPr>
              <a:t>Forest</a:t>
            </a:r>
            <a:endParaRPr sz="1800">
              <a:solidFill>
                <a:schemeClr val="dk1"/>
              </a:solidFill>
              <a:latin typeface="Open Sans"/>
              <a:ea typeface="Open Sans"/>
              <a:cs typeface="Open Sans"/>
              <a:sym typeface="Open Sans"/>
            </a:endParaRPr>
          </a:p>
        </p:txBody>
      </p:sp>
      <p:sp>
        <p:nvSpPr>
          <p:cNvPr id="188" name="Google Shape;188;p26"/>
          <p:cNvSpPr txBox="1"/>
          <p:nvPr/>
        </p:nvSpPr>
        <p:spPr>
          <a:xfrm>
            <a:off x="4855475" y="2805350"/>
            <a:ext cx="8676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900">
                <a:solidFill>
                  <a:srgbClr val="745D28"/>
                </a:solidFill>
                <a:latin typeface="DM Sans ExtraBold"/>
                <a:ea typeface="DM Sans ExtraBold"/>
                <a:cs typeface="DM Sans ExtraBold"/>
                <a:sym typeface="DM Sans ExtraBold"/>
              </a:rPr>
              <a:t>KNN</a:t>
            </a:r>
            <a:endParaRPr sz="1800">
              <a:solidFill>
                <a:schemeClr val="dk1"/>
              </a:solidFill>
              <a:latin typeface="Open Sans"/>
              <a:ea typeface="Open Sans"/>
              <a:cs typeface="Open Sans"/>
              <a:sym typeface="Open Sans"/>
            </a:endParaRPr>
          </a:p>
        </p:txBody>
      </p:sp>
      <p:sp>
        <p:nvSpPr>
          <p:cNvPr id="189" name="Google Shape;189;p26"/>
          <p:cNvSpPr txBox="1"/>
          <p:nvPr/>
        </p:nvSpPr>
        <p:spPr>
          <a:xfrm>
            <a:off x="6934300" y="2600275"/>
            <a:ext cx="1609800" cy="36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rPr lang="es" sz="1900">
                <a:solidFill>
                  <a:srgbClr val="745D28"/>
                </a:solidFill>
                <a:latin typeface="DM Sans ExtraBold"/>
                <a:ea typeface="DM Sans ExtraBold"/>
                <a:cs typeface="DM Sans ExtraBold"/>
                <a:sym typeface="DM Sans ExtraBold"/>
              </a:rPr>
              <a:t>XGBoost</a:t>
            </a:r>
            <a:endParaRPr b="1" sz="1750">
              <a:solidFill>
                <a:srgbClr val="D5D5D5"/>
              </a:solidFill>
              <a:highlight>
                <a:srgbClr val="383838"/>
              </a:highlight>
              <a:latin typeface="Roboto"/>
              <a:ea typeface="Roboto"/>
              <a:cs typeface="Roboto"/>
              <a:sym typeface="Roboto"/>
            </a:endParaRPr>
          </a:p>
          <a:p>
            <a:pPr indent="0" lvl="0" marL="0" rtl="0" algn="l">
              <a:spcBef>
                <a:spcPts val="900"/>
              </a:spcBef>
              <a:spcAft>
                <a:spcPts val="0"/>
              </a:spcAft>
              <a:buNone/>
            </a:pPr>
            <a:r>
              <a:t/>
            </a:r>
            <a:endParaRPr sz="1800">
              <a:solidFill>
                <a:schemeClr val="dk1"/>
              </a:solidFill>
              <a:latin typeface="Open Sans"/>
              <a:ea typeface="Open Sans"/>
              <a:cs typeface="Open Sans"/>
              <a:sym typeface="Open Sans"/>
            </a:endParaRPr>
          </a:p>
        </p:txBody>
      </p:sp>
      <p:sp>
        <p:nvSpPr>
          <p:cNvPr id="190" name="Google Shape;190;p26"/>
          <p:cNvSpPr txBox="1"/>
          <p:nvPr/>
        </p:nvSpPr>
        <p:spPr>
          <a:xfrm>
            <a:off x="1215575" y="3621775"/>
            <a:ext cx="6820500" cy="7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latin typeface="Open Sans"/>
                <a:ea typeface="Open Sans"/>
                <a:cs typeface="Open Sans"/>
                <a:sym typeface="Open Sans"/>
              </a:rPr>
              <a:t>El modelo que tuvo mejores resultados fue el de Random Forest, seguido por el de XGBoost. </a:t>
            </a:r>
            <a:endParaRPr sz="1800">
              <a:solidFill>
                <a:schemeClr val="dk1"/>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9ED"/>
        </a:solidFill>
      </p:bgPr>
    </p:bg>
    <p:spTree>
      <p:nvGrpSpPr>
        <p:cNvPr id="194" name="Shape 194"/>
        <p:cNvGrpSpPr/>
        <p:nvPr/>
      </p:nvGrpSpPr>
      <p:grpSpPr>
        <a:xfrm>
          <a:off x="0" y="0"/>
          <a:ext cx="0" cy="0"/>
          <a:chOff x="0" y="0"/>
          <a:chExt cx="0" cy="0"/>
        </a:xfrm>
      </p:grpSpPr>
      <p:sp>
        <p:nvSpPr>
          <p:cNvPr id="195" name="Google Shape;195;p27"/>
          <p:cNvSpPr txBox="1"/>
          <p:nvPr>
            <p:ph idx="1" type="body"/>
          </p:nvPr>
        </p:nvSpPr>
        <p:spPr>
          <a:xfrm>
            <a:off x="866175" y="1292150"/>
            <a:ext cx="8051700" cy="1494000"/>
          </a:xfrm>
          <a:prstGeom prst="rect">
            <a:avLst/>
          </a:prstGeom>
          <a:solidFill>
            <a:srgbClr val="FDF9ED"/>
          </a:solidFill>
          <a:ln cap="flat" cmpd="sng" w="9525">
            <a:solidFill>
              <a:schemeClr val="accent5"/>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l">
              <a:lnSpc>
                <a:spcPct val="95000"/>
              </a:lnSpc>
              <a:spcBef>
                <a:spcPts val="600"/>
              </a:spcBef>
              <a:spcAft>
                <a:spcPts val="0"/>
              </a:spcAft>
              <a:buClr>
                <a:schemeClr val="dk1"/>
              </a:buClr>
              <a:buSzPct val="41825"/>
              <a:buFont typeface="Arial"/>
              <a:buNone/>
            </a:pPr>
            <a:r>
              <a:t/>
            </a:r>
            <a:endParaRPr sz="1643">
              <a:latin typeface="Economica"/>
              <a:ea typeface="Economica"/>
              <a:cs typeface="Economica"/>
              <a:sym typeface="Economica"/>
            </a:endParaRPr>
          </a:p>
          <a:p>
            <a:pPr indent="0" lvl="0" marL="0" rtl="0" algn="just">
              <a:lnSpc>
                <a:spcPct val="95000"/>
              </a:lnSpc>
              <a:spcBef>
                <a:spcPts val="600"/>
              </a:spcBef>
              <a:spcAft>
                <a:spcPts val="0"/>
              </a:spcAft>
              <a:buNone/>
            </a:pPr>
            <a:r>
              <a:rPr lang="es" sz="5715">
                <a:solidFill>
                  <a:srgbClr val="4B4739"/>
                </a:solidFill>
                <a:latin typeface="DM Sans Medium"/>
                <a:ea typeface="DM Sans Medium"/>
                <a:cs typeface="DM Sans Medium"/>
                <a:sym typeface="DM Sans Medium"/>
              </a:rPr>
              <a:t>En primer lugar, hemos observado que las personas que tienen familiares con historial de sobrepeso son las más propensas a sufrir de esto también. Por esta razón, una empresa que se dedique a la comercialización de productos saludables, ya sean ciertos alimentos u otras cosas, podría enfocarse en el grupo de gente que ya tuvo familiares con estos problemas. Esto es así dado que son más propensos a sufrir de sobrepeso y tal vez quieran evitarlo o revertir su situación.</a:t>
            </a:r>
            <a:endParaRPr sz="5715">
              <a:solidFill>
                <a:srgbClr val="4B4739"/>
              </a:solidFill>
              <a:latin typeface="DM Sans Medium"/>
              <a:ea typeface="DM Sans Medium"/>
              <a:cs typeface="DM Sans Medium"/>
              <a:sym typeface="DM Sans Medium"/>
            </a:endParaRPr>
          </a:p>
          <a:p>
            <a:pPr indent="0" lvl="0" marL="457200" rtl="0" algn="l">
              <a:spcBef>
                <a:spcPts val="600"/>
              </a:spcBef>
              <a:spcAft>
                <a:spcPts val="0"/>
              </a:spcAft>
              <a:buNone/>
            </a:pPr>
            <a:r>
              <a:t/>
            </a:r>
            <a:endParaRPr sz="1700">
              <a:latin typeface="Economica"/>
              <a:ea typeface="Economica"/>
              <a:cs typeface="Economica"/>
              <a:sym typeface="Economica"/>
            </a:endParaRPr>
          </a:p>
          <a:p>
            <a:pPr indent="0" lvl="0" marL="0" rtl="0" algn="l">
              <a:spcBef>
                <a:spcPts val="600"/>
              </a:spcBef>
              <a:spcAft>
                <a:spcPts val="500"/>
              </a:spcAft>
              <a:buNone/>
            </a:pPr>
            <a:r>
              <a:t/>
            </a:r>
            <a:endParaRPr sz="1743">
              <a:latin typeface="Economica"/>
              <a:ea typeface="Economica"/>
              <a:cs typeface="Economica"/>
              <a:sym typeface="Economica"/>
            </a:endParaRPr>
          </a:p>
        </p:txBody>
      </p:sp>
      <p:sp>
        <p:nvSpPr>
          <p:cNvPr id="196" name="Google Shape;196;p27"/>
          <p:cNvSpPr txBox="1"/>
          <p:nvPr/>
        </p:nvSpPr>
        <p:spPr>
          <a:xfrm>
            <a:off x="190250" y="93400"/>
            <a:ext cx="434400" cy="4831800"/>
          </a:xfrm>
          <a:prstGeom prst="rect">
            <a:avLst/>
          </a:prstGeom>
          <a:solidFill>
            <a:srgbClr val="FCE5C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800">
                <a:solidFill>
                  <a:schemeClr val="dk1"/>
                </a:solidFill>
                <a:latin typeface="Economica"/>
                <a:ea typeface="Economica"/>
                <a:cs typeface="Economica"/>
                <a:sym typeface="Economica"/>
              </a:rPr>
              <a:t>I</a:t>
            </a:r>
            <a:endParaRPr sz="3800">
              <a:solidFill>
                <a:schemeClr val="dk1"/>
              </a:solidFill>
              <a:latin typeface="Economica"/>
              <a:ea typeface="Economica"/>
              <a:cs typeface="Economica"/>
              <a:sym typeface="Economica"/>
            </a:endParaRPr>
          </a:p>
          <a:p>
            <a:pPr indent="0" lvl="0" marL="0" rtl="0" algn="l">
              <a:spcBef>
                <a:spcPts val="0"/>
              </a:spcBef>
              <a:spcAft>
                <a:spcPts val="0"/>
              </a:spcAft>
              <a:buNone/>
            </a:pPr>
            <a:r>
              <a:rPr lang="es" sz="3800">
                <a:solidFill>
                  <a:schemeClr val="dk1"/>
                </a:solidFill>
                <a:latin typeface="Economica"/>
                <a:ea typeface="Economica"/>
                <a:cs typeface="Economica"/>
                <a:sym typeface="Economica"/>
              </a:rPr>
              <a:t>n</a:t>
            </a:r>
            <a:endParaRPr sz="3800">
              <a:solidFill>
                <a:schemeClr val="dk1"/>
              </a:solidFill>
              <a:latin typeface="Economica"/>
              <a:ea typeface="Economica"/>
              <a:cs typeface="Economica"/>
              <a:sym typeface="Economica"/>
            </a:endParaRPr>
          </a:p>
          <a:p>
            <a:pPr indent="0" lvl="0" marL="0" rtl="0" algn="l">
              <a:spcBef>
                <a:spcPts val="0"/>
              </a:spcBef>
              <a:spcAft>
                <a:spcPts val="0"/>
              </a:spcAft>
              <a:buNone/>
            </a:pPr>
            <a:r>
              <a:rPr lang="es" sz="3800">
                <a:solidFill>
                  <a:schemeClr val="dk1"/>
                </a:solidFill>
                <a:latin typeface="Economica"/>
                <a:ea typeface="Economica"/>
                <a:cs typeface="Economica"/>
                <a:sym typeface="Economica"/>
              </a:rPr>
              <a:t>s</a:t>
            </a:r>
            <a:endParaRPr sz="3800">
              <a:solidFill>
                <a:schemeClr val="dk1"/>
              </a:solidFill>
              <a:latin typeface="Economica"/>
              <a:ea typeface="Economica"/>
              <a:cs typeface="Economica"/>
              <a:sym typeface="Economica"/>
            </a:endParaRPr>
          </a:p>
          <a:p>
            <a:pPr indent="0" lvl="0" marL="0" rtl="0" algn="l">
              <a:spcBef>
                <a:spcPts val="0"/>
              </a:spcBef>
              <a:spcAft>
                <a:spcPts val="0"/>
              </a:spcAft>
              <a:buNone/>
            </a:pPr>
            <a:r>
              <a:rPr lang="es" sz="3800">
                <a:solidFill>
                  <a:schemeClr val="dk1"/>
                </a:solidFill>
                <a:latin typeface="Economica"/>
                <a:ea typeface="Economica"/>
                <a:cs typeface="Economica"/>
                <a:sym typeface="Economica"/>
              </a:rPr>
              <a:t>i</a:t>
            </a:r>
            <a:endParaRPr sz="3800">
              <a:solidFill>
                <a:schemeClr val="dk1"/>
              </a:solidFill>
              <a:latin typeface="Economica"/>
              <a:ea typeface="Economica"/>
              <a:cs typeface="Economica"/>
              <a:sym typeface="Economica"/>
            </a:endParaRPr>
          </a:p>
          <a:p>
            <a:pPr indent="0" lvl="0" marL="0" rtl="0" algn="l">
              <a:spcBef>
                <a:spcPts val="0"/>
              </a:spcBef>
              <a:spcAft>
                <a:spcPts val="0"/>
              </a:spcAft>
              <a:buNone/>
            </a:pPr>
            <a:r>
              <a:rPr lang="es" sz="3800">
                <a:solidFill>
                  <a:schemeClr val="dk1"/>
                </a:solidFill>
                <a:latin typeface="Economica"/>
                <a:ea typeface="Economica"/>
                <a:cs typeface="Economica"/>
                <a:sym typeface="Economica"/>
              </a:rPr>
              <a:t>g</a:t>
            </a:r>
            <a:endParaRPr sz="3800">
              <a:solidFill>
                <a:schemeClr val="dk1"/>
              </a:solidFill>
              <a:latin typeface="Economica"/>
              <a:ea typeface="Economica"/>
              <a:cs typeface="Economica"/>
              <a:sym typeface="Economica"/>
            </a:endParaRPr>
          </a:p>
          <a:p>
            <a:pPr indent="0" lvl="0" marL="0" rtl="0" algn="l">
              <a:spcBef>
                <a:spcPts val="0"/>
              </a:spcBef>
              <a:spcAft>
                <a:spcPts val="0"/>
              </a:spcAft>
              <a:buNone/>
            </a:pPr>
            <a:r>
              <a:rPr lang="es" sz="3800">
                <a:solidFill>
                  <a:schemeClr val="dk1"/>
                </a:solidFill>
                <a:latin typeface="Economica"/>
                <a:ea typeface="Economica"/>
                <a:cs typeface="Economica"/>
                <a:sym typeface="Economica"/>
              </a:rPr>
              <a:t>h</a:t>
            </a:r>
            <a:endParaRPr sz="3800">
              <a:solidFill>
                <a:schemeClr val="dk1"/>
              </a:solidFill>
              <a:latin typeface="Economica"/>
              <a:ea typeface="Economica"/>
              <a:cs typeface="Economica"/>
              <a:sym typeface="Economica"/>
            </a:endParaRPr>
          </a:p>
          <a:p>
            <a:pPr indent="0" lvl="0" marL="0" rtl="0" algn="l">
              <a:spcBef>
                <a:spcPts val="0"/>
              </a:spcBef>
              <a:spcAft>
                <a:spcPts val="0"/>
              </a:spcAft>
              <a:buNone/>
            </a:pPr>
            <a:r>
              <a:rPr lang="es" sz="3800">
                <a:solidFill>
                  <a:schemeClr val="dk1"/>
                </a:solidFill>
                <a:latin typeface="Economica"/>
                <a:ea typeface="Economica"/>
                <a:cs typeface="Economica"/>
                <a:sym typeface="Economica"/>
              </a:rPr>
              <a:t>t</a:t>
            </a:r>
            <a:endParaRPr sz="3800">
              <a:solidFill>
                <a:schemeClr val="dk1"/>
              </a:solidFill>
              <a:latin typeface="Economica"/>
              <a:ea typeface="Economica"/>
              <a:cs typeface="Economica"/>
              <a:sym typeface="Economica"/>
            </a:endParaRPr>
          </a:p>
          <a:p>
            <a:pPr indent="0" lvl="0" marL="0" rtl="0" algn="l">
              <a:spcBef>
                <a:spcPts val="0"/>
              </a:spcBef>
              <a:spcAft>
                <a:spcPts val="0"/>
              </a:spcAft>
              <a:buNone/>
            </a:pPr>
            <a:r>
              <a:rPr lang="es" sz="3800">
                <a:solidFill>
                  <a:schemeClr val="dk1"/>
                </a:solidFill>
                <a:latin typeface="Economica"/>
                <a:ea typeface="Economica"/>
                <a:cs typeface="Economica"/>
                <a:sym typeface="Economica"/>
              </a:rPr>
              <a:t>s</a:t>
            </a:r>
            <a:endParaRPr sz="3800">
              <a:solidFill>
                <a:schemeClr val="dk1"/>
              </a:solidFill>
              <a:latin typeface="Economica"/>
              <a:ea typeface="Economica"/>
              <a:cs typeface="Economica"/>
              <a:sym typeface="Economica"/>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97" name="Google Shape;197;p27"/>
          <p:cNvSpPr txBox="1"/>
          <p:nvPr/>
        </p:nvSpPr>
        <p:spPr>
          <a:xfrm>
            <a:off x="866175" y="3161375"/>
            <a:ext cx="8051700" cy="1194900"/>
          </a:xfrm>
          <a:prstGeom prst="rect">
            <a:avLst/>
          </a:prstGeom>
          <a:solidFill>
            <a:srgbClr val="FDF9ED"/>
          </a:solid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600"/>
              </a:spcBef>
              <a:spcAft>
                <a:spcPts val="500"/>
              </a:spcAft>
              <a:buNone/>
            </a:pPr>
            <a:r>
              <a:rPr lang="es" sz="1415">
                <a:solidFill>
                  <a:srgbClr val="4B4739"/>
                </a:solidFill>
                <a:latin typeface="DM Sans Medium"/>
                <a:ea typeface="DM Sans Medium"/>
                <a:cs typeface="DM Sans Medium"/>
                <a:sym typeface="DM Sans Medium"/>
              </a:rPr>
              <a:t>Por otro lado, si contáramos con una empresa enfocada a producir alimentos altos en calorías, como lo podría ser una de comidas rápidas, les convendrá promocionar sus productos con personas que ya padezcan de un nivel alto de sobrepeso, debido a que descubrimos que son las personas con más IMC las que consumen alimentos calóricos.</a:t>
            </a:r>
            <a:endParaRPr sz="1415">
              <a:solidFill>
                <a:srgbClr val="4B4739"/>
              </a:solidFill>
              <a:latin typeface="DM Sans Medium"/>
              <a:ea typeface="DM Sans Medium"/>
              <a:cs typeface="DM Sans Medium"/>
              <a:sym typeface="DM Sans Medium"/>
            </a:endParaRPr>
          </a:p>
        </p:txBody>
      </p:sp>
      <p:sp>
        <p:nvSpPr>
          <p:cNvPr id="198" name="Google Shape;198;p27"/>
          <p:cNvSpPr txBox="1"/>
          <p:nvPr/>
        </p:nvSpPr>
        <p:spPr>
          <a:xfrm>
            <a:off x="938475" y="337575"/>
            <a:ext cx="7907100" cy="696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600"/>
              </a:spcBef>
              <a:spcAft>
                <a:spcPts val="500"/>
              </a:spcAft>
              <a:buClr>
                <a:schemeClr val="dk1"/>
              </a:buClr>
              <a:buSzPts val="688"/>
              <a:buFont typeface="Arial"/>
              <a:buNone/>
            </a:pPr>
            <a:r>
              <a:rPr lang="es" sz="1500">
                <a:solidFill>
                  <a:srgbClr val="4B4739"/>
                </a:solidFill>
                <a:latin typeface="DM Sans Medium"/>
                <a:ea typeface="DM Sans Medium"/>
                <a:cs typeface="DM Sans Medium"/>
                <a:sym typeface="DM Sans Medium"/>
              </a:rPr>
              <a:t>A partir de las preguntas, extraemos las siguientes conclusiones y recomendaciones para las empresas involucradas.</a:t>
            </a:r>
            <a:endParaRPr sz="1500">
              <a:solidFill>
                <a:srgbClr val="4B4739"/>
              </a:solidFill>
              <a:latin typeface="DM Sans Medium"/>
              <a:ea typeface="DM Sans Medium"/>
              <a:cs typeface="DM Sans Medium"/>
              <a:sym typeface="DM Sans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9ED"/>
        </a:solidFill>
      </p:bgPr>
    </p:bg>
    <p:spTree>
      <p:nvGrpSpPr>
        <p:cNvPr id="202" name="Shape 202"/>
        <p:cNvGrpSpPr/>
        <p:nvPr/>
      </p:nvGrpSpPr>
      <p:grpSpPr>
        <a:xfrm>
          <a:off x="0" y="0"/>
          <a:ext cx="0" cy="0"/>
          <a:chOff x="0" y="0"/>
          <a:chExt cx="0" cy="0"/>
        </a:xfrm>
      </p:grpSpPr>
      <p:sp>
        <p:nvSpPr>
          <p:cNvPr id="203" name="Google Shape;203;p28"/>
          <p:cNvSpPr txBox="1"/>
          <p:nvPr>
            <p:ph idx="2" type="body"/>
          </p:nvPr>
        </p:nvSpPr>
        <p:spPr>
          <a:xfrm>
            <a:off x="4939500" y="1653300"/>
            <a:ext cx="3837000" cy="3083400"/>
          </a:xfrm>
          <a:prstGeom prst="rect">
            <a:avLst/>
          </a:prstGeom>
          <a:ln cap="flat" cmpd="sng" w="9525">
            <a:solidFill>
              <a:schemeClr val="accent5"/>
            </a:solidFill>
            <a:prstDash val="solid"/>
            <a:round/>
            <a:headEnd len="sm" w="sm" type="none"/>
            <a:tailEnd len="sm" w="sm" type="none"/>
          </a:ln>
        </p:spPr>
        <p:txBody>
          <a:bodyPr anchorCtr="0" anchor="ctr" bIns="91425" lIns="91425" spcFirstLastPara="1" rIns="91425" wrap="square" tIns="91425">
            <a:normAutofit lnSpcReduction="20000"/>
          </a:bodyPr>
          <a:lstStyle/>
          <a:p>
            <a:pPr indent="0" lvl="0" marL="0" rtl="0" algn="l">
              <a:spcBef>
                <a:spcPts val="600"/>
              </a:spcBef>
              <a:spcAft>
                <a:spcPts val="500"/>
              </a:spcAft>
              <a:buNone/>
            </a:pPr>
            <a:r>
              <a:rPr lang="es" sz="1700">
                <a:solidFill>
                  <a:srgbClr val="4B4739"/>
                </a:solidFill>
                <a:latin typeface="DM Sans Medium"/>
                <a:ea typeface="DM Sans Medium"/>
                <a:cs typeface="DM Sans Medium"/>
                <a:sym typeface="DM Sans Medium"/>
              </a:rPr>
              <a:t>Por último, hemos llegado también a la conclusión que las personas que más contabilizan la cantidad de calorías al día suelen ser las que cuentan con pesos insuficientes, normales o elevados en pequeña proporción. Una empresa desarrolladora de apps podría crear una que tenga la función de contabilizar las calorías y apuntarla al grupo de personas mencionado.</a:t>
            </a:r>
            <a:endParaRPr sz="1700">
              <a:solidFill>
                <a:srgbClr val="4B4739"/>
              </a:solidFill>
              <a:latin typeface="DM Sans Medium"/>
              <a:ea typeface="DM Sans Medium"/>
              <a:cs typeface="DM Sans Medium"/>
              <a:sym typeface="DM Sans Medium"/>
            </a:endParaRPr>
          </a:p>
        </p:txBody>
      </p:sp>
      <p:sp>
        <p:nvSpPr>
          <p:cNvPr id="204" name="Google Shape;204;p28"/>
          <p:cNvSpPr txBox="1"/>
          <p:nvPr/>
        </p:nvSpPr>
        <p:spPr>
          <a:xfrm>
            <a:off x="3353850" y="358950"/>
            <a:ext cx="24363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3800">
                <a:solidFill>
                  <a:schemeClr val="dk1"/>
                </a:solidFill>
                <a:latin typeface="DM Sans ExtraBold"/>
                <a:ea typeface="DM Sans ExtraBold"/>
                <a:cs typeface="DM Sans ExtraBold"/>
                <a:sym typeface="DM Sans ExtraBold"/>
              </a:rPr>
              <a:t>INSIGHTS</a:t>
            </a:r>
            <a:endParaRPr>
              <a:latin typeface="DM Sans ExtraBold"/>
              <a:ea typeface="DM Sans ExtraBold"/>
              <a:cs typeface="DM Sans ExtraBold"/>
              <a:sym typeface="DM Sans ExtraBold"/>
            </a:endParaRPr>
          </a:p>
        </p:txBody>
      </p:sp>
      <p:sp>
        <p:nvSpPr>
          <p:cNvPr id="205" name="Google Shape;205;p28"/>
          <p:cNvSpPr txBox="1"/>
          <p:nvPr>
            <p:ph idx="1" type="subTitle"/>
          </p:nvPr>
        </p:nvSpPr>
        <p:spPr>
          <a:xfrm>
            <a:off x="265500" y="1653300"/>
            <a:ext cx="4045200" cy="30834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600"/>
              </a:spcBef>
              <a:spcAft>
                <a:spcPts val="0"/>
              </a:spcAft>
              <a:buSzPts val="1018"/>
              <a:buNone/>
            </a:pPr>
            <a:r>
              <a:rPr lang="es" sz="1700">
                <a:solidFill>
                  <a:srgbClr val="4B4739"/>
                </a:solidFill>
                <a:latin typeface="DM Sans Medium"/>
                <a:ea typeface="DM Sans Medium"/>
                <a:cs typeface="DM Sans Medium"/>
                <a:sym typeface="DM Sans Medium"/>
              </a:rPr>
              <a:t>Otra cuestión interesante que hemos descubierto podría ser de utilidad para las empresas que fabrican cigarrillos o bebidas alcohólicas. Dado que había una pequeña correlación entre estas dos variables, es decir que las personas que bebían eran más propensas también a fumar, se podría usar esta información para destinar publicidad de cigarrillos a personas que beben o viceversa.</a:t>
            </a:r>
            <a:endParaRPr sz="1700"/>
          </a:p>
          <a:p>
            <a:pPr indent="0" lvl="0" marL="0" rtl="0" algn="l">
              <a:lnSpc>
                <a:spcPct val="95000"/>
              </a:lnSpc>
              <a:spcBef>
                <a:spcPts val="600"/>
              </a:spcBef>
              <a:spcAft>
                <a:spcPts val="500"/>
              </a:spcAft>
              <a:buSzPts val="1018"/>
              <a:buNone/>
            </a:pPr>
            <a:r>
              <a:t/>
            </a:r>
            <a:endParaRPr sz="222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9" name="Shape 209"/>
        <p:cNvGrpSpPr/>
        <p:nvPr/>
      </p:nvGrpSpPr>
      <p:grpSpPr>
        <a:xfrm>
          <a:off x="0" y="0"/>
          <a:ext cx="0" cy="0"/>
          <a:chOff x="0" y="0"/>
          <a:chExt cx="0" cy="0"/>
        </a:xfrm>
      </p:grpSpPr>
      <p:sp>
        <p:nvSpPr>
          <p:cNvPr id="210" name="Google Shape;210;p29"/>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sz="3000">
                <a:solidFill>
                  <a:srgbClr val="4B4739"/>
                </a:solidFill>
                <a:latin typeface="DM Sans Medium"/>
                <a:ea typeface="DM Sans Medium"/>
                <a:cs typeface="DM Sans Medium"/>
                <a:sym typeface="DM Sans Medium"/>
              </a:rPr>
              <a:t>MUCHAS GRACIAS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9ED"/>
        </a:solidFill>
      </p:bgPr>
    </p:bg>
    <p:spTree>
      <p:nvGrpSpPr>
        <p:cNvPr id="67" name="Shape 67"/>
        <p:cNvGrpSpPr/>
        <p:nvPr/>
      </p:nvGrpSpPr>
      <p:grpSpPr>
        <a:xfrm>
          <a:off x="0" y="0"/>
          <a:ext cx="0" cy="0"/>
          <a:chOff x="0" y="0"/>
          <a:chExt cx="0" cy="0"/>
        </a:xfrm>
      </p:grpSpPr>
      <p:sp>
        <p:nvSpPr>
          <p:cNvPr id="68" name="Google Shape;68;p14"/>
          <p:cNvSpPr txBox="1"/>
          <p:nvPr>
            <p:ph type="title"/>
          </p:nvPr>
        </p:nvSpPr>
        <p:spPr>
          <a:xfrm>
            <a:off x="3317250" y="175675"/>
            <a:ext cx="2509500" cy="831300"/>
          </a:xfrm>
          <a:prstGeom prst="rect">
            <a:avLst/>
          </a:prstGeom>
          <a:solidFill>
            <a:srgbClr val="FCE5CD"/>
          </a:solidFill>
          <a:ln cap="flat" cmpd="sng" w="38100">
            <a:solidFill>
              <a:schemeClr val="lt1"/>
            </a:solidFill>
            <a:prstDash val="solid"/>
            <a:round/>
            <a:headEnd len="sm" w="sm" type="none"/>
            <a:tailEnd len="sm" w="sm" type="none"/>
          </a:ln>
        </p:spPr>
        <p:txBody>
          <a:bodyPr anchorCtr="0" anchor="b" bIns="91425" lIns="91425" spcFirstLastPara="1" rIns="91425" wrap="square" tIns="91425">
            <a:normAutofit/>
          </a:bodyPr>
          <a:lstStyle/>
          <a:p>
            <a:pPr indent="0" lvl="0" marL="0" rtl="0" algn="ctr">
              <a:spcBef>
                <a:spcPts val="0"/>
              </a:spcBef>
              <a:spcAft>
                <a:spcPts val="0"/>
              </a:spcAft>
              <a:buNone/>
            </a:pPr>
            <a:r>
              <a:rPr lang="es">
                <a:solidFill>
                  <a:srgbClr val="4B4739"/>
                </a:solidFill>
                <a:latin typeface="DM Sans Medium"/>
                <a:ea typeface="DM Sans Medium"/>
                <a:cs typeface="DM Sans Medium"/>
                <a:sym typeface="DM Sans Medium"/>
              </a:rPr>
              <a:t>AGENDA</a:t>
            </a:r>
            <a:r>
              <a:rPr lang="es">
                <a:latin typeface="DM Sans Medium"/>
                <a:ea typeface="DM Sans Medium"/>
                <a:cs typeface="DM Sans Medium"/>
                <a:sym typeface="DM Sans Medium"/>
              </a:rPr>
              <a:t> </a:t>
            </a:r>
            <a:endParaRPr>
              <a:latin typeface="DM Sans Medium"/>
              <a:ea typeface="DM Sans Medium"/>
              <a:cs typeface="DM Sans Medium"/>
              <a:sym typeface="DM Sans Medium"/>
            </a:endParaRPr>
          </a:p>
        </p:txBody>
      </p:sp>
      <p:sp>
        <p:nvSpPr>
          <p:cNvPr id="69" name="Google Shape;69;p14"/>
          <p:cNvSpPr txBox="1"/>
          <p:nvPr>
            <p:ph idx="1" type="body"/>
          </p:nvPr>
        </p:nvSpPr>
        <p:spPr>
          <a:xfrm>
            <a:off x="856425" y="1523375"/>
            <a:ext cx="3876300" cy="22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b="1" lang="es" sz="3278">
                <a:latin typeface="Economica"/>
                <a:ea typeface="Economica"/>
                <a:cs typeface="Economica"/>
                <a:sym typeface="Economica"/>
              </a:rPr>
              <a:t>Abstracto</a:t>
            </a:r>
            <a:endParaRPr b="1" sz="3278">
              <a:latin typeface="Economica"/>
              <a:ea typeface="Economica"/>
              <a:cs typeface="Economica"/>
              <a:sym typeface="Economica"/>
            </a:endParaRPr>
          </a:p>
          <a:p>
            <a:pPr indent="0" lvl="0" marL="0" rtl="0" algn="l">
              <a:spcBef>
                <a:spcPts val="1200"/>
              </a:spcBef>
              <a:spcAft>
                <a:spcPts val="0"/>
              </a:spcAft>
              <a:buSzPts val="935"/>
              <a:buNone/>
            </a:pPr>
            <a:r>
              <a:rPr b="1" lang="es" sz="3278">
                <a:latin typeface="Economica"/>
                <a:ea typeface="Economica"/>
                <a:cs typeface="Economica"/>
                <a:sym typeface="Economica"/>
              </a:rPr>
              <a:t>Objetivo principal</a:t>
            </a:r>
            <a:endParaRPr b="1" sz="3278">
              <a:latin typeface="Economica"/>
              <a:ea typeface="Economica"/>
              <a:cs typeface="Economica"/>
              <a:sym typeface="Economica"/>
            </a:endParaRPr>
          </a:p>
          <a:p>
            <a:pPr indent="0" lvl="0" marL="0" rtl="0" algn="l">
              <a:spcBef>
                <a:spcPts val="1200"/>
              </a:spcBef>
              <a:spcAft>
                <a:spcPts val="0"/>
              </a:spcAft>
              <a:buSzPts val="935"/>
              <a:buNone/>
            </a:pPr>
            <a:r>
              <a:rPr b="1" lang="es" sz="3278">
                <a:latin typeface="Economica"/>
                <a:ea typeface="Economica"/>
                <a:cs typeface="Economica"/>
                <a:sym typeface="Economica"/>
              </a:rPr>
              <a:t>Resumen de metadata</a:t>
            </a:r>
            <a:endParaRPr b="1" sz="3278">
              <a:latin typeface="Economica"/>
              <a:ea typeface="Economica"/>
              <a:cs typeface="Economica"/>
              <a:sym typeface="Economica"/>
            </a:endParaRPr>
          </a:p>
          <a:p>
            <a:pPr indent="0" lvl="0" marL="0" rtl="0" algn="l">
              <a:spcBef>
                <a:spcPts val="1200"/>
              </a:spcBef>
              <a:spcAft>
                <a:spcPts val="0"/>
              </a:spcAft>
              <a:buSzPts val="935"/>
              <a:buNone/>
            </a:pPr>
            <a:r>
              <a:t/>
            </a:r>
            <a:endParaRPr b="1" sz="3278">
              <a:latin typeface="Economica"/>
              <a:ea typeface="Economica"/>
              <a:cs typeface="Economica"/>
              <a:sym typeface="Economica"/>
            </a:endParaRPr>
          </a:p>
          <a:p>
            <a:pPr indent="0" lvl="0" marL="0" rtl="0" algn="ctr">
              <a:spcBef>
                <a:spcPts val="1200"/>
              </a:spcBef>
              <a:spcAft>
                <a:spcPts val="0"/>
              </a:spcAft>
              <a:buNone/>
            </a:pPr>
            <a:r>
              <a:t/>
            </a:r>
            <a:endParaRPr sz="1400">
              <a:solidFill>
                <a:srgbClr val="000000"/>
              </a:solidFill>
              <a:latin typeface="Arial"/>
              <a:ea typeface="Arial"/>
              <a:cs typeface="Arial"/>
              <a:sym typeface="Arial"/>
            </a:endParaRPr>
          </a:p>
          <a:p>
            <a:pPr indent="0" lvl="0" marL="0" rtl="0" algn="ctr">
              <a:spcBef>
                <a:spcPts val="0"/>
              </a:spcBef>
              <a:spcAft>
                <a:spcPts val="1200"/>
              </a:spcAft>
              <a:buSzPts val="935"/>
              <a:buNone/>
            </a:pPr>
            <a:r>
              <a:t/>
            </a:r>
            <a:endParaRPr b="1" sz="3265">
              <a:solidFill>
                <a:schemeClr val="accent4"/>
              </a:solidFill>
              <a:latin typeface="Economica"/>
              <a:ea typeface="Economica"/>
              <a:cs typeface="Economica"/>
              <a:sym typeface="Economica"/>
            </a:endParaRPr>
          </a:p>
        </p:txBody>
      </p:sp>
      <p:sp>
        <p:nvSpPr>
          <p:cNvPr id="70" name="Google Shape;70;p14"/>
          <p:cNvSpPr txBox="1"/>
          <p:nvPr/>
        </p:nvSpPr>
        <p:spPr>
          <a:xfrm>
            <a:off x="5676925" y="1523375"/>
            <a:ext cx="3616200" cy="265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3278">
                <a:solidFill>
                  <a:schemeClr val="dk1"/>
                </a:solidFill>
                <a:latin typeface="Economica"/>
                <a:ea typeface="Economica"/>
                <a:cs typeface="Economica"/>
                <a:sym typeface="Economica"/>
              </a:rPr>
              <a:t>Preguntas de interés</a:t>
            </a:r>
            <a:endParaRPr b="1" sz="3250">
              <a:solidFill>
                <a:schemeClr val="accent4"/>
              </a:solidFill>
              <a:latin typeface="Economica"/>
              <a:ea typeface="Economica"/>
              <a:cs typeface="Economica"/>
              <a:sym typeface="Economica"/>
            </a:endParaRPr>
          </a:p>
          <a:p>
            <a:pPr indent="0" lvl="0" marL="0" rtl="0" algn="l">
              <a:lnSpc>
                <a:spcPct val="115000"/>
              </a:lnSpc>
              <a:spcBef>
                <a:spcPts val="1200"/>
              </a:spcBef>
              <a:spcAft>
                <a:spcPts val="0"/>
              </a:spcAft>
              <a:buNone/>
            </a:pPr>
            <a:r>
              <a:rPr b="1" lang="es" sz="3250">
                <a:solidFill>
                  <a:schemeClr val="dk1"/>
                </a:solidFill>
                <a:latin typeface="Economica"/>
                <a:ea typeface="Economica"/>
                <a:cs typeface="Economica"/>
                <a:sym typeface="Economica"/>
              </a:rPr>
              <a:t>Visualizaciones</a:t>
            </a:r>
            <a:endParaRPr b="1" sz="3250">
              <a:solidFill>
                <a:schemeClr val="dk1"/>
              </a:solidFill>
              <a:latin typeface="Economica"/>
              <a:ea typeface="Economica"/>
              <a:cs typeface="Economica"/>
              <a:sym typeface="Economica"/>
            </a:endParaRPr>
          </a:p>
          <a:p>
            <a:pPr indent="0" lvl="0" marL="0" rtl="0" algn="l">
              <a:lnSpc>
                <a:spcPct val="115000"/>
              </a:lnSpc>
              <a:spcBef>
                <a:spcPts val="1200"/>
              </a:spcBef>
              <a:spcAft>
                <a:spcPts val="1200"/>
              </a:spcAft>
              <a:buNone/>
            </a:pPr>
            <a:r>
              <a:rPr b="1" lang="es" sz="3250">
                <a:solidFill>
                  <a:schemeClr val="dk1"/>
                </a:solidFill>
                <a:latin typeface="Economica"/>
                <a:ea typeface="Economica"/>
                <a:cs typeface="Economica"/>
                <a:sym typeface="Economica"/>
              </a:rPr>
              <a:t>Modelos Aplicados</a:t>
            </a:r>
            <a:endParaRPr sz="3250">
              <a:solidFill>
                <a:schemeClr val="dk1"/>
              </a:solidFill>
              <a:latin typeface="Open Sans"/>
              <a:ea typeface="Open Sans"/>
              <a:cs typeface="Open Sans"/>
              <a:sym typeface="Open Sans"/>
            </a:endParaRPr>
          </a:p>
        </p:txBody>
      </p:sp>
      <p:sp>
        <p:nvSpPr>
          <p:cNvPr id="71" name="Google Shape;71;p14"/>
          <p:cNvSpPr txBox="1"/>
          <p:nvPr/>
        </p:nvSpPr>
        <p:spPr>
          <a:xfrm>
            <a:off x="123950" y="1647625"/>
            <a:ext cx="569700" cy="58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 sz="2600">
                <a:solidFill>
                  <a:srgbClr val="745D28"/>
                </a:solidFill>
                <a:latin typeface="DM Sans ExtraBold"/>
                <a:ea typeface="DM Sans ExtraBold"/>
                <a:cs typeface="DM Sans ExtraBold"/>
                <a:sym typeface="DM Sans ExtraBold"/>
              </a:rPr>
              <a:t>01</a:t>
            </a:r>
            <a:endParaRPr sz="1800"/>
          </a:p>
        </p:txBody>
      </p:sp>
      <p:sp>
        <p:nvSpPr>
          <p:cNvPr id="72" name="Google Shape;72;p14"/>
          <p:cNvSpPr txBox="1"/>
          <p:nvPr/>
        </p:nvSpPr>
        <p:spPr>
          <a:xfrm>
            <a:off x="23750" y="2310150"/>
            <a:ext cx="770100" cy="58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s" sz="2600">
                <a:solidFill>
                  <a:srgbClr val="745D28"/>
                </a:solidFill>
                <a:latin typeface="DM Sans ExtraBold"/>
                <a:ea typeface="DM Sans ExtraBold"/>
                <a:cs typeface="DM Sans ExtraBold"/>
                <a:sym typeface="DM Sans ExtraBold"/>
              </a:rPr>
              <a:t>02</a:t>
            </a:r>
            <a:endParaRPr/>
          </a:p>
        </p:txBody>
      </p:sp>
      <p:sp>
        <p:nvSpPr>
          <p:cNvPr id="73" name="Google Shape;73;p14"/>
          <p:cNvSpPr txBox="1"/>
          <p:nvPr/>
        </p:nvSpPr>
        <p:spPr>
          <a:xfrm>
            <a:off x="-168550" y="2972675"/>
            <a:ext cx="1154700" cy="58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 sz="2600">
                <a:solidFill>
                  <a:srgbClr val="745D28"/>
                </a:solidFill>
                <a:latin typeface="DM Sans ExtraBold"/>
                <a:ea typeface="DM Sans ExtraBold"/>
                <a:cs typeface="DM Sans ExtraBold"/>
                <a:sym typeface="DM Sans ExtraBold"/>
              </a:rPr>
              <a:t>03</a:t>
            </a:r>
            <a:endParaRPr/>
          </a:p>
        </p:txBody>
      </p:sp>
      <p:sp>
        <p:nvSpPr>
          <p:cNvPr id="74" name="Google Shape;74;p14"/>
          <p:cNvSpPr txBox="1"/>
          <p:nvPr/>
        </p:nvSpPr>
        <p:spPr>
          <a:xfrm>
            <a:off x="4819763" y="1647625"/>
            <a:ext cx="770100" cy="58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 sz="2600">
                <a:solidFill>
                  <a:srgbClr val="745D28"/>
                </a:solidFill>
                <a:latin typeface="DM Sans ExtraBold"/>
                <a:ea typeface="DM Sans ExtraBold"/>
                <a:cs typeface="DM Sans ExtraBold"/>
                <a:sym typeface="DM Sans ExtraBold"/>
              </a:rPr>
              <a:t>04</a:t>
            </a:r>
            <a:endParaRPr/>
          </a:p>
        </p:txBody>
      </p:sp>
      <p:sp>
        <p:nvSpPr>
          <p:cNvPr id="75" name="Google Shape;75;p14"/>
          <p:cNvSpPr txBox="1"/>
          <p:nvPr/>
        </p:nvSpPr>
        <p:spPr>
          <a:xfrm>
            <a:off x="4819775" y="2310150"/>
            <a:ext cx="770100" cy="58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 sz="2600">
                <a:solidFill>
                  <a:srgbClr val="745D28"/>
                </a:solidFill>
                <a:latin typeface="DM Sans ExtraBold"/>
                <a:ea typeface="DM Sans ExtraBold"/>
                <a:cs typeface="DM Sans ExtraBold"/>
                <a:sym typeface="DM Sans ExtraBold"/>
              </a:rPr>
              <a:t>05</a:t>
            </a:r>
            <a:endParaRPr/>
          </a:p>
        </p:txBody>
      </p:sp>
      <p:sp>
        <p:nvSpPr>
          <p:cNvPr id="76" name="Google Shape;76;p14"/>
          <p:cNvSpPr txBox="1"/>
          <p:nvPr/>
        </p:nvSpPr>
        <p:spPr>
          <a:xfrm>
            <a:off x="4819775" y="2972675"/>
            <a:ext cx="770100" cy="58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 sz="2600">
                <a:solidFill>
                  <a:srgbClr val="745D28"/>
                </a:solidFill>
                <a:latin typeface="DM Sans ExtraBold"/>
                <a:ea typeface="DM Sans ExtraBold"/>
                <a:cs typeface="DM Sans ExtraBold"/>
                <a:sym typeface="DM Sans ExtraBold"/>
              </a:rPr>
              <a:t>06</a:t>
            </a:r>
            <a:endParaRPr/>
          </a:p>
        </p:txBody>
      </p:sp>
      <p:sp>
        <p:nvSpPr>
          <p:cNvPr id="77" name="Google Shape;77;p14"/>
          <p:cNvSpPr txBox="1"/>
          <p:nvPr/>
        </p:nvSpPr>
        <p:spPr>
          <a:xfrm>
            <a:off x="3179625" y="3777875"/>
            <a:ext cx="3279900" cy="37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b="1" lang="es" sz="3250">
                <a:solidFill>
                  <a:schemeClr val="dk1"/>
                </a:solidFill>
                <a:latin typeface="Economica"/>
                <a:ea typeface="Economica"/>
                <a:cs typeface="Economica"/>
                <a:sym typeface="Economica"/>
              </a:rPr>
              <a:t>Insights/sugerencias</a:t>
            </a:r>
            <a:r>
              <a:rPr b="1" lang="es" sz="3250">
                <a:solidFill>
                  <a:schemeClr val="accent4"/>
                </a:solidFill>
                <a:latin typeface="Economica"/>
                <a:ea typeface="Economica"/>
                <a:cs typeface="Economica"/>
                <a:sym typeface="Economica"/>
              </a:rPr>
              <a:t> </a:t>
            </a:r>
            <a:endParaRPr sz="1800">
              <a:solidFill>
                <a:schemeClr val="dk1"/>
              </a:solidFill>
              <a:latin typeface="Open Sans"/>
              <a:ea typeface="Open Sans"/>
              <a:cs typeface="Open Sans"/>
              <a:sym typeface="Open Sans"/>
            </a:endParaRPr>
          </a:p>
        </p:txBody>
      </p:sp>
      <p:sp>
        <p:nvSpPr>
          <p:cNvPr id="78" name="Google Shape;78;p14"/>
          <p:cNvSpPr txBox="1"/>
          <p:nvPr/>
        </p:nvSpPr>
        <p:spPr>
          <a:xfrm>
            <a:off x="2409525" y="3877275"/>
            <a:ext cx="770100" cy="58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 sz="2600">
                <a:solidFill>
                  <a:srgbClr val="745D28"/>
                </a:solidFill>
                <a:latin typeface="DM Sans ExtraBold"/>
                <a:ea typeface="DM Sans ExtraBold"/>
                <a:cs typeface="DM Sans ExtraBold"/>
                <a:sym typeface="DM Sans ExtraBold"/>
              </a:rPr>
              <a:t>07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9ED"/>
        </a:solidFill>
      </p:bgPr>
    </p:bg>
    <p:spTree>
      <p:nvGrpSpPr>
        <p:cNvPr id="82" name="Shape 82"/>
        <p:cNvGrpSpPr/>
        <p:nvPr/>
      </p:nvGrpSpPr>
      <p:grpSpPr>
        <a:xfrm>
          <a:off x="0" y="0"/>
          <a:ext cx="0" cy="0"/>
          <a:chOff x="0" y="0"/>
          <a:chExt cx="0" cy="0"/>
        </a:xfrm>
      </p:grpSpPr>
      <p:sp>
        <p:nvSpPr>
          <p:cNvPr id="83" name="Google Shape;83;p15"/>
          <p:cNvSpPr txBox="1"/>
          <p:nvPr>
            <p:ph type="title"/>
          </p:nvPr>
        </p:nvSpPr>
        <p:spPr>
          <a:xfrm>
            <a:off x="3370650" y="147425"/>
            <a:ext cx="2402700" cy="742200"/>
          </a:xfrm>
          <a:prstGeom prst="rect">
            <a:avLst/>
          </a:prstGeom>
          <a:solidFill>
            <a:srgbClr val="FCE5CD"/>
          </a:solidFill>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s" sz="3000">
                <a:solidFill>
                  <a:srgbClr val="4B4739"/>
                </a:solidFill>
                <a:latin typeface="DM Sans Medium"/>
                <a:ea typeface="DM Sans Medium"/>
                <a:cs typeface="DM Sans Medium"/>
                <a:sym typeface="DM Sans Medium"/>
              </a:rPr>
              <a:t>ABSTRACTO</a:t>
            </a:r>
            <a:endParaRPr sz="2630"/>
          </a:p>
        </p:txBody>
      </p:sp>
      <p:sp>
        <p:nvSpPr>
          <p:cNvPr id="84" name="Google Shape;84;p15"/>
          <p:cNvSpPr txBox="1"/>
          <p:nvPr/>
        </p:nvSpPr>
        <p:spPr>
          <a:xfrm>
            <a:off x="55500" y="1132225"/>
            <a:ext cx="9033000" cy="16383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600">
                <a:solidFill>
                  <a:schemeClr val="dk1"/>
                </a:solidFill>
                <a:latin typeface="Open Sans"/>
                <a:ea typeface="Open Sans"/>
                <a:cs typeface="Open Sans"/>
                <a:sym typeface="Open Sans"/>
              </a:rPr>
              <a:t>En el siguiente trabajo, se plantean diversas hipótesis acerca de un dataset que contiene información relevante sobre la obesidad. El dataset elegido describe en sus variables algunos hábitos de la vida cotidiana, además de ciertos datos como pesos y alturas.  </a:t>
            </a:r>
            <a:endParaRPr sz="16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600">
              <a:solidFill>
                <a:schemeClr val="dk1"/>
              </a:solidFill>
              <a:latin typeface="Open Sans"/>
              <a:ea typeface="Open Sans"/>
              <a:cs typeface="Open Sans"/>
              <a:sym typeface="Open Sans"/>
            </a:endParaRPr>
          </a:p>
        </p:txBody>
      </p:sp>
      <p:sp>
        <p:nvSpPr>
          <p:cNvPr id="85" name="Google Shape;85;p15"/>
          <p:cNvSpPr txBox="1"/>
          <p:nvPr/>
        </p:nvSpPr>
        <p:spPr>
          <a:xfrm>
            <a:off x="83250" y="2229600"/>
            <a:ext cx="8977500" cy="3130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600">
                <a:solidFill>
                  <a:schemeClr val="dk1"/>
                </a:solidFill>
                <a:latin typeface="Open Sans"/>
                <a:ea typeface="Open Sans"/>
                <a:cs typeface="Open Sans"/>
                <a:sym typeface="Open Sans"/>
              </a:rPr>
              <a:t>Gran parte del análisis hecho gira en torno a establecer patrones y correlaciones que permitan identificar qué grupo de personas es más propenso a sufrir de sobrepeso. Además, se analizan relaciones entre otras variables, que pudieran mostrarnos por ejemplo que si una persona frecuentemente realiza un mal hábito, es probable que también se vea involucrado en otro mal hábito diferente.</a:t>
            </a:r>
            <a:endParaRPr sz="1600">
              <a:solidFill>
                <a:schemeClr val="dk1"/>
              </a:solidFill>
              <a:latin typeface="Open Sans"/>
              <a:ea typeface="Open Sans"/>
              <a:cs typeface="Open Sans"/>
              <a:sym typeface="Open Sans"/>
            </a:endParaRPr>
          </a:p>
          <a:p>
            <a:pPr indent="0" lvl="0" marL="0" rtl="0" algn="l">
              <a:lnSpc>
                <a:spcPct val="135714"/>
              </a:lnSpc>
              <a:spcBef>
                <a:spcPts val="0"/>
              </a:spcBef>
              <a:spcAft>
                <a:spcPts val="0"/>
              </a:spcAft>
              <a:buNone/>
            </a:pPr>
            <a:r>
              <a:rPr lang="es" sz="1600">
                <a:solidFill>
                  <a:schemeClr val="dk1"/>
                </a:solidFill>
                <a:latin typeface="Open Sans"/>
                <a:ea typeface="Open Sans"/>
                <a:cs typeface="Open Sans"/>
                <a:sym typeface="Open Sans"/>
              </a:rPr>
              <a:t>Para comenzar a abordar el análisis, se </a:t>
            </a:r>
            <a:r>
              <a:rPr lang="es" sz="1600">
                <a:solidFill>
                  <a:schemeClr val="dk1"/>
                </a:solidFill>
                <a:latin typeface="Open Sans"/>
                <a:ea typeface="Open Sans"/>
                <a:cs typeface="Open Sans"/>
                <a:sym typeface="Open Sans"/>
              </a:rPr>
              <a:t>plantean</a:t>
            </a:r>
            <a:r>
              <a:rPr lang="es" sz="1600">
                <a:solidFill>
                  <a:schemeClr val="dk1"/>
                </a:solidFill>
                <a:latin typeface="Open Sans"/>
                <a:ea typeface="Open Sans"/>
                <a:cs typeface="Open Sans"/>
                <a:sym typeface="Open Sans"/>
              </a:rPr>
              <a:t> diferentes preguntas de interés, que fueron  respondidas  a partir de una serie de gráficos interesantes.</a:t>
            </a:r>
            <a:endParaRPr sz="1600">
              <a:solidFill>
                <a:schemeClr val="dk1"/>
              </a:solidFill>
              <a:latin typeface="Open Sans"/>
              <a:ea typeface="Open Sans"/>
              <a:cs typeface="Open Sans"/>
              <a:sym typeface="Open Sans"/>
            </a:endParaRPr>
          </a:p>
          <a:p>
            <a:pPr indent="0" lvl="0" marL="0" rtl="0" algn="l">
              <a:lnSpc>
                <a:spcPct val="135714"/>
              </a:lnSpc>
              <a:spcBef>
                <a:spcPts val="0"/>
              </a:spcBef>
              <a:spcAft>
                <a:spcPts val="0"/>
              </a:spcAft>
              <a:buNone/>
            </a:pPr>
            <a:r>
              <a:t/>
            </a:r>
            <a:endParaRPr sz="1600">
              <a:solidFill>
                <a:schemeClr val="dk1"/>
              </a:solidFill>
              <a:latin typeface="Open Sans"/>
              <a:ea typeface="Open Sans"/>
              <a:cs typeface="Open Sans"/>
              <a:sym typeface="Open Sans"/>
            </a:endParaRPr>
          </a:p>
          <a:p>
            <a:pPr indent="0" lvl="0" marL="0" rtl="0" algn="l">
              <a:lnSpc>
                <a:spcPct val="135714"/>
              </a:lnSpc>
              <a:spcBef>
                <a:spcPts val="0"/>
              </a:spcBef>
              <a:spcAft>
                <a:spcPts val="0"/>
              </a:spcAft>
              <a:buClr>
                <a:schemeClr val="dk1"/>
              </a:buClr>
              <a:buSzPts val="1100"/>
              <a:buFont typeface="Arial"/>
              <a:buNone/>
            </a:pPr>
            <a:r>
              <a:t/>
            </a:r>
            <a:endParaRPr sz="16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9ED"/>
        </a:solidFill>
      </p:bgPr>
    </p:bg>
    <p:spTree>
      <p:nvGrpSpPr>
        <p:cNvPr id="89" name="Shape 89"/>
        <p:cNvGrpSpPr/>
        <p:nvPr/>
      </p:nvGrpSpPr>
      <p:grpSpPr>
        <a:xfrm>
          <a:off x="0" y="0"/>
          <a:ext cx="0" cy="0"/>
          <a:chOff x="0" y="0"/>
          <a:chExt cx="0" cy="0"/>
        </a:xfrm>
      </p:grpSpPr>
      <p:sp>
        <p:nvSpPr>
          <p:cNvPr id="90" name="Google Shape;90;p16"/>
          <p:cNvSpPr txBox="1"/>
          <p:nvPr>
            <p:ph type="title"/>
          </p:nvPr>
        </p:nvSpPr>
        <p:spPr>
          <a:xfrm>
            <a:off x="2893950" y="397575"/>
            <a:ext cx="3578100" cy="867900"/>
          </a:xfrm>
          <a:prstGeom prst="rect">
            <a:avLst/>
          </a:prstGeom>
          <a:solidFill>
            <a:srgbClr val="FCE5CD"/>
          </a:solidFill>
        </p:spPr>
        <p:txBody>
          <a:bodyPr anchorCtr="0" anchor="ctr" bIns="91425" lIns="91425" spcFirstLastPara="1" rIns="91425" wrap="square" tIns="91425">
            <a:normAutofit/>
          </a:bodyPr>
          <a:lstStyle/>
          <a:p>
            <a:pPr indent="0" lvl="0" marL="0" rtl="0" algn="ctr">
              <a:spcBef>
                <a:spcPts val="0"/>
              </a:spcBef>
              <a:spcAft>
                <a:spcPts val="0"/>
              </a:spcAft>
              <a:buNone/>
            </a:pPr>
            <a:r>
              <a:rPr lang="es" sz="3000">
                <a:solidFill>
                  <a:srgbClr val="4B4739"/>
                </a:solidFill>
                <a:latin typeface="DM Sans Medium"/>
                <a:ea typeface="DM Sans Medium"/>
                <a:cs typeface="DM Sans Medium"/>
                <a:sym typeface="DM Sans Medium"/>
              </a:rPr>
              <a:t>Objetivo principal</a:t>
            </a:r>
            <a:endParaRPr/>
          </a:p>
        </p:txBody>
      </p:sp>
      <p:sp>
        <p:nvSpPr>
          <p:cNvPr id="91" name="Google Shape;91;p16"/>
          <p:cNvSpPr txBox="1"/>
          <p:nvPr/>
        </p:nvSpPr>
        <p:spPr>
          <a:xfrm>
            <a:off x="1813050" y="1688000"/>
            <a:ext cx="5976000" cy="29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solidFill>
                  <a:schemeClr val="dk1"/>
                </a:solidFill>
                <a:latin typeface="Open Sans"/>
                <a:ea typeface="Open Sans"/>
                <a:cs typeface="Open Sans"/>
                <a:sym typeface="Open Sans"/>
              </a:rPr>
              <a:t>Este trabajo tendrá como objetivo principal entrenar distintos modelos de machine learning, que serán de utilidad para poder predecir el tipo de peso que tiene cada persona. A partir de poder estimar este dato, las empresas involucradas serán capaces de utilizar esa información para organizar la producción/comercialización de sus productos.</a:t>
            </a:r>
            <a:endParaRPr sz="2000">
              <a:solidFill>
                <a:schemeClr val="dk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65500" y="0"/>
            <a:ext cx="4045200" cy="679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sz="3900"/>
              <a:t>RESUMEN DE METADATA</a:t>
            </a:r>
            <a:endParaRPr sz="3900"/>
          </a:p>
        </p:txBody>
      </p:sp>
      <p:sp>
        <p:nvSpPr>
          <p:cNvPr id="97" name="Google Shape;97;p17"/>
          <p:cNvSpPr txBox="1"/>
          <p:nvPr>
            <p:ph idx="2" type="body"/>
          </p:nvPr>
        </p:nvSpPr>
        <p:spPr>
          <a:xfrm>
            <a:off x="4722750" y="0"/>
            <a:ext cx="3837000" cy="1233600"/>
          </a:xfrm>
          <a:prstGeom prst="rect">
            <a:avLst/>
          </a:prstGeom>
        </p:spPr>
        <p:txBody>
          <a:bodyPr anchorCtr="0" anchor="ctr" bIns="91425" lIns="91425" spcFirstLastPara="1" rIns="91425" wrap="square" tIns="91425">
            <a:normAutofit lnSpcReduction="20000"/>
          </a:bodyPr>
          <a:lstStyle/>
          <a:p>
            <a:pPr indent="-342900" lvl="0" marL="457200" rtl="0" algn="l">
              <a:spcBef>
                <a:spcPts val="0"/>
              </a:spcBef>
              <a:spcAft>
                <a:spcPts val="0"/>
              </a:spcAft>
              <a:buSzPts val="1800"/>
              <a:buChar char="●"/>
            </a:pPr>
            <a:r>
              <a:rPr lang="es" sz="2200">
                <a:latin typeface="Economica"/>
                <a:ea typeface="Economica"/>
                <a:cs typeface="Economica"/>
                <a:sym typeface="Economica"/>
              </a:rPr>
              <a:t>El dataset cuenta con 2111 filas y 18 columnas.</a:t>
            </a:r>
            <a:r>
              <a:rPr lang="es"/>
              <a:t> </a:t>
            </a:r>
            <a:endParaRPr/>
          </a:p>
          <a:p>
            <a:pPr indent="0" lvl="0" marL="457200" rtl="0" algn="l">
              <a:spcBef>
                <a:spcPts val="1200"/>
              </a:spcBef>
              <a:spcAft>
                <a:spcPts val="1200"/>
              </a:spcAft>
              <a:buNone/>
            </a:pPr>
            <a:r>
              <a:t/>
            </a:r>
            <a:endParaRPr/>
          </a:p>
        </p:txBody>
      </p:sp>
      <p:sp>
        <p:nvSpPr>
          <p:cNvPr id="98" name="Google Shape;98;p17"/>
          <p:cNvSpPr txBox="1"/>
          <p:nvPr>
            <p:ph idx="1" type="subTitle"/>
          </p:nvPr>
        </p:nvSpPr>
        <p:spPr>
          <a:xfrm>
            <a:off x="265500" y="4092900"/>
            <a:ext cx="4045200" cy="1050600"/>
          </a:xfrm>
          <a:prstGeom prst="rect">
            <a:avLst/>
          </a:prstGeom>
        </p:spPr>
        <p:txBody>
          <a:bodyPr anchorCtr="0" anchor="t" bIns="91425" lIns="91425" spcFirstLastPara="1" rIns="91425" wrap="square" tIns="91425">
            <a:normAutofit lnSpcReduction="10000"/>
          </a:bodyPr>
          <a:lstStyle/>
          <a:p>
            <a:pPr indent="0" lvl="0" marL="0" rtl="0" algn="l">
              <a:lnSpc>
                <a:spcPct val="90000"/>
              </a:lnSpc>
              <a:spcBef>
                <a:spcPts val="0"/>
              </a:spcBef>
              <a:spcAft>
                <a:spcPts val="0"/>
              </a:spcAft>
              <a:buNone/>
            </a:pPr>
            <a:r>
              <a:rPr lang="es" sz="2200"/>
              <a:t>La variable principal del dataset es el IMC, que refiere al índice de masa corporal. Aquí observamos su distribución.</a:t>
            </a:r>
            <a:endParaRPr sz="2200"/>
          </a:p>
        </p:txBody>
      </p:sp>
      <p:pic>
        <p:nvPicPr>
          <p:cNvPr id="99" name="Google Shape;99;p17"/>
          <p:cNvPicPr preferRelativeResize="0"/>
          <p:nvPr/>
        </p:nvPicPr>
        <p:blipFill rotWithShape="1">
          <a:blip r:embed="rId3">
            <a:alphaModFix/>
          </a:blip>
          <a:srcRect b="3325" l="0" r="0" t="0"/>
          <a:stretch/>
        </p:blipFill>
        <p:spPr>
          <a:xfrm>
            <a:off x="0" y="679500"/>
            <a:ext cx="4306500" cy="3294500"/>
          </a:xfrm>
          <a:prstGeom prst="rect">
            <a:avLst/>
          </a:prstGeom>
          <a:noFill/>
          <a:ln>
            <a:noFill/>
          </a:ln>
        </p:spPr>
      </p:pic>
      <p:sp>
        <p:nvSpPr>
          <p:cNvPr id="100" name="Google Shape;100;p17"/>
          <p:cNvSpPr txBox="1"/>
          <p:nvPr/>
        </p:nvSpPr>
        <p:spPr>
          <a:xfrm>
            <a:off x="4722750" y="917725"/>
            <a:ext cx="4306500" cy="13023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lt1"/>
              </a:buClr>
              <a:buSzPts val="1700"/>
              <a:buFont typeface="Open Sans"/>
              <a:buChar char="●"/>
            </a:pPr>
            <a:r>
              <a:rPr lang="es" sz="2200">
                <a:solidFill>
                  <a:schemeClr val="lt1"/>
                </a:solidFill>
                <a:latin typeface="Economica"/>
                <a:ea typeface="Economica"/>
                <a:cs typeface="Economica"/>
                <a:sym typeface="Economica"/>
              </a:rPr>
              <a:t>Las personas registradas se encuentran en el rango de edad de 14 a 61, se observa en el gráfico. </a:t>
            </a:r>
            <a:endParaRPr sz="1700"/>
          </a:p>
        </p:txBody>
      </p:sp>
      <p:pic>
        <p:nvPicPr>
          <p:cNvPr id="101" name="Google Shape;101;p17"/>
          <p:cNvPicPr preferRelativeResize="0"/>
          <p:nvPr/>
        </p:nvPicPr>
        <p:blipFill>
          <a:blip r:embed="rId4">
            <a:alphaModFix/>
          </a:blip>
          <a:stretch>
            <a:fillRect/>
          </a:stretch>
        </p:blipFill>
        <p:spPr>
          <a:xfrm>
            <a:off x="5014100" y="2220025"/>
            <a:ext cx="3723800" cy="25863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9ED"/>
        </a:solidFill>
      </p:bgPr>
    </p:bg>
    <p:spTree>
      <p:nvGrpSpPr>
        <p:cNvPr id="105" name="Shape 105"/>
        <p:cNvGrpSpPr/>
        <p:nvPr/>
      </p:nvGrpSpPr>
      <p:grpSpPr>
        <a:xfrm>
          <a:off x="0" y="0"/>
          <a:ext cx="0" cy="0"/>
          <a:chOff x="0" y="0"/>
          <a:chExt cx="0" cy="0"/>
        </a:xfrm>
      </p:grpSpPr>
      <p:sp>
        <p:nvSpPr>
          <p:cNvPr id="106" name="Google Shape;106;p18"/>
          <p:cNvSpPr txBox="1"/>
          <p:nvPr>
            <p:ph type="title"/>
          </p:nvPr>
        </p:nvSpPr>
        <p:spPr>
          <a:xfrm>
            <a:off x="2744850" y="321375"/>
            <a:ext cx="3801600" cy="634200"/>
          </a:xfrm>
          <a:prstGeom prst="rect">
            <a:avLst/>
          </a:prstGeom>
          <a:solidFill>
            <a:srgbClr val="FCE5CD"/>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sz="3000">
                <a:solidFill>
                  <a:srgbClr val="4B4739"/>
                </a:solidFill>
                <a:latin typeface="DM Sans Medium"/>
                <a:ea typeface="DM Sans Medium"/>
                <a:cs typeface="DM Sans Medium"/>
                <a:sym typeface="DM Sans Medium"/>
              </a:rPr>
              <a:t>Preguntas</a:t>
            </a:r>
            <a:r>
              <a:rPr lang="es"/>
              <a:t> </a:t>
            </a:r>
            <a:r>
              <a:rPr lang="es" sz="3000">
                <a:solidFill>
                  <a:srgbClr val="4B4739"/>
                </a:solidFill>
                <a:latin typeface="DM Sans Medium"/>
                <a:ea typeface="DM Sans Medium"/>
                <a:cs typeface="DM Sans Medium"/>
                <a:sym typeface="DM Sans Medium"/>
              </a:rPr>
              <a:t>de interés</a:t>
            </a:r>
            <a:endParaRPr/>
          </a:p>
        </p:txBody>
      </p:sp>
      <p:sp>
        <p:nvSpPr>
          <p:cNvPr id="107" name="Google Shape;107;p18"/>
          <p:cNvSpPr txBox="1"/>
          <p:nvPr>
            <p:ph idx="1" type="body"/>
          </p:nvPr>
        </p:nvSpPr>
        <p:spPr>
          <a:xfrm>
            <a:off x="37800" y="1225225"/>
            <a:ext cx="8620800" cy="3792300"/>
          </a:xfrm>
          <a:prstGeom prst="rect">
            <a:avLst/>
          </a:prstGeom>
        </p:spPr>
        <p:txBody>
          <a:bodyPr anchorCtr="0" anchor="t" bIns="91425" lIns="91425" spcFirstLastPara="1" rIns="91425" wrap="square" tIns="91425">
            <a:normAutofit/>
          </a:bodyPr>
          <a:lstStyle/>
          <a:p>
            <a:pPr indent="-374650" lvl="0" marL="457200" marR="0" rtl="0" algn="l">
              <a:lnSpc>
                <a:spcPct val="115000"/>
              </a:lnSpc>
              <a:spcBef>
                <a:spcPts val="0"/>
              </a:spcBef>
              <a:spcAft>
                <a:spcPts val="0"/>
              </a:spcAft>
              <a:buSzPts val="2300"/>
              <a:buAutoNum type="arabicPeriod"/>
            </a:pPr>
            <a:r>
              <a:rPr lang="es" sz="2300">
                <a:latin typeface="Economica"/>
                <a:ea typeface="Economica"/>
                <a:cs typeface="Economica"/>
                <a:sym typeface="Economica"/>
              </a:rPr>
              <a:t>¿Hay alguna relación entre el tipo de transporte usado y las veces que ejercita cada persona?</a:t>
            </a:r>
            <a:endParaRPr sz="2300">
              <a:latin typeface="Economica"/>
              <a:ea typeface="Economica"/>
              <a:cs typeface="Economica"/>
              <a:sym typeface="Economica"/>
            </a:endParaRPr>
          </a:p>
          <a:p>
            <a:pPr indent="-374650" lvl="0" marL="457200" marR="0" rtl="0" algn="l">
              <a:lnSpc>
                <a:spcPct val="115000"/>
              </a:lnSpc>
              <a:spcBef>
                <a:spcPts val="0"/>
              </a:spcBef>
              <a:spcAft>
                <a:spcPts val="0"/>
              </a:spcAft>
              <a:buSzPts val="2300"/>
              <a:buAutoNum type="arabicPeriod"/>
            </a:pPr>
            <a:r>
              <a:rPr lang="es" sz="2300">
                <a:latin typeface="Economica"/>
                <a:ea typeface="Economica"/>
                <a:cs typeface="Economica"/>
                <a:sym typeface="Economica"/>
              </a:rPr>
              <a:t>¿Cómo se relaciona el IMC con el hecho de que la persona ingiera con frecuencia comida calórica?</a:t>
            </a:r>
            <a:endParaRPr sz="2300">
              <a:latin typeface="Economica"/>
              <a:ea typeface="Economica"/>
              <a:cs typeface="Economica"/>
              <a:sym typeface="Economica"/>
            </a:endParaRPr>
          </a:p>
          <a:p>
            <a:pPr indent="-374650" lvl="0" marL="457200" marR="0" rtl="0" algn="l">
              <a:lnSpc>
                <a:spcPct val="115000"/>
              </a:lnSpc>
              <a:spcBef>
                <a:spcPts val="0"/>
              </a:spcBef>
              <a:spcAft>
                <a:spcPts val="0"/>
              </a:spcAft>
              <a:buSzPts val="2300"/>
              <a:buAutoNum type="arabicPeriod"/>
            </a:pPr>
            <a:r>
              <a:rPr lang="es" sz="2300">
                <a:latin typeface="Economica"/>
                <a:ea typeface="Economica"/>
                <a:cs typeface="Economica"/>
                <a:sym typeface="Economica"/>
              </a:rPr>
              <a:t>¿Hay alguna relación entre las personas que toman alcohol y las que fuman?</a:t>
            </a:r>
            <a:endParaRPr sz="2300">
              <a:latin typeface="Economica"/>
              <a:ea typeface="Economica"/>
              <a:cs typeface="Economica"/>
              <a:sym typeface="Economica"/>
            </a:endParaRPr>
          </a:p>
          <a:p>
            <a:pPr indent="-374650" lvl="0" marL="457200" marR="0" rtl="0" algn="l">
              <a:lnSpc>
                <a:spcPct val="115000"/>
              </a:lnSpc>
              <a:spcBef>
                <a:spcPts val="0"/>
              </a:spcBef>
              <a:spcAft>
                <a:spcPts val="0"/>
              </a:spcAft>
              <a:buSzPts val="2300"/>
              <a:buAutoNum type="arabicPeriod"/>
            </a:pPr>
            <a:r>
              <a:rPr lang="es" sz="2300">
                <a:latin typeface="Economica"/>
                <a:ea typeface="Economica"/>
                <a:cs typeface="Economica"/>
                <a:sym typeface="Economica"/>
              </a:rPr>
              <a:t>¿Cómo es la distribución de la altura con respecto al peso?</a:t>
            </a:r>
            <a:endParaRPr sz="2300">
              <a:latin typeface="Economica"/>
              <a:ea typeface="Economica"/>
              <a:cs typeface="Economica"/>
              <a:sym typeface="Economica"/>
            </a:endParaRPr>
          </a:p>
          <a:p>
            <a:pPr indent="-374650" lvl="0" marL="457200" marR="0" rtl="0" algn="l">
              <a:lnSpc>
                <a:spcPct val="115000"/>
              </a:lnSpc>
              <a:spcBef>
                <a:spcPts val="0"/>
              </a:spcBef>
              <a:spcAft>
                <a:spcPts val="0"/>
              </a:spcAft>
              <a:buSzPts val="2300"/>
              <a:buAutoNum type="arabicPeriod"/>
            </a:pPr>
            <a:r>
              <a:rPr lang="es" sz="2300">
                <a:latin typeface="Economica"/>
                <a:ea typeface="Economica"/>
                <a:cs typeface="Economica"/>
                <a:sym typeface="Economica"/>
              </a:rPr>
              <a:t>¿Existe alguna diferencia en el IMC para hombres y mujeres?</a:t>
            </a:r>
            <a:endParaRPr sz="2300">
              <a:latin typeface="Economica"/>
              <a:ea typeface="Economica"/>
              <a:cs typeface="Economica"/>
              <a:sym typeface="Economica"/>
            </a:endParaRPr>
          </a:p>
          <a:p>
            <a:pPr indent="-374650" lvl="0" marL="457200" marR="0" rtl="0" algn="l">
              <a:lnSpc>
                <a:spcPct val="115000"/>
              </a:lnSpc>
              <a:spcBef>
                <a:spcPts val="0"/>
              </a:spcBef>
              <a:spcAft>
                <a:spcPts val="0"/>
              </a:spcAft>
              <a:buSzPts val="2300"/>
              <a:buAutoNum type="arabicPeriod"/>
            </a:pPr>
            <a:r>
              <a:rPr lang="es" sz="2300">
                <a:latin typeface="Economica"/>
                <a:ea typeface="Economica"/>
                <a:cs typeface="Economica"/>
                <a:sym typeface="Economica"/>
              </a:rPr>
              <a:t>¿La gente que come más comidas calóricas es propensa a comer menos vegetales?</a:t>
            </a:r>
            <a:endParaRPr sz="1300">
              <a:solidFill>
                <a:srgbClr val="D5D5D5"/>
              </a:solidFill>
              <a:highlight>
                <a:srgbClr val="383838"/>
              </a:highlight>
              <a:latin typeface="Roboto"/>
              <a:ea typeface="Roboto"/>
              <a:cs typeface="Roboto"/>
              <a:sym typeface="Roboto"/>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9ED"/>
        </a:solidFill>
      </p:bgPr>
    </p:bg>
    <p:spTree>
      <p:nvGrpSpPr>
        <p:cNvPr id="111" name="Shape 111"/>
        <p:cNvGrpSpPr/>
        <p:nvPr/>
      </p:nvGrpSpPr>
      <p:grpSpPr>
        <a:xfrm>
          <a:off x="0" y="0"/>
          <a:ext cx="0" cy="0"/>
          <a:chOff x="0" y="0"/>
          <a:chExt cx="0" cy="0"/>
        </a:xfrm>
      </p:grpSpPr>
      <p:sp>
        <p:nvSpPr>
          <p:cNvPr id="112" name="Google Shape;112;p19"/>
          <p:cNvSpPr txBox="1"/>
          <p:nvPr>
            <p:ph type="title"/>
          </p:nvPr>
        </p:nvSpPr>
        <p:spPr>
          <a:xfrm>
            <a:off x="2782950" y="342900"/>
            <a:ext cx="3578100" cy="562800"/>
          </a:xfrm>
          <a:prstGeom prst="rect">
            <a:avLst/>
          </a:prstGeom>
          <a:solidFill>
            <a:srgbClr val="FCE5CD"/>
          </a:solidFill>
        </p:spPr>
        <p:txBody>
          <a:bodyPr anchorCtr="0" anchor="b" bIns="91425" lIns="91425" spcFirstLastPara="1" rIns="91425" wrap="square" tIns="91425">
            <a:normAutofit fontScale="90000"/>
          </a:bodyPr>
          <a:lstStyle/>
          <a:p>
            <a:pPr indent="0" lvl="0" marL="0" marR="0" rtl="0" algn="ctr">
              <a:lnSpc>
                <a:spcPct val="100000"/>
              </a:lnSpc>
              <a:spcBef>
                <a:spcPts val="0"/>
              </a:spcBef>
              <a:spcAft>
                <a:spcPts val="0"/>
              </a:spcAft>
              <a:buNone/>
            </a:pPr>
            <a:r>
              <a:t/>
            </a:r>
            <a:endParaRPr/>
          </a:p>
          <a:p>
            <a:pPr indent="0" lvl="0" marL="0" rtl="0" algn="ctr">
              <a:spcBef>
                <a:spcPts val="0"/>
              </a:spcBef>
              <a:spcAft>
                <a:spcPts val="0"/>
              </a:spcAft>
              <a:buClr>
                <a:schemeClr val="dk1"/>
              </a:buClr>
              <a:buSzPct val="36666"/>
              <a:buFont typeface="Arial"/>
              <a:buNone/>
            </a:pPr>
            <a:r>
              <a:rPr lang="es" sz="3000">
                <a:solidFill>
                  <a:srgbClr val="4B4739"/>
                </a:solidFill>
                <a:latin typeface="DM Sans Medium"/>
                <a:ea typeface="DM Sans Medium"/>
                <a:cs typeface="DM Sans Medium"/>
                <a:sym typeface="DM Sans Medium"/>
              </a:rPr>
              <a:t>Preguntas de interés</a:t>
            </a:r>
            <a:endParaRPr/>
          </a:p>
        </p:txBody>
      </p:sp>
      <p:sp>
        <p:nvSpPr>
          <p:cNvPr id="113" name="Google Shape;113;p19"/>
          <p:cNvSpPr txBox="1"/>
          <p:nvPr/>
        </p:nvSpPr>
        <p:spPr>
          <a:xfrm>
            <a:off x="310650" y="1159200"/>
            <a:ext cx="8522700" cy="39843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s" sz="2500">
                <a:latin typeface="Economica"/>
                <a:ea typeface="Economica"/>
                <a:cs typeface="Economica"/>
                <a:sym typeface="Economica"/>
              </a:rPr>
              <a:t>7.       </a:t>
            </a:r>
            <a:r>
              <a:rPr lang="es" sz="2200">
                <a:solidFill>
                  <a:schemeClr val="dk1"/>
                </a:solidFill>
                <a:latin typeface="Economica"/>
                <a:ea typeface="Economica"/>
                <a:cs typeface="Economica"/>
                <a:sym typeface="Economica"/>
              </a:rPr>
              <a:t>¿Se relaciona el IMC de la persona con la cantidad de comidas que consume en un día?</a:t>
            </a:r>
            <a:endParaRPr sz="2200">
              <a:solidFill>
                <a:schemeClr val="dk1"/>
              </a:solidFill>
              <a:latin typeface="Economica"/>
              <a:ea typeface="Economica"/>
              <a:cs typeface="Economica"/>
              <a:sym typeface="Economica"/>
            </a:endParaRPr>
          </a:p>
          <a:p>
            <a:pPr indent="0" lvl="0" marL="0" marR="0" rtl="0" algn="l">
              <a:lnSpc>
                <a:spcPct val="115000"/>
              </a:lnSpc>
              <a:spcBef>
                <a:spcPts val="1200"/>
              </a:spcBef>
              <a:spcAft>
                <a:spcPts val="0"/>
              </a:spcAft>
              <a:buNone/>
            </a:pPr>
            <a:r>
              <a:rPr lang="es" sz="2500">
                <a:latin typeface="Economica"/>
                <a:ea typeface="Economica"/>
                <a:cs typeface="Economica"/>
                <a:sym typeface="Economica"/>
              </a:rPr>
              <a:t>8.  </a:t>
            </a:r>
            <a:r>
              <a:rPr lang="es" sz="2200">
                <a:solidFill>
                  <a:schemeClr val="dk1"/>
                </a:solidFill>
                <a:latin typeface="Economica"/>
                <a:ea typeface="Economica"/>
                <a:cs typeface="Economica"/>
                <a:sym typeface="Economica"/>
              </a:rPr>
              <a:t>    ¿Las personas con familia con sobrepeso son más propensas a tenerlo también?</a:t>
            </a:r>
            <a:endParaRPr sz="2200">
              <a:solidFill>
                <a:schemeClr val="dk1"/>
              </a:solidFill>
              <a:latin typeface="Economica"/>
              <a:ea typeface="Economica"/>
              <a:cs typeface="Economica"/>
              <a:sym typeface="Economica"/>
            </a:endParaRPr>
          </a:p>
          <a:p>
            <a:pPr indent="0" lvl="0" marL="0" marR="0" rtl="0" algn="l">
              <a:lnSpc>
                <a:spcPct val="115000"/>
              </a:lnSpc>
              <a:spcBef>
                <a:spcPts val="1200"/>
              </a:spcBef>
              <a:spcAft>
                <a:spcPts val="0"/>
              </a:spcAft>
              <a:buNone/>
            </a:pPr>
            <a:r>
              <a:rPr lang="es" sz="2500">
                <a:latin typeface="Economica"/>
                <a:ea typeface="Economica"/>
                <a:cs typeface="Economica"/>
                <a:sym typeface="Economica"/>
              </a:rPr>
              <a:t>9.  </a:t>
            </a:r>
            <a:r>
              <a:rPr lang="es" sz="2200">
                <a:solidFill>
                  <a:schemeClr val="dk1"/>
                </a:solidFill>
                <a:latin typeface="Economica"/>
                <a:ea typeface="Economica"/>
                <a:cs typeface="Economica"/>
                <a:sym typeface="Economica"/>
              </a:rPr>
              <a:t>   ¿Cual es la relación entre las personas que consumen alcohol y las que padecen de sobrepeso?</a:t>
            </a:r>
            <a:endParaRPr sz="2200">
              <a:solidFill>
                <a:schemeClr val="dk1"/>
              </a:solidFill>
              <a:latin typeface="Economica"/>
              <a:ea typeface="Economica"/>
              <a:cs typeface="Economica"/>
              <a:sym typeface="Economica"/>
            </a:endParaRPr>
          </a:p>
          <a:p>
            <a:pPr indent="0" lvl="0" marL="0" marR="0" rtl="0" algn="l">
              <a:lnSpc>
                <a:spcPct val="115000"/>
              </a:lnSpc>
              <a:spcBef>
                <a:spcPts val="1200"/>
              </a:spcBef>
              <a:spcAft>
                <a:spcPts val="0"/>
              </a:spcAft>
              <a:buNone/>
            </a:pPr>
            <a:r>
              <a:rPr lang="es" sz="2500">
                <a:latin typeface="Economica"/>
                <a:ea typeface="Economica"/>
                <a:cs typeface="Economica"/>
                <a:sym typeface="Economica"/>
              </a:rPr>
              <a:t>10.</a:t>
            </a:r>
            <a:r>
              <a:rPr lang="es" sz="2200">
                <a:solidFill>
                  <a:schemeClr val="dk1"/>
                </a:solidFill>
                <a:latin typeface="Economica"/>
                <a:ea typeface="Economica"/>
                <a:cs typeface="Economica"/>
                <a:sym typeface="Economica"/>
              </a:rPr>
              <a:t>   ¿Con qué frecuencia se ejercitan las personas según su peso?</a:t>
            </a:r>
            <a:endParaRPr sz="2200">
              <a:solidFill>
                <a:schemeClr val="dk1"/>
              </a:solidFill>
              <a:latin typeface="Economica"/>
              <a:ea typeface="Economica"/>
              <a:cs typeface="Economica"/>
              <a:sym typeface="Economica"/>
            </a:endParaRPr>
          </a:p>
          <a:p>
            <a:pPr indent="0" lvl="0" marL="0" marR="0" rtl="0" algn="l">
              <a:lnSpc>
                <a:spcPct val="115000"/>
              </a:lnSpc>
              <a:spcBef>
                <a:spcPts val="1200"/>
              </a:spcBef>
              <a:spcAft>
                <a:spcPts val="0"/>
              </a:spcAft>
              <a:buNone/>
            </a:pPr>
            <a:r>
              <a:rPr lang="es" sz="2500">
                <a:latin typeface="Economica"/>
                <a:ea typeface="Economica"/>
                <a:cs typeface="Economica"/>
                <a:sym typeface="Economica"/>
              </a:rPr>
              <a:t>11. </a:t>
            </a:r>
            <a:r>
              <a:rPr lang="es" sz="2200">
                <a:solidFill>
                  <a:schemeClr val="dk1"/>
                </a:solidFill>
                <a:latin typeface="Economica"/>
                <a:ea typeface="Economica"/>
                <a:cs typeface="Economica"/>
                <a:sym typeface="Economica"/>
              </a:rPr>
              <a:t>  ¿Las personas que cuentan la cantidad de calorías que consumen al día tienden a pesar menos?</a:t>
            </a:r>
            <a:endParaRPr sz="4200">
              <a:solidFill>
                <a:schemeClr val="dk1"/>
              </a:solidFill>
              <a:latin typeface="Economica"/>
              <a:ea typeface="Economica"/>
              <a:cs typeface="Economica"/>
              <a:sym typeface="Economica"/>
            </a:endParaRPr>
          </a:p>
          <a:p>
            <a:pPr indent="0" lvl="0" marL="457200" marR="0" rtl="0" algn="l">
              <a:lnSpc>
                <a:spcPct val="115000"/>
              </a:lnSpc>
              <a:spcBef>
                <a:spcPts val="1200"/>
              </a:spcBef>
              <a:spcAft>
                <a:spcPts val="120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0" y="-149100"/>
            <a:ext cx="2211600" cy="70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s" sz="3080"/>
              <a:t>Pregunta 1</a:t>
            </a:r>
            <a:endParaRPr sz="3080"/>
          </a:p>
        </p:txBody>
      </p:sp>
      <p:sp>
        <p:nvSpPr>
          <p:cNvPr id="119" name="Google Shape;119;p20"/>
          <p:cNvSpPr txBox="1"/>
          <p:nvPr>
            <p:ph idx="2" type="body"/>
          </p:nvPr>
        </p:nvSpPr>
        <p:spPr>
          <a:xfrm>
            <a:off x="4731200" y="555300"/>
            <a:ext cx="4045200" cy="1341900"/>
          </a:xfrm>
          <a:prstGeom prst="rect">
            <a:avLst/>
          </a:prstGeom>
        </p:spPr>
        <p:txBody>
          <a:bodyPr anchorCtr="0" anchor="ctr" bIns="91425" lIns="91425" spcFirstLastPara="1" rIns="91425" wrap="square" tIns="91425">
            <a:normAutofit fontScale="70000"/>
          </a:bodyPr>
          <a:lstStyle/>
          <a:p>
            <a:pPr indent="0" lvl="0" marL="0" rtl="0" algn="l">
              <a:spcBef>
                <a:spcPts val="0"/>
              </a:spcBef>
              <a:spcAft>
                <a:spcPts val="1200"/>
              </a:spcAft>
              <a:buNone/>
            </a:pPr>
            <a:r>
              <a:rPr lang="es" sz="2400">
                <a:solidFill>
                  <a:schemeClr val="dk1"/>
                </a:solidFill>
                <a:latin typeface="Economica"/>
                <a:ea typeface="Economica"/>
                <a:cs typeface="Economica"/>
                <a:sym typeface="Economica"/>
              </a:rPr>
              <a:t>Se quería ver la relación entre el IMC y la frecuencia de consumo de comida calórica.. Mi hipótesis era que las personas que consumían este tipo de alimentos contarían con un IMC mayor, y efectivamente se cumple.</a:t>
            </a:r>
            <a:endParaRPr sz="2400">
              <a:solidFill>
                <a:schemeClr val="dk1"/>
              </a:solidFill>
              <a:latin typeface="Economica"/>
              <a:ea typeface="Economica"/>
              <a:cs typeface="Economica"/>
              <a:sym typeface="Economica"/>
            </a:endParaRPr>
          </a:p>
        </p:txBody>
      </p:sp>
      <p:sp>
        <p:nvSpPr>
          <p:cNvPr id="120" name="Google Shape;120;p20"/>
          <p:cNvSpPr txBox="1"/>
          <p:nvPr>
            <p:ph idx="1" type="subTitle"/>
          </p:nvPr>
        </p:nvSpPr>
        <p:spPr>
          <a:xfrm>
            <a:off x="59450" y="3755700"/>
            <a:ext cx="4045200" cy="10896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None/>
            </a:pPr>
            <a:r>
              <a:rPr lang="es"/>
              <a:t>Mi hipótesis era que</a:t>
            </a:r>
            <a:r>
              <a:rPr lang="es"/>
              <a:t> las personas que más esfuerzo hacen para transportarse serían propensas a ejercitar un número de veces mayor, sin embargo no se cumplió.</a:t>
            </a:r>
            <a:endParaRPr/>
          </a:p>
        </p:txBody>
      </p:sp>
      <p:sp>
        <p:nvSpPr>
          <p:cNvPr id="121" name="Google Shape;121;p20"/>
          <p:cNvSpPr txBox="1"/>
          <p:nvPr/>
        </p:nvSpPr>
        <p:spPr>
          <a:xfrm>
            <a:off x="4880275" y="-74550"/>
            <a:ext cx="2733300" cy="5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chemeClr val="lt1"/>
                </a:solidFill>
                <a:latin typeface="Economica"/>
                <a:ea typeface="Economica"/>
                <a:cs typeface="Economica"/>
                <a:sym typeface="Economica"/>
              </a:rPr>
              <a:t>Pregunta 2</a:t>
            </a:r>
            <a:endParaRPr sz="600">
              <a:solidFill>
                <a:schemeClr val="lt1"/>
              </a:solidFill>
              <a:latin typeface="Open Sans"/>
              <a:ea typeface="Open Sans"/>
              <a:cs typeface="Open Sans"/>
              <a:sym typeface="Open Sans"/>
            </a:endParaRPr>
          </a:p>
        </p:txBody>
      </p:sp>
      <p:pic>
        <p:nvPicPr>
          <p:cNvPr id="122" name="Google Shape;122;p20"/>
          <p:cNvPicPr preferRelativeResize="0"/>
          <p:nvPr/>
        </p:nvPicPr>
        <p:blipFill>
          <a:blip r:embed="rId3">
            <a:alphaModFix/>
          </a:blip>
          <a:stretch>
            <a:fillRect/>
          </a:stretch>
        </p:blipFill>
        <p:spPr>
          <a:xfrm>
            <a:off x="141275" y="794400"/>
            <a:ext cx="3881552" cy="2961301"/>
          </a:xfrm>
          <a:prstGeom prst="rect">
            <a:avLst/>
          </a:prstGeom>
          <a:noFill/>
          <a:ln>
            <a:noFill/>
          </a:ln>
        </p:spPr>
      </p:pic>
      <p:pic>
        <p:nvPicPr>
          <p:cNvPr id="123" name="Google Shape;123;p20"/>
          <p:cNvPicPr preferRelativeResize="0"/>
          <p:nvPr/>
        </p:nvPicPr>
        <p:blipFill>
          <a:blip r:embed="rId4">
            <a:alphaModFix/>
          </a:blip>
          <a:stretch>
            <a:fillRect/>
          </a:stretch>
        </p:blipFill>
        <p:spPr>
          <a:xfrm>
            <a:off x="5037163" y="2154125"/>
            <a:ext cx="3433275" cy="2691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141250" y="0"/>
            <a:ext cx="1609800" cy="530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32142"/>
              <a:buFont typeface="Arial"/>
              <a:buNone/>
            </a:pPr>
            <a:r>
              <a:rPr lang="es" sz="3080"/>
              <a:t>Pregunta 3</a:t>
            </a:r>
            <a:endParaRPr/>
          </a:p>
        </p:txBody>
      </p:sp>
      <p:sp>
        <p:nvSpPr>
          <p:cNvPr id="129" name="Google Shape;129;p21"/>
          <p:cNvSpPr txBox="1"/>
          <p:nvPr>
            <p:ph idx="1" type="subTitle"/>
          </p:nvPr>
        </p:nvSpPr>
        <p:spPr>
          <a:xfrm>
            <a:off x="265500" y="3605150"/>
            <a:ext cx="4045200" cy="1433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
              <a:t>Mi hipótesis para esta pregunta era que las personas que más alcohol toman, serían también propensas a fumar, es decir que tendrían hábitos menos saludables. Analizando el gráfico vemos que existe una pequeña correlación</a:t>
            </a:r>
            <a:endParaRPr/>
          </a:p>
        </p:txBody>
      </p:sp>
      <p:sp>
        <p:nvSpPr>
          <p:cNvPr id="130" name="Google Shape;130;p21"/>
          <p:cNvSpPr txBox="1"/>
          <p:nvPr>
            <p:ph idx="2" type="body"/>
          </p:nvPr>
        </p:nvSpPr>
        <p:spPr>
          <a:xfrm>
            <a:off x="4873638" y="530400"/>
            <a:ext cx="3837000" cy="1150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SzPts val="523"/>
              <a:buNone/>
            </a:pPr>
            <a:r>
              <a:rPr lang="es" sz="1740">
                <a:solidFill>
                  <a:schemeClr val="dk1"/>
                </a:solidFill>
                <a:latin typeface="Economica"/>
                <a:ea typeface="Economica"/>
                <a:cs typeface="Economica"/>
                <a:sym typeface="Economica"/>
              </a:rPr>
              <a:t>Mi hipótesis era que la relación entre ambas variables, la altura y peso,  sería bastante lineal y al </a:t>
            </a:r>
            <a:r>
              <a:rPr lang="es" sz="1740">
                <a:solidFill>
                  <a:schemeClr val="dk1"/>
                </a:solidFill>
                <a:latin typeface="Economica"/>
                <a:ea typeface="Economica"/>
                <a:cs typeface="Economica"/>
                <a:sym typeface="Economica"/>
              </a:rPr>
              <a:t>observar</a:t>
            </a:r>
            <a:r>
              <a:rPr lang="es" sz="1740">
                <a:solidFill>
                  <a:schemeClr val="dk1"/>
                </a:solidFill>
                <a:latin typeface="Economica"/>
                <a:ea typeface="Economica"/>
                <a:cs typeface="Economica"/>
                <a:sym typeface="Economica"/>
              </a:rPr>
              <a:t> el gráfico vemos que hay una pequeña tendencia de crecimiento.</a:t>
            </a:r>
            <a:endParaRPr sz="1455"/>
          </a:p>
        </p:txBody>
      </p:sp>
      <p:sp>
        <p:nvSpPr>
          <p:cNvPr id="131" name="Google Shape;131;p21"/>
          <p:cNvSpPr txBox="1"/>
          <p:nvPr/>
        </p:nvSpPr>
        <p:spPr>
          <a:xfrm>
            <a:off x="4740700" y="-124250"/>
            <a:ext cx="1609800" cy="53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s" sz="2780">
                <a:solidFill>
                  <a:schemeClr val="lt1"/>
                </a:solidFill>
                <a:latin typeface="Economica"/>
                <a:ea typeface="Economica"/>
                <a:cs typeface="Economica"/>
                <a:sym typeface="Economica"/>
              </a:rPr>
              <a:t>Pregunta </a:t>
            </a:r>
            <a:r>
              <a:rPr lang="es" sz="3080">
                <a:solidFill>
                  <a:schemeClr val="lt1"/>
                </a:solidFill>
                <a:latin typeface="Economica"/>
                <a:ea typeface="Economica"/>
                <a:cs typeface="Economica"/>
                <a:sym typeface="Economica"/>
              </a:rPr>
              <a:t>4</a:t>
            </a:r>
            <a:endParaRPr sz="1800">
              <a:solidFill>
                <a:schemeClr val="lt1"/>
              </a:solidFill>
              <a:latin typeface="Open Sans"/>
              <a:ea typeface="Open Sans"/>
              <a:cs typeface="Open Sans"/>
              <a:sym typeface="Open Sans"/>
            </a:endParaRPr>
          </a:p>
        </p:txBody>
      </p:sp>
      <p:pic>
        <p:nvPicPr>
          <p:cNvPr id="132" name="Google Shape;132;p21"/>
          <p:cNvPicPr preferRelativeResize="0"/>
          <p:nvPr/>
        </p:nvPicPr>
        <p:blipFill rotWithShape="1">
          <a:blip r:embed="rId3">
            <a:alphaModFix/>
          </a:blip>
          <a:srcRect b="0" l="0" r="0" t="2572"/>
          <a:stretch/>
        </p:blipFill>
        <p:spPr>
          <a:xfrm>
            <a:off x="265500" y="530400"/>
            <a:ext cx="3837000" cy="2661175"/>
          </a:xfrm>
          <a:prstGeom prst="rect">
            <a:avLst/>
          </a:prstGeom>
          <a:noFill/>
          <a:ln>
            <a:noFill/>
          </a:ln>
        </p:spPr>
      </p:pic>
      <p:pic>
        <p:nvPicPr>
          <p:cNvPr id="133" name="Google Shape;133;p21"/>
          <p:cNvPicPr preferRelativeResize="0"/>
          <p:nvPr/>
        </p:nvPicPr>
        <p:blipFill>
          <a:blip r:embed="rId4">
            <a:alphaModFix/>
          </a:blip>
          <a:stretch>
            <a:fillRect/>
          </a:stretch>
        </p:blipFill>
        <p:spPr>
          <a:xfrm>
            <a:off x="4873650" y="1862512"/>
            <a:ext cx="3969950" cy="29766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