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311" r:id="rId2"/>
    <p:sldId id="287" r:id="rId3"/>
    <p:sldId id="296" r:id="rId4"/>
    <p:sldId id="299" r:id="rId5"/>
    <p:sldId id="301" r:id="rId6"/>
    <p:sldId id="302" r:id="rId7"/>
    <p:sldId id="304" r:id="rId8"/>
    <p:sldId id="305" r:id="rId9"/>
    <p:sldId id="308" r:id="rId10"/>
    <p:sldId id="303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D2F"/>
    <a:srgbClr val="E9823A"/>
    <a:srgbClr val="288444"/>
    <a:srgbClr val="B80C6E"/>
    <a:srgbClr val="305ADC"/>
    <a:srgbClr val="396AAA"/>
    <a:srgbClr val="0C2F96"/>
    <a:srgbClr val="0919ED"/>
    <a:srgbClr val="1C4FE8"/>
    <a:srgbClr val="0968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75C49-E9C3-4EE3-B779-9364FBEC94F7}" v="1" dt="2024-01-03T21:51:34.672"/>
    <p1510:client id="{7F725CB1-3408-4313-B256-701A237D6C50}" v="678" dt="2024-01-04T02:15:12.154"/>
    <p1510:client id="{8C6F0082-B860-4BB1-840E-0E5F88719A3A}" v="26" dt="2024-01-03T22:01:24.416"/>
    <p1510:client id="{FA6698DF-3159-E020-A68A-C24237EABB5B}" v="1" dt="2024-01-03T21:54:23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94" y="-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Identified During </a:t>
            </a:r>
            <a:r>
              <a:rPr lang="en-US" b="1" dirty="0">
                <a:highlight>
                  <a:srgbClr val="FFFF00"/>
                </a:highlight>
                <a:latin typeface="Grandview Display" panose="020B0502040204020203" pitchFamily="34" charset="0"/>
              </a:rPr>
              <a:t>Cooler Time</a:t>
            </a:r>
            <a:r>
              <a:rPr lang="en-US" b="1" dirty="0">
                <a:latin typeface="Grandview Display" panose="020B0502040204020203" pitchFamily="34" charset="0"/>
              </a:rPr>
              <a:t> </a:t>
            </a:r>
            <a:r>
              <a:rPr lang="en-US" b="1" baseline="0" dirty="0">
                <a:latin typeface="Grandview Display" panose="020B0502040204020203" pitchFamily="34" charset="0"/>
              </a:rPr>
              <a:t>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Vulnerabilities</c:v>
                </c:pt>
              </c:strCache>
            </c:strRef>
          </c:tx>
          <c:spPr>
            <a:solidFill>
              <a:srgbClr val="B80C6E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E2-485B-9D83-A72985B7BEF4}"/>
              </c:ext>
            </c:extLst>
          </c:dPt>
          <c:dPt>
            <c:idx val="1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E2-485B-9D83-A72985B7BEF4}"/>
              </c:ext>
            </c:extLst>
          </c:dPt>
          <c:dPt>
            <c:idx val="2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E2-485B-9D83-A72985B7BEF4}"/>
              </c:ext>
            </c:extLst>
          </c:dPt>
          <c:dPt>
            <c:idx val="3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E2-485B-9D83-A72985B7BEF4}"/>
              </c:ext>
            </c:extLst>
          </c:dPt>
          <c:dPt>
            <c:idx val="4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E2-485B-9D83-A72985B7BEF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E2-485B-9D83-A72985B7B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Residual Vulnerabilities</c:v>
                </c:pt>
              </c:strCache>
            </c:strRef>
          </c:tx>
          <c:spPr>
            <a:solidFill>
              <a:srgbClr val="44546A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A30-4D76-8576-C213564396A3}"/>
              </c:ext>
            </c:extLst>
          </c:dPt>
          <c:dPt>
            <c:idx val="1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A30-4D76-8576-C213564396A3}"/>
              </c:ext>
            </c:extLst>
          </c:dPt>
          <c:dPt>
            <c:idx val="2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A30-4D76-8576-C213564396A3}"/>
              </c:ext>
            </c:extLst>
          </c:dPt>
          <c:dPt>
            <c:idx val="3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A30-4D76-8576-C213564396A3}"/>
              </c:ext>
            </c:extLst>
          </c:dPt>
          <c:dPt>
            <c:idx val="4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A30-4D76-8576-C213564396A3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Sheet1!$D$2:$D$6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Remediated</a:t>
            </a:r>
            <a:r>
              <a:rPr lang="en-US" b="1" baseline="0" dirty="0">
                <a:latin typeface="Grandview Display" panose="020B0502040204020203" pitchFamily="34" charset="0"/>
              </a:rPr>
              <a:t> Since </a:t>
            </a:r>
            <a:r>
              <a:rPr lang="en-US" b="1" baseline="0" dirty="0">
                <a:highlight>
                  <a:srgbClr val="FFFF00"/>
                </a:highlight>
                <a:latin typeface="Grandview Display" panose="020B0502040204020203" pitchFamily="34" charset="0"/>
              </a:rPr>
              <a:t>Cool Time</a:t>
            </a:r>
            <a:r>
              <a:rPr lang="en-US" b="1" baseline="0" dirty="0">
                <a:latin typeface="Grandview Display" panose="020B0502040204020203" pitchFamily="34" charset="0"/>
              </a:rPr>
              <a:t> 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Remediated Findings</c:v>
                </c:pt>
              </c:strCache>
            </c:strRef>
          </c:tx>
          <c:spPr>
            <a:solidFill>
              <a:srgbClr val="288444"/>
            </a:solidFill>
            <a:ln w="31750" cmpd="sng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E-4DD0-ADD1-F173DCCC2B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Partially-Remediated Findings</c:v>
                </c:pt>
              </c:strCache>
            </c:strRef>
          </c:tx>
          <c:spPr>
            <a:solidFill>
              <a:srgbClr val="E9823A"/>
            </a:solidFill>
            <a:ln w="3175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E-4DD0-ADD1-F173DCCC2B9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Unremediated Findings</c:v>
                </c:pt>
              </c:strCache>
            </c:strRef>
          </c:tx>
          <c:spPr>
            <a:solidFill>
              <a:srgbClr val="D52D2F"/>
            </a:solidFill>
            <a:ln w="317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3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Sheet1!$E$2:$E$6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  <a:latin typeface="Grandview" panose="020B0502040204020203" pitchFamily="34" charset="0"/>
              </a:rPr>
              <a:t>Overall Remediation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00754523734203"/>
          <c:y val="0.28429483001301942"/>
          <c:w val="0.75488683891783437"/>
          <c:h val="0.712699066197812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rgbClr val="2884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E9-40D4-AC00-436235A3D674}"/>
              </c:ext>
            </c:extLst>
          </c:dPt>
          <c:dPt>
            <c:idx val="1"/>
            <c:bubble3D val="0"/>
            <c:spPr>
              <a:solidFill>
                <a:srgbClr val="E982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E9-40D4-AC00-436235A3D674}"/>
              </c:ext>
            </c:extLst>
          </c:dPt>
          <c:dPt>
            <c:idx val="2"/>
            <c:bubble3D val="0"/>
            <c:spPr>
              <a:solidFill>
                <a:srgbClr val="D52D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E9-40D4-AC00-436235A3D67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Remediated Findings</c:v>
                </c:pt>
                <c:pt idx="1">
                  <c:v>Partially-Remediated Findings</c:v>
                </c:pt>
                <c:pt idx="2">
                  <c:v>Unremediated Findings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E9-40D4-AC00-436235A3D6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0.08132</cdr:x>
      <cdr:y>0.86951</cdr:y>
    </cdr:from>
    <cdr:to>
      <cdr:x>0.10568</cdr:x>
      <cdr:y>0.91073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79FB3457-53A7-4F20-CDE8-D67D3F1F32D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38443" y="4144464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0.26981</cdr:x>
      <cdr:y>0.86526</cdr:y>
    </cdr:from>
    <cdr:to>
      <cdr:x>0.2989</cdr:x>
      <cdr:y>0.91322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9AA1DB7F-9454-2D7E-25FD-534F47798641}"/>
            </a:ext>
          </a:extLst>
        </cdr:cNvPr>
        <cdr:cNvGrpSpPr/>
      </cdr:nvGrpSpPr>
      <cdr:grpSpPr>
        <a:xfrm xmlns:a="http://schemas.openxmlformats.org/drawingml/2006/main">
          <a:off x="2118254" y="4124194"/>
          <a:ext cx="228383" cy="228598"/>
          <a:chOff x="-5754712" y="-5499858"/>
          <a:chExt cx="228740" cy="228599"/>
        </a:xfrm>
      </cdr:grpSpPr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E94E7882-9D24-7DA4-F686-40EE685ACCBA}"/>
              </a:ext>
            </a:extLst>
          </cdr:cNvPr>
          <cdr:cNvGrpSpPr/>
        </cdr:nvGrpSpPr>
        <cdr:grpSpPr>
          <a:xfrm xmlns:a="http://schemas.openxmlformats.org/drawingml/2006/main">
            <a:off x="-5754712" y="-5499858"/>
            <a:ext cx="228740" cy="110728"/>
            <a:chOff x="-8" y="0"/>
            <a:chExt cx="228352" cy="110728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F542B01A-C26F-B350-140B-8A292A11F8DD}"/>
                </a:ext>
              </a:extLst>
            </cdr:cNvPr>
            <cdr:cNvSpPr/>
          </cdr:nvSpPr>
          <cdr:spPr>
            <a:xfrm xmlns:a="http://schemas.openxmlformats.org/drawingml/2006/main">
              <a:off x="3626" y="3571"/>
              <a:ext cx="221089" cy="103584"/>
            </a:xfrm>
            <a:custGeom xmlns:a="http://schemas.openxmlformats.org/drawingml/2006/main">
              <a:avLst/>
              <a:gdLst>
                <a:gd name="connsiteX0" fmla="*/ 12474 w 221089"/>
                <a:gd name="connsiteY0" fmla="*/ 103584 h 103584"/>
                <a:gd name="connsiteX1" fmla="*/ 2822 w 221089"/>
                <a:gd name="connsiteY1" fmla="*/ 99084 h 103584"/>
                <a:gd name="connsiteX2" fmla="*/ 246 w 221089"/>
                <a:gd name="connsiteY2" fmla="*/ 88940 h 103584"/>
                <a:gd name="connsiteX3" fmla="*/ 110542 w 221089"/>
                <a:gd name="connsiteY3" fmla="*/ 0 h 103584"/>
                <a:gd name="connsiteX4" fmla="*/ 220851 w 221089"/>
                <a:gd name="connsiteY4" fmla="*/ 88940 h 103584"/>
                <a:gd name="connsiteX5" fmla="*/ 218262 w 221089"/>
                <a:gd name="connsiteY5" fmla="*/ 99084 h 103584"/>
                <a:gd name="connsiteX6" fmla="*/ 208610 w 221089"/>
                <a:gd name="connsiteY6" fmla="*/ 103584 h 103584"/>
                <a:gd name="connsiteX7" fmla="*/ 12474 w 221089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9" h="103584">
                  <a:moveTo>
                    <a:pt x="12474" y="103584"/>
                  </a:moveTo>
                  <a:cubicBezTo>
                    <a:pt x="8724" y="103584"/>
                    <a:pt x="5205" y="101941"/>
                    <a:pt x="2822" y="99084"/>
                  </a:cubicBezTo>
                  <a:cubicBezTo>
                    <a:pt x="451" y="96238"/>
                    <a:pt x="-492" y="92535"/>
                    <a:pt x="246" y="88940"/>
                  </a:cubicBezTo>
                  <a:cubicBezTo>
                    <a:pt x="10684" y="37409"/>
                    <a:pt x="57069" y="0"/>
                    <a:pt x="110542" y="0"/>
                  </a:cubicBezTo>
                  <a:cubicBezTo>
                    <a:pt x="164015" y="0"/>
                    <a:pt x="210400" y="37409"/>
                    <a:pt x="220851" y="88940"/>
                  </a:cubicBezTo>
                  <a:cubicBezTo>
                    <a:pt x="221576" y="92535"/>
                    <a:pt x="220633" y="96238"/>
                    <a:pt x="218262" y="99084"/>
                  </a:cubicBezTo>
                  <a:cubicBezTo>
                    <a:pt x="215880" y="101941"/>
                    <a:pt x="212360" y="103584"/>
                    <a:pt x="208610" y="103584"/>
                  </a:cubicBezTo>
                  <a:lnTo>
                    <a:pt x="12474" y="103584"/>
                  </a:ln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F251AECA-A5A0-F897-78EC-88D17F01CE22}"/>
                </a:ext>
              </a:extLst>
            </cdr:cNvPr>
            <cdr:cNvSpPr/>
          </cdr:nvSpPr>
          <cdr:spPr>
            <a:xfrm xmlns:a="http://schemas.openxmlformats.org/drawingml/2006/main">
              <a:off x="-8" y="0"/>
              <a:ext cx="228352" cy="110728"/>
            </a:xfrm>
            <a:custGeom xmlns:a="http://schemas.openxmlformats.org/drawingml/2006/main">
              <a:avLst/>
              <a:gdLst>
                <a:gd name="connsiteX0" fmla="*/ 114176 w 228352"/>
                <a:gd name="connsiteY0" fmla="*/ 7144 h 110728"/>
                <a:gd name="connsiteX1" fmla="*/ 220929 w 228352"/>
                <a:gd name="connsiteY1" fmla="*/ 93214 h 110728"/>
                <a:gd name="connsiteX2" fmla="*/ 212257 w 228352"/>
                <a:gd name="connsiteY2" fmla="*/ 103584 h 110728"/>
                <a:gd name="connsiteX3" fmla="*/ 16108 w 228352"/>
                <a:gd name="connsiteY3" fmla="*/ 103584 h 110728"/>
                <a:gd name="connsiteX4" fmla="*/ 7436 w 228352"/>
                <a:gd name="connsiteY4" fmla="*/ 93214 h 110728"/>
                <a:gd name="connsiteX5" fmla="*/ 114176 w 228352"/>
                <a:gd name="connsiteY5" fmla="*/ 7144 h 110728"/>
                <a:gd name="connsiteX6" fmla="*/ 114176 w 228352"/>
                <a:gd name="connsiteY6" fmla="*/ 0 h 110728"/>
                <a:gd name="connsiteX7" fmla="*/ 312 w 228352"/>
                <a:gd name="connsiteY7" fmla="*/ 91809 h 110728"/>
                <a:gd name="connsiteX8" fmla="*/ 3650 w 228352"/>
                <a:gd name="connsiteY8" fmla="*/ 104918 h 110728"/>
                <a:gd name="connsiteX9" fmla="*/ 16108 w 228352"/>
                <a:gd name="connsiteY9" fmla="*/ 110728 h 110728"/>
                <a:gd name="connsiteX10" fmla="*/ 212245 w 228352"/>
                <a:gd name="connsiteY10" fmla="*/ 110728 h 110728"/>
                <a:gd name="connsiteX11" fmla="*/ 224703 w 228352"/>
                <a:gd name="connsiteY11" fmla="*/ 104918 h 110728"/>
                <a:gd name="connsiteX12" fmla="*/ 228041 w 228352"/>
                <a:gd name="connsiteY12" fmla="*/ 91809 h 110728"/>
                <a:gd name="connsiteX13" fmla="*/ 114176 w 228352"/>
                <a:gd name="connsiteY13" fmla="*/ 0 h 110728"/>
                <a:gd name="connsiteX14" fmla="*/ 114176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114176" y="7144"/>
                  </a:moveTo>
                  <a:cubicBezTo>
                    <a:pt x="166960" y="7144"/>
                    <a:pt x="210975" y="44136"/>
                    <a:pt x="220929" y="93214"/>
                  </a:cubicBezTo>
                  <a:cubicBezTo>
                    <a:pt x="222018" y="98584"/>
                    <a:pt x="217808" y="103584"/>
                    <a:pt x="212257" y="103584"/>
                  </a:cubicBezTo>
                  <a:lnTo>
                    <a:pt x="16108" y="103584"/>
                  </a:lnTo>
                  <a:cubicBezTo>
                    <a:pt x="10544" y="103584"/>
                    <a:pt x="6347" y="98584"/>
                    <a:pt x="7436" y="93214"/>
                  </a:cubicBezTo>
                  <a:cubicBezTo>
                    <a:pt x="17378" y="44136"/>
                    <a:pt x="61381" y="7144"/>
                    <a:pt x="114176" y="7144"/>
                  </a:cubicBezTo>
                  <a:moveTo>
                    <a:pt x="114176" y="0"/>
                  </a:moveTo>
                  <a:cubicBezTo>
                    <a:pt x="58986" y="0"/>
                    <a:pt x="11101" y="38612"/>
                    <a:pt x="312" y="91809"/>
                  </a:cubicBezTo>
                  <a:cubicBezTo>
                    <a:pt x="-632" y="96464"/>
                    <a:pt x="590" y="101239"/>
                    <a:pt x="3650" y="104918"/>
                  </a:cubicBezTo>
                  <a:cubicBezTo>
                    <a:pt x="6722" y="108609"/>
                    <a:pt x="11270" y="110728"/>
                    <a:pt x="16108" y="110728"/>
                  </a:cubicBezTo>
                  <a:lnTo>
                    <a:pt x="212245" y="110728"/>
                  </a:lnTo>
                  <a:cubicBezTo>
                    <a:pt x="217095" y="110728"/>
                    <a:pt x="221630" y="108609"/>
                    <a:pt x="224703" y="104918"/>
                  </a:cubicBezTo>
                  <a:cubicBezTo>
                    <a:pt x="227763" y="101239"/>
                    <a:pt x="228984" y="96464"/>
                    <a:pt x="228041" y="91809"/>
                  </a:cubicBezTo>
                  <a:cubicBezTo>
                    <a:pt x="217252" y="38612"/>
                    <a:pt x="169367" y="0"/>
                    <a:pt x="114176" y="0"/>
                  </a:cubicBezTo>
                  <a:lnTo>
                    <a:pt x="114176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B9C3D69E-F35F-B23C-A2D3-8FC2D366426C}"/>
              </a:ext>
            </a:extLst>
          </cdr:cNvPr>
          <cdr:cNvGrpSpPr/>
        </cdr:nvGrpSpPr>
        <cdr:grpSpPr>
          <a:xfrm xmlns:a="http://schemas.openxmlformats.org/drawingml/2006/main">
            <a:off x="-5754712" y="-5381987"/>
            <a:ext cx="228740" cy="110728"/>
            <a:chOff x="-8" y="117871"/>
            <a:chExt cx="228352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AFB7FCD0-6C5C-2D5D-9AD2-4083ACC9092E}"/>
                </a:ext>
              </a:extLst>
            </cdr:cNvPr>
            <cdr:cNvSpPr/>
          </cdr:nvSpPr>
          <cdr:spPr>
            <a:xfrm xmlns:a="http://schemas.openxmlformats.org/drawingml/2006/main">
              <a:off x="3619" y="121443"/>
              <a:ext cx="221084" cy="103584"/>
            </a:xfrm>
            <a:custGeom xmlns:a="http://schemas.openxmlformats.org/drawingml/2006/main">
              <a:avLst/>
              <a:gdLst>
                <a:gd name="connsiteX0" fmla="*/ 110549 w 221084"/>
                <a:gd name="connsiteY0" fmla="*/ 103584 h 103584"/>
                <a:gd name="connsiteX1" fmla="*/ 241 w 221084"/>
                <a:gd name="connsiteY1" fmla="*/ 14645 h 103584"/>
                <a:gd name="connsiteX2" fmla="*/ 2817 w 221084"/>
                <a:gd name="connsiteY2" fmla="*/ 4501 h 103584"/>
                <a:gd name="connsiteX3" fmla="*/ 12469 w 221084"/>
                <a:gd name="connsiteY3" fmla="*/ 0 h 103584"/>
                <a:gd name="connsiteX4" fmla="*/ 208605 w 221084"/>
                <a:gd name="connsiteY4" fmla="*/ 0 h 103584"/>
                <a:gd name="connsiteX5" fmla="*/ 218257 w 221084"/>
                <a:gd name="connsiteY5" fmla="*/ 4501 h 103584"/>
                <a:gd name="connsiteX6" fmla="*/ 220846 w 221084"/>
                <a:gd name="connsiteY6" fmla="*/ 14645 h 103584"/>
                <a:gd name="connsiteX7" fmla="*/ 110537 w 221084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4" h="103584">
                  <a:moveTo>
                    <a:pt x="110549" y="103584"/>
                  </a:moveTo>
                  <a:cubicBezTo>
                    <a:pt x="57076" y="103584"/>
                    <a:pt x="10691" y="66175"/>
                    <a:pt x="241" y="14645"/>
                  </a:cubicBezTo>
                  <a:cubicBezTo>
                    <a:pt x="-485" y="11049"/>
                    <a:pt x="446" y="7346"/>
                    <a:pt x="2817" y="4501"/>
                  </a:cubicBezTo>
                  <a:cubicBezTo>
                    <a:pt x="5200" y="1643"/>
                    <a:pt x="8719" y="0"/>
                    <a:pt x="12469" y="0"/>
                  </a:cubicBezTo>
                  <a:lnTo>
                    <a:pt x="208605" y="0"/>
                  </a:lnTo>
                  <a:cubicBezTo>
                    <a:pt x="212355" y="0"/>
                    <a:pt x="215875" y="1643"/>
                    <a:pt x="218257" y="4501"/>
                  </a:cubicBezTo>
                  <a:cubicBezTo>
                    <a:pt x="220628" y="7346"/>
                    <a:pt x="221571" y="11049"/>
                    <a:pt x="220846" y="14645"/>
                  </a:cubicBezTo>
                  <a:cubicBezTo>
                    <a:pt x="210395" y="66187"/>
                    <a:pt x="164010" y="103584"/>
                    <a:pt x="110537" y="103584"/>
                  </a:cubicBez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30F3EC01-D49F-9BC6-399D-9B01C98E1213}"/>
                </a:ext>
              </a:extLst>
            </cdr:cNvPr>
            <cdr:cNvSpPr/>
          </cdr:nvSpPr>
          <cdr:spPr>
            <a:xfrm xmlns:a="http://schemas.openxmlformats.org/drawingml/2006/main">
              <a:off x="-8" y="117871"/>
              <a:ext cx="228352" cy="110728"/>
            </a:xfrm>
            <a:custGeom xmlns:a="http://schemas.openxmlformats.org/drawingml/2006/main">
              <a:avLst/>
              <a:gdLst>
                <a:gd name="connsiteX0" fmla="*/ 212245 w 228352"/>
                <a:gd name="connsiteY0" fmla="*/ 7144 h 110728"/>
                <a:gd name="connsiteX1" fmla="*/ 220917 w 228352"/>
                <a:gd name="connsiteY1" fmla="*/ 17514 h 110728"/>
                <a:gd name="connsiteX2" fmla="*/ 114164 w 228352"/>
                <a:gd name="connsiteY2" fmla="*/ 103584 h 110728"/>
                <a:gd name="connsiteX3" fmla="*/ 7424 w 228352"/>
                <a:gd name="connsiteY3" fmla="*/ 17514 h 110728"/>
                <a:gd name="connsiteX4" fmla="*/ 16096 w 228352"/>
                <a:gd name="connsiteY4" fmla="*/ 7144 h 110728"/>
                <a:gd name="connsiteX5" fmla="*/ 212232 w 228352"/>
                <a:gd name="connsiteY5" fmla="*/ 7144 h 110728"/>
                <a:gd name="connsiteX6" fmla="*/ 212232 w 228352"/>
                <a:gd name="connsiteY6" fmla="*/ 0 h 110728"/>
                <a:gd name="connsiteX7" fmla="*/ 16108 w 228352"/>
                <a:gd name="connsiteY7" fmla="*/ 0 h 110728"/>
                <a:gd name="connsiteX8" fmla="*/ 3650 w 228352"/>
                <a:gd name="connsiteY8" fmla="*/ 5810 h 110728"/>
                <a:gd name="connsiteX9" fmla="*/ 312 w 228352"/>
                <a:gd name="connsiteY9" fmla="*/ 18919 h 110728"/>
                <a:gd name="connsiteX10" fmla="*/ 114176 w 228352"/>
                <a:gd name="connsiteY10" fmla="*/ 110728 h 110728"/>
                <a:gd name="connsiteX11" fmla="*/ 228041 w 228352"/>
                <a:gd name="connsiteY11" fmla="*/ 18919 h 110728"/>
                <a:gd name="connsiteX12" fmla="*/ 224703 w 228352"/>
                <a:gd name="connsiteY12" fmla="*/ 5810 h 110728"/>
                <a:gd name="connsiteX13" fmla="*/ 212245 w 228352"/>
                <a:gd name="connsiteY13" fmla="*/ 0 h 110728"/>
                <a:gd name="connsiteX14" fmla="*/ 212245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63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0.07817</cdr:x>
      <cdr:y>0.87051</cdr:y>
    </cdr:from>
    <cdr:to>
      <cdr:x>0.10253</cdr:x>
      <cdr:y>0.91173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A036532-A3EF-1BF8-E8CB-334CAB4540E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13708" y="4149240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0.43687</cdr:x>
      <cdr:y>0.86969</cdr:y>
    </cdr:from>
    <cdr:to>
      <cdr:x>0.46598</cdr:x>
      <cdr:y>0.91765</cdr:y>
    </cdr:to>
    <cdr:grpSp>
      <cdr:nvGrpSpPr>
        <cdr:cNvPr id="3" name="Group 2">
          <a:extLst xmlns:a="http://schemas.openxmlformats.org/drawingml/2006/main">
            <a:ext uri="{FF2B5EF4-FFF2-40B4-BE49-F238E27FC236}">
              <a16:creationId xmlns:a16="http://schemas.microsoft.com/office/drawing/2014/main" id="{265F9A98-ACB5-7978-85B5-07E5D52411E5}"/>
            </a:ext>
          </a:extLst>
        </cdr:cNvPr>
        <cdr:cNvGrpSpPr/>
      </cdr:nvGrpSpPr>
      <cdr:grpSpPr>
        <a:xfrm xmlns:a="http://schemas.openxmlformats.org/drawingml/2006/main">
          <a:off x="3429827" y="4145310"/>
          <a:ext cx="228540" cy="228597"/>
          <a:chOff x="0" y="0"/>
          <a:chExt cx="229007" cy="228599"/>
        </a:xfrm>
      </cdr:grpSpPr>
      <cdr:grpSp>
        <cdr:nvGrpSpPr>
          <cdr:cNvPr id="4" name="Graphic 1">
            <a:extLst xmlns:a="http://schemas.openxmlformats.org/drawingml/2006/main">
              <a:ext uri="{FF2B5EF4-FFF2-40B4-BE49-F238E27FC236}">
                <a16:creationId xmlns:a16="http://schemas.microsoft.com/office/drawing/2014/main" id="{ACC3A68D-0F8C-3BE5-AB06-CFBFEEAD577C}"/>
              </a:ext>
            </a:extLst>
          </cdr:cNvPr>
          <cdr:cNvGrpSpPr/>
        </cdr:nvGrpSpPr>
        <cdr:grpSpPr>
          <a:xfrm xmlns:a="http://schemas.openxmlformats.org/drawingml/2006/main">
            <a:off x="132" y="0"/>
            <a:ext cx="228875" cy="110728"/>
            <a:chOff x="132" y="0"/>
            <a:chExt cx="228354" cy="110728"/>
          </a:xfrm>
        </cdr:grpSpPr>
        <cdr:sp macro="" textlink="">
          <cdr:nvSpPr>
            <cdr:cNvPr id="11" name="Freeform: Shape 10">
              <a:extLst xmlns:a="http://schemas.openxmlformats.org/drawingml/2006/main">
                <a:ext uri="{FF2B5EF4-FFF2-40B4-BE49-F238E27FC236}">
                  <a16:creationId xmlns:a16="http://schemas.microsoft.com/office/drawing/2014/main" id="{A85F7878-BB4C-3EFD-7BC6-50B51185C56B}"/>
                </a:ext>
              </a:extLst>
            </cdr:cNvPr>
            <cdr:cNvSpPr/>
          </cdr:nvSpPr>
          <cdr:spPr>
            <a:xfrm xmlns:a="http://schemas.openxmlformats.org/drawingml/2006/main">
              <a:off x="3762" y="3571"/>
              <a:ext cx="221095" cy="103584"/>
            </a:xfrm>
            <a:custGeom xmlns:a="http://schemas.openxmlformats.org/drawingml/2006/main">
              <a:avLst/>
              <a:gdLst>
                <a:gd name="connsiteX0" fmla="*/ 12480 w 221095"/>
                <a:gd name="connsiteY0" fmla="*/ 103584 h 103584"/>
                <a:gd name="connsiteX1" fmla="*/ 2828 w 221095"/>
                <a:gd name="connsiteY1" fmla="*/ 99084 h 103584"/>
                <a:gd name="connsiteX2" fmla="*/ 239 w 221095"/>
                <a:gd name="connsiteY2" fmla="*/ 88940 h 103584"/>
                <a:gd name="connsiteX3" fmla="*/ 110548 w 221095"/>
                <a:gd name="connsiteY3" fmla="*/ 0 h 103584"/>
                <a:gd name="connsiteX4" fmla="*/ 220856 w 221095"/>
                <a:gd name="connsiteY4" fmla="*/ 88940 h 103584"/>
                <a:gd name="connsiteX5" fmla="*/ 218268 w 221095"/>
                <a:gd name="connsiteY5" fmla="*/ 99084 h 103584"/>
                <a:gd name="connsiteX6" fmla="*/ 208616 w 221095"/>
                <a:gd name="connsiteY6" fmla="*/ 103584 h 103584"/>
                <a:gd name="connsiteX7" fmla="*/ 12480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2480" y="103584"/>
                  </a:moveTo>
                  <a:cubicBezTo>
                    <a:pt x="8730" y="103584"/>
                    <a:pt x="5210" y="101941"/>
                    <a:pt x="2828" y="99084"/>
                  </a:cubicBezTo>
                  <a:cubicBezTo>
                    <a:pt x="457" y="96238"/>
                    <a:pt x="-487" y="92535"/>
                    <a:pt x="239" y="88940"/>
                  </a:cubicBezTo>
                  <a:cubicBezTo>
                    <a:pt x="10689" y="37409"/>
                    <a:pt x="57075" y="0"/>
                    <a:pt x="110548" y="0"/>
                  </a:cubicBezTo>
                  <a:cubicBezTo>
                    <a:pt x="164021" y="0"/>
                    <a:pt x="210406" y="37409"/>
                    <a:pt x="220856" y="88940"/>
                  </a:cubicBezTo>
                  <a:cubicBezTo>
                    <a:pt x="221582" y="92535"/>
                    <a:pt x="220639" y="96238"/>
                    <a:pt x="218268" y="99084"/>
                  </a:cubicBezTo>
                  <a:cubicBezTo>
                    <a:pt x="215885" y="101941"/>
                    <a:pt x="212365" y="103584"/>
                    <a:pt x="208616" y="103584"/>
                  </a:cubicBezTo>
                  <a:lnTo>
                    <a:pt x="12480" y="103584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2" name="Freeform: Shape 11">
              <a:extLst xmlns:a="http://schemas.openxmlformats.org/drawingml/2006/main">
                <a:ext uri="{FF2B5EF4-FFF2-40B4-BE49-F238E27FC236}">
                  <a16:creationId xmlns:a16="http://schemas.microsoft.com/office/drawing/2014/main" id="{20D7E0C5-9E96-AF88-8E5D-CC815E103BC3}"/>
                </a:ext>
              </a:extLst>
            </cdr:cNvPr>
            <cdr:cNvSpPr/>
          </cdr:nvSpPr>
          <cdr:spPr>
            <a:xfrm xmlns:a="http://schemas.openxmlformats.org/drawingml/2006/main">
              <a:off x="132" y="0"/>
              <a:ext cx="228354" cy="110728"/>
            </a:xfrm>
            <a:custGeom xmlns:a="http://schemas.openxmlformats.org/drawingml/2006/main">
              <a:avLst/>
              <a:gdLst>
                <a:gd name="connsiteX0" fmla="*/ 114178 w 228354"/>
                <a:gd name="connsiteY0" fmla="*/ 7144 h 110728"/>
                <a:gd name="connsiteX1" fmla="*/ 220930 w 228354"/>
                <a:gd name="connsiteY1" fmla="*/ 93214 h 110728"/>
                <a:gd name="connsiteX2" fmla="*/ 212258 w 228354"/>
                <a:gd name="connsiteY2" fmla="*/ 103584 h 110728"/>
                <a:gd name="connsiteX3" fmla="*/ 16110 w 228354"/>
                <a:gd name="connsiteY3" fmla="*/ 103584 h 110728"/>
                <a:gd name="connsiteX4" fmla="*/ 7437 w 228354"/>
                <a:gd name="connsiteY4" fmla="*/ 93214 h 110728"/>
                <a:gd name="connsiteX5" fmla="*/ 114178 w 228354"/>
                <a:gd name="connsiteY5" fmla="*/ 7144 h 110728"/>
                <a:gd name="connsiteX6" fmla="*/ 114178 w 228354"/>
                <a:gd name="connsiteY6" fmla="*/ 0 h 110728"/>
                <a:gd name="connsiteX7" fmla="*/ 313 w 228354"/>
                <a:gd name="connsiteY7" fmla="*/ 91809 h 110728"/>
                <a:gd name="connsiteX8" fmla="*/ 3651 w 228354"/>
                <a:gd name="connsiteY8" fmla="*/ 104918 h 110728"/>
                <a:gd name="connsiteX9" fmla="*/ 16110 w 228354"/>
                <a:gd name="connsiteY9" fmla="*/ 110728 h 110728"/>
                <a:gd name="connsiteX10" fmla="*/ 212246 w 228354"/>
                <a:gd name="connsiteY10" fmla="*/ 110728 h 110728"/>
                <a:gd name="connsiteX11" fmla="*/ 224704 w 228354"/>
                <a:gd name="connsiteY11" fmla="*/ 104918 h 110728"/>
                <a:gd name="connsiteX12" fmla="*/ 228042 w 228354"/>
                <a:gd name="connsiteY12" fmla="*/ 91809 h 110728"/>
                <a:gd name="connsiteX13" fmla="*/ 114178 w 228354"/>
                <a:gd name="connsiteY13" fmla="*/ 0 h 110728"/>
                <a:gd name="connsiteX14" fmla="*/ 114178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114178" y="7144"/>
                  </a:moveTo>
                  <a:cubicBezTo>
                    <a:pt x="166961" y="7144"/>
                    <a:pt x="210976" y="44136"/>
                    <a:pt x="220930" y="93214"/>
                  </a:cubicBezTo>
                  <a:cubicBezTo>
                    <a:pt x="222019" y="98584"/>
                    <a:pt x="217810" y="103584"/>
                    <a:pt x="212258" y="103584"/>
                  </a:cubicBezTo>
                  <a:lnTo>
                    <a:pt x="16110" y="103584"/>
                  </a:lnTo>
                  <a:cubicBezTo>
                    <a:pt x="10546" y="103584"/>
                    <a:pt x="6349" y="98584"/>
                    <a:pt x="7437" y="93214"/>
                  </a:cubicBezTo>
                  <a:cubicBezTo>
                    <a:pt x="17380" y="44136"/>
                    <a:pt x="61382" y="7144"/>
                    <a:pt x="114178" y="7144"/>
                  </a:cubicBezTo>
                  <a:moveTo>
                    <a:pt x="114178" y="0"/>
                  </a:moveTo>
                  <a:cubicBezTo>
                    <a:pt x="58987" y="0"/>
                    <a:pt x="11102" y="38612"/>
                    <a:pt x="313" y="91809"/>
                  </a:cubicBezTo>
                  <a:cubicBezTo>
                    <a:pt x="-630" y="96464"/>
                    <a:pt x="579" y="101239"/>
                    <a:pt x="3651" y="104918"/>
                  </a:cubicBezTo>
                  <a:cubicBezTo>
                    <a:pt x="6724" y="108609"/>
                    <a:pt x="11271" y="110728"/>
                    <a:pt x="16110" y="110728"/>
                  </a:cubicBezTo>
                  <a:lnTo>
                    <a:pt x="212246" y="110728"/>
                  </a:lnTo>
                  <a:cubicBezTo>
                    <a:pt x="217096" y="110728"/>
                    <a:pt x="221632" y="108609"/>
                    <a:pt x="224704" y="104918"/>
                  </a:cubicBezTo>
                  <a:cubicBezTo>
                    <a:pt x="227764" y="101239"/>
                    <a:pt x="228986" y="96464"/>
                    <a:pt x="228042" y="91809"/>
                  </a:cubicBezTo>
                  <a:cubicBezTo>
                    <a:pt x="217253" y="38612"/>
                    <a:pt x="169368" y="0"/>
                    <a:pt x="114178" y="0"/>
                  </a:cubicBezTo>
                  <a:lnTo>
                    <a:pt x="114178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450448A0-0E4F-EF4A-76F9-9654D32BAFB0}"/>
              </a:ext>
            </a:extLst>
          </cdr:cNvPr>
          <cdr:cNvGrpSpPr/>
        </cdr:nvGrpSpPr>
        <cdr:grpSpPr>
          <a:xfrm xmlns:a="http://schemas.openxmlformats.org/drawingml/2006/main">
            <a:off x="7269" y="7143"/>
            <a:ext cx="214313" cy="96440"/>
            <a:chOff x="7252" y="7143"/>
            <a:chExt cx="213825" cy="96440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417FB729-7238-7675-A009-FCEB04793C8A}"/>
                </a:ext>
              </a:extLst>
            </cdr:cNvPr>
            <cdr:cNvSpPr/>
          </cdr:nvSpPr>
          <cdr:spPr>
            <a:xfrm xmlns:a="http://schemas.openxmlformats.org/drawingml/2006/main">
              <a:off x="20160" y="19050"/>
              <a:ext cx="188032" cy="72628"/>
            </a:xfrm>
            <a:custGeom xmlns:a="http://schemas.openxmlformats.org/drawingml/2006/main">
              <a:avLst/>
              <a:gdLst>
                <a:gd name="connsiteX0" fmla="*/ 0 w 188032"/>
                <a:gd name="connsiteY0" fmla="*/ 72628 h 72628"/>
                <a:gd name="connsiteX1" fmla="*/ 94016 w 188032"/>
                <a:gd name="connsiteY1" fmla="*/ 0 h 72628"/>
                <a:gd name="connsiteX2" fmla="*/ 188033 w 188032"/>
                <a:gd name="connsiteY2" fmla="*/ 72628 h 72628"/>
                <a:gd name="connsiteX3" fmla="*/ 0 w 188032"/>
                <a:gd name="connsiteY3" fmla="*/ 72628 h 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32" h="72628">
                  <a:moveTo>
                    <a:pt x="0" y="72628"/>
                  </a:moveTo>
                  <a:cubicBezTo>
                    <a:pt x="10462" y="30313"/>
                    <a:pt x="49361" y="0"/>
                    <a:pt x="94016" y="0"/>
                  </a:cubicBezTo>
                  <a:cubicBezTo>
                    <a:pt x="138672" y="0"/>
                    <a:pt x="177570" y="30313"/>
                    <a:pt x="188033" y="72628"/>
                  </a:cubicBezTo>
                  <a:lnTo>
                    <a:pt x="0" y="72628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6237A936-2516-0D78-CE19-B2C9DC124627}"/>
                </a:ext>
              </a:extLst>
            </cdr:cNvPr>
            <cdr:cNvSpPr/>
          </cdr:nvSpPr>
          <cdr:spPr>
            <a:xfrm xmlns:a="http://schemas.openxmlformats.org/drawingml/2006/main">
              <a:off x="7252" y="7143"/>
              <a:ext cx="213825" cy="96440"/>
            </a:xfrm>
            <a:custGeom xmlns:a="http://schemas.openxmlformats.org/drawingml/2006/main">
              <a:avLst/>
              <a:gdLst>
                <a:gd name="connsiteX0" fmla="*/ 106925 w 213825"/>
                <a:gd name="connsiteY0" fmla="*/ 23813 h 96440"/>
                <a:gd name="connsiteX1" fmla="*/ 184008 w 213825"/>
                <a:gd name="connsiteY1" fmla="*/ 72628 h 96440"/>
                <a:gd name="connsiteX2" fmla="*/ 29830 w 213825"/>
                <a:gd name="connsiteY2" fmla="*/ 72628 h 96440"/>
                <a:gd name="connsiteX3" fmla="*/ 106913 w 213825"/>
                <a:gd name="connsiteY3" fmla="*/ 23813 h 96440"/>
                <a:gd name="connsiteX4" fmla="*/ 106913 w 213825"/>
                <a:gd name="connsiteY4" fmla="*/ 0 h 96440"/>
                <a:gd name="connsiteX5" fmla="*/ 172 w 213825"/>
                <a:gd name="connsiteY5" fmla="*/ 86070 h 96440"/>
                <a:gd name="connsiteX6" fmla="*/ 8845 w 213825"/>
                <a:gd name="connsiteY6" fmla="*/ 96441 h 96440"/>
                <a:gd name="connsiteX7" fmla="*/ 204981 w 213825"/>
                <a:gd name="connsiteY7" fmla="*/ 96441 h 96440"/>
                <a:gd name="connsiteX8" fmla="*/ 213653 w 213825"/>
                <a:gd name="connsiteY8" fmla="*/ 86070 h 96440"/>
                <a:gd name="connsiteX9" fmla="*/ 106925 w 213825"/>
                <a:gd name="connsiteY9" fmla="*/ 0 h 96440"/>
                <a:gd name="connsiteX10" fmla="*/ 106925 w 213825"/>
                <a:gd name="connsiteY10" fmla="*/ 0 h 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25" h="96440">
                  <a:moveTo>
                    <a:pt x="106925" y="23813"/>
                  </a:moveTo>
                  <a:cubicBezTo>
                    <a:pt x="140586" y="23813"/>
                    <a:pt x="170522" y="43505"/>
                    <a:pt x="184008" y="72628"/>
                  </a:cubicBezTo>
                  <a:lnTo>
                    <a:pt x="29830" y="72628"/>
                  </a:lnTo>
                  <a:cubicBezTo>
                    <a:pt x="43328" y="43505"/>
                    <a:pt x="73252" y="23813"/>
                    <a:pt x="106913" y="23813"/>
                  </a:cubicBezTo>
                  <a:moveTo>
                    <a:pt x="106913" y="0"/>
                  </a:moveTo>
                  <a:cubicBezTo>
                    <a:pt x="54129" y="0"/>
                    <a:pt x="10127" y="36993"/>
                    <a:pt x="172" y="86070"/>
                  </a:cubicBezTo>
                  <a:cubicBezTo>
                    <a:pt x="-916" y="91440"/>
                    <a:pt x="3293" y="96441"/>
                    <a:pt x="8845" y="96441"/>
                  </a:cubicBezTo>
                  <a:lnTo>
                    <a:pt x="204981" y="96441"/>
                  </a:lnTo>
                  <a:cubicBezTo>
                    <a:pt x="210545" y="96441"/>
                    <a:pt x="214742" y="91440"/>
                    <a:pt x="213653" y="86070"/>
                  </a:cubicBezTo>
                  <a:cubicBezTo>
                    <a:pt x="203723" y="36993"/>
                    <a:pt x="159709" y="0"/>
                    <a:pt x="106925" y="0"/>
                  </a:cubicBezTo>
                  <a:lnTo>
                    <a:pt x="106925" y="0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597998F8-BD61-CCBD-08EE-68290D6FB5E4}"/>
              </a:ext>
            </a:extLst>
          </cdr:cNvPr>
          <cdr:cNvGrpSpPr/>
        </cdr:nvGrpSpPr>
        <cdr:grpSpPr>
          <a:xfrm xmlns:a="http://schemas.openxmlformats.org/drawingml/2006/main">
            <a:off x="0" y="117871"/>
            <a:ext cx="228875" cy="110728"/>
            <a:chOff x="0" y="117871"/>
            <a:chExt cx="228354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93E41786-B494-22E8-EDB2-3FDC0578C457}"/>
                </a:ext>
              </a:extLst>
            </cdr:cNvPr>
            <cdr:cNvSpPr/>
          </cdr:nvSpPr>
          <cdr:spPr>
            <a:xfrm xmlns:a="http://schemas.openxmlformats.org/drawingml/2006/main">
              <a:off x="3629" y="121443"/>
              <a:ext cx="221095" cy="103584"/>
            </a:xfrm>
            <a:custGeom xmlns:a="http://schemas.openxmlformats.org/drawingml/2006/main">
              <a:avLst/>
              <a:gdLst>
                <a:gd name="connsiteX0" fmla="*/ 110548 w 221095"/>
                <a:gd name="connsiteY0" fmla="*/ 103584 h 103584"/>
                <a:gd name="connsiteX1" fmla="*/ 239 w 221095"/>
                <a:gd name="connsiteY1" fmla="*/ 14645 h 103584"/>
                <a:gd name="connsiteX2" fmla="*/ 2828 w 221095"/>
                <a:gd name="connsiteY2" fmla="*/ 4501 h 103584"/>
                <a:gd name="connsiteX3" fmla="*/ 12480 w 221095"/>
                <a:gd name="connsiteY3" fmla="*/ 0 h 103584"/>
                <a:gd name="connsiteX4" fmla="*/ 208616 w 221095"/>
                <a:gd name="connsiteY4" fmla="*/ 0 h 103584"/>
                <a:gd name="connsiteX5" fmla="*/ 218268 w 221095"/>
                <a:gd name="connsiteY5" fmla="*/ 4501 h 103584"/>
                <a:gd name="connsiteX6" fmla="*/ 220856 w 221095"/>
                <a:gd name="connsiteY6" fmla="*/ 14645 h 103584"/>
                <a:gd name="connsiteX7" fmla="*/ 110548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10548" y="103584"/>
                  </a:moveTo>
                  <a:cubicBezTo>
                    <a:pt x="57075" y="103584"/>
                    <a:pt x="10689" y="66175"/>
                    <a:pt x="239" y="14645"/>
                  </a:cubicBezTo>
                  <a:cubicBezTo>
                    <a:pt x="-487" y="11049"/>
                    <a:pt x="457" y="7346"/>
                    <a:pt x="2828" y="4501"/>
                  </a:cubicBezTo>
                  <a:cubicBezTo>
                    <a:pt x="5210" y="1643"/>
                    <a:pt x="8730" y="0"/>
                    <a:pt x="12480" y="0"/>
                  </a:cubicBezTo>
                  <a:lnTo>
                    <a:pt x="208616" y="0"/>
                  </a:lnTo>
                  <a:cubicBezTo>
                    <a:pt x="212365" y="0"/>
                    <a:pt x="215885" y="1643"/>
                    <a:pt x="218268" y="4501"/>
                  </a:cubicBezTo>
                  <a:cubicBezTo>
                    <a:pt x="220639" y="7346"/>
                    <a:pt x="221582" y="11049"/>
                    <a:pt x="220856" y="14645"/>
                  </a:cubicBezTo>
                  <a:cubicBezTo>
                    <a:pt x="210406" y="66187"/>
                    <a:pt x="164021" y="103584"/>
                    <a:pt x="110548" y="103584"/>
                  </a:cubicBez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1EB640C7-2D93-4C08-709A-DF8B7B24676E}"/>
                </a:ext>
              </a:extLst>
            </cdr:cNvPr>
            <cdr:cNvSpPr/>
          </cdr:nvSpPr>
          <cdr:spPr>
            <a:xfrm xmlns:a="http://schemas.openxmlformats.org/drawingml/2006/main">
              <a:off x="0" y="117871"/>
              <a:ext cx="228354" cy="110728"/>
            </a:xfrm>
            <a:custGeom xmlns:a="http://schemas.openxmlformats.org/drawingml/2006/main">
              <a:avLst/>
              <a:gdLst>
                <a:gd name="connsiteX0" fmla="*/ 212245 w 228354"/>
                <a:gd name="connsiteY0" fmla="*/ 7144 h 110728"/>
                <a:gd name="connsiteX1" fmla="*/ 220917 w 228354"/>
                <a:gd name="connsiteY1" fmla="*/ 17514 h 110728"/>
                <a:gd name="connsiteX2" fmla="*/ 114164 w 228354"/>
                <a:gd name="connsiteY2" fmla="*/ 103584 h 110728"/>
                <a:gd name="connsiteX3" fmla="*/ 7424 w 228354"/>
                <a:gd name="connsiteY3" fmla="*/ 17514 h 110728"/>
                <a:gd name="connsiteX4" fmla="*/ 16096 w 228354"/>
                <a:gd name="connsiteY4" fmla="*/ 7144 h 110728"/>
                <a:gd name="connsiteX5" fmla="*/ 212232 w 228354"/>
                <a:gd name="connsiteY5" fmla="*/ 7144 h 110728"/>
                <a:gd name="connsiteX6" fmla="*/ 212232 w 228354"/>
                <a:gd name="connsiteY6" fmla="*/ 0 h 110728"/>
                <a:gd name="connsiteX7" fmla="*/ 16108 w 228354"/>
                <a:gd name="connsiteY7" fmla="*/ 0 h 110728"/>
                <a:gd name="connsiteX8" fmla="*/ 3650 w 228354"/>
                <a:gd name="connsiteY8" fmla="*/ 5810 h 110728"/>
                <a:gd name="connsiteX9" fmla="*/ 312 w 228354"/>
                <a:gd name="connsiteY9" fmla="*/ 18919 h 110728"/>
                <a:gd name="connsiteX10" fmla="*/ 114176 w 228354"/>
                <a:gd name="connsiteY10" fmla="*/ 110728 h 110728"/>
                <a:gd name="connsiteX11" fmla="*/ 228041 w 228354"/>
                <a:gd name="connsiteY11" fmla="*/ 18919 h 110728"/>
                <a:gd name="connsiteX12" fmla="*/ 224703 w 228354"/>
                <a:gd name="connsiteY12" fmla="*/ 5810 h 110728"/>
                <a:gd name="connsiteX13" fmla="*/ 212245 w 228354"/>
                <a:gd name="connsiteY13" fmla="*/ 0 h 110728"/>
                <a:gd name="connsiteX14" fmla="*/ 212245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75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0.64625</cdr:x>
      <cdr:y>0.86969</cdr:y>
    </cdr:from>
    <cdr:to>
      <cdr:x>0.67537</cdr:x>
      <cdr:y>0.91765</cdr:y>
    </cdr:to>
    <cdr:grpSp>
      <cdr:nvGrpSpPr>
        <cdr:cNvPr id="13" name="Group 12">
          <a:extLst xmlns:a="http://schemas.openxmlformats.org/drawingml/2006/main">
            <a:ext uri="{FF2B5EF4-FFF2-40B4-BE49-F238E27FC236}">
              <a16:creationId xmlns:a16="http://schemas.microsoft.com/office/drawing/2014/main" id="{6563FD76-4B2C-457C-88A0-679991DDEED5}"/>
            </a:ext>
          </a:extLst>
        </cdr:cNvPr>
        <cdr:cNvGrpSpPr/>
      </cdr:nvGrpSpPr>
      <cdr:grpSpPr>
        <a:xfrm xmlns:a="http://schemas.openxmlformats.org/drawingml/2006/main">
          <a:off x="5073650" y="4145310"/>
          <a:ext cx="228618" cy="228597"/>
          <a:chOff x="0" y="0"/>
          <a:chExt cx="228600" cy="228600"/>
        </a:xfrm>
      </cdr:grpSpPr>
      <cdr:grpSp>
        <cdr:nvGrpSpPr>
          <cdr:cNvPr id="14" name="Graphic 1">
            <a:extLst xmlns:a="http://schemas.openxmlformats.org/drawingml/2006/main">
              <a:ext uri="{FF2B5EF4-FFF2-40B4-BE49-F238E27FC236}">
                <a16:creationId xmlns:a16="http://schemas.microsoft.com/office/drawing/2014/main" id="{F53B81B6-7C6C-8401-E903-FAD937FA0E03}"/>
              </a:ext>
            </a:extLst>
          </cdr:cNvPr>
          <cdr:cNvGrpSpPr/>
        </cdr:nvGrpSpPr>
        <cdr:grpSpPr>
          <a:xfrm xmlns:a="http://schemas.openxmlformats.org/drawingml/2006/main">
            <a:off x="0" y="0"/>
            <a:ext cx="228600" cy="228600"/>
            <a:chOff x="0" y="0"/>
            <a:chExt cx="228600" cy="228600"/>
          </a:xfrm>
          <a:solidFill xmlns:a="http://schemas.openxmlformats.org/drawingml/2006/main">
            <a:srgbClr val="FFFFFF"/>
          </a:solidFill>
        </cdr:grpSpPr>
        <cdr:sp macro="" textlink="">
          <cdr:nvSpPr>
            <cdr:cNvPr id="18" name="Freeform: Shape 17">
              <a:extLst xmlns:a="http://schemas.openxmlformats.org/drawingml/2006/main">
                <a:ext uri="{FF2B5EF4-FFF2-40B4-BE49-F238E27FC236}">
                  <a16:creationId xmlns:a16="http://schemas.microsoft.com/office/drawing/2014/main" id="{0BD8361E-E975-9224-7BA4-B89F46147A81}"/>
                </a:ext>
              </a:extLst>
            </cdr:cNvPr>
            <cdr:cNvSpPr/>
          </cdr:nvSpPr>
          <cdr:spPr>
            <a:xfrm xmlns:a="http://schemas.openxmlformats.org/drawingml/2006/main">
              <a:off x="3571" y="3571"/>
              <a:ext cx="221456" cy="221456"/>
            </a:xfrm>
            <a:custGeom xmlns:a="http://schemas.openxmlformats.org/drawingml/2006/main">
              <a:avLst/>
              <a:gdLst>
                <a:gd name="connsiteX0" fmla="*/ 221456 w 221456"/>
                <a:gd name="connsiteY0" fmla="*/ 110728 h 221456"/>
                <a:gd name="connsiteX1" fmla="*/ 110728 w 221456"/>
                <a:gd name="connsiteY1" fmla="*/ 221456 h 221456"/>
                <a:gd name="connsiteX2" fmla="*/ 0 w 221456"/>
                <a:gd name="connsiteY2" fmla="*/ 110728 h 221456"/>
                <a:gd name="connsiteX3" fmla="*/ 110728 w 221456"/>
                <a:gd name="connsiteY3" fmla="*/ 0 h 221456"/>
                <a:gd name="connsiteX4" fmla="*/ 221456 w 221456"/>
                <a:gd name="connsiteY4" fmla="*/ 110728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56" h="221456">
                  <a:moveTo>
                    <a:pt x="221456" y="110728"/>
                  </a:moveTo>
                  <a:cubicBezTo>
                    <a:pt x="221456" y="171882"/>
                    <a:pt x="171882" y="221456"/>
                    <a:pt x="110728" y="221456"/>
                  </a:cubicBezTo>
                  <a:cubicBezTo>
                    <a:pt x="49575" y="221456"/>
                    <a:pt x="0" y="171882"/>
                    <a:pt x="0" y="110728"/>
                  </a:cubicBezTo>
                  <a:cubicBezTo>
                    <a:pt x="0" y="49575"/>
                    <a:pt x="49575" y="0"/>
                    <a:pt x="110728" y="0"/>
                  </a:cubicBezTo>
                  <a:cubicBezTo>
                    <a:pt x="171882" y="0"/>
                    <a:pt x="221456" y="49575"/>
                    <a:pt x="221456" y="110728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9" name="Freeform: Shape 18">
              <a:extLst xmlns:a="http://schemas.openxmlformats.org/drawingml/2006/main">
                <a:ext uri="{FF2B5EF4-FFF2-40B4-BE49-F238E27FC236}">
                  <a16:creationId xmlns:a16="http://schemas.microsoft.com/office/drawing/2014/main" id="{3FBAD067-16DE-3E4F-7D8A-9FD9BB38702D}"/>
                </a:ext>
              </a:extLst>
            </cdr:cNvPr>
            <cdr:cNvSpPr/>
          </cdr:nvSpPr>
          <cdr:spPr>
            <a:xfrm xmlns:a="http://schemas.openxmlformats.org/drawingml/2006/main">
              <a:off x="0" y="0"/>
              <a:ext cx="228600" cy="228600"/>
            </a:xfrm>
            <a:custGeom xmlns:a="http://schemas.openxmlformats.org/drawingml/2006/main">
              <a:avLst/>
              <a:gdLst>
                <a:gd name="connsiteX0" fmla="*/ 114300 w 228600"/>
                <a:gd name="connsiteY0" fmla="*/ 7144 h 228600"/>
                <a:gd name="connsiteX1" fmla="*/ 221456 w 228600"/>
                <a:gd name="connsiteY1" fmla="*/ 114300 h 228600"/>
                <a:gd name="connsiteX2" fmla="*/ 114300 w 228600"/>
                <a:gd name="connsiteY2" fmla="*/ 221456 h 228600"/>
                <a:gd name="connsiteX3" fmla="*/ 7144 w 228600"/>
                <a:gd name="connsiteY3" fmla="*/ 114300 h 228600"/>
                <a:gd name="connsiteX4" fmla="*/ 114300 w 228600"/>
                <a:gd name="connsiteY4" fmla="*/ 7144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  <a:gd name="connsiteX10" fmla="*/ 114300 w 228600"/>
                <a:gd name="connsiteY1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228600">
                  <a:moveTo>
                    <a:pt x="114300" y="7144"/>
                  </a:moveTo>
                  <a:cubicBezTo>
                    <a:pt x="173486" y="7144"/>
                    <a:pt x="221456" y="55114"/>
                    <a:pt x="221456" y="114300"/>
                  </a:cubicBezTo>
                  <a:cubicBezTo>
                    <a:pt x="221456" y="173486"/>
                    <a:pt x="173486" y="221456"/>
                    <a:pt x="114300" y="221456"/>
                  </a:cubicBezTo>
                  <a:cubicBezTo>
                    <a:pt x="55114" y="221456"/>
                    <a:pt x="7144" y="173486"/>
                    <a:pt x="7144" y="114300"/>
                  </a:cubicBezTo>
                  <a:cubicBezTo>
                    <a:pt x="7144" y="55114"/>
                    <a:pt x="55114" y="7144"/>
                    <a:pt x="114300" y="7144"/>
                  </a:cubicBezTo>
                  <a:moveTo>
                    <a:pt x="114300" y="0"/>
                  </a:moveTo>
                  <a:cubicBezTo>
                    <a:pt x="51280" y="0"/>
                    <a:pt x="0" y="51280"/>
                    <a:pt x="0" y="114300"/>
                  </a:cubicBezTo>
                  <a:cubicBezTo>
                    <a:pt x="0" y="177320"/>
                    <a:pt x="51280" y="228600"/>
                    <a:pt x="114300" y="228600"/>
                  </a:cubicBezTo>
                  <a:cubicBezTo>
                    <a:pt x="177320" y="228600"/>
                    <a:pt x="228600" y="177320"/>
                    <a:pt x="228600" y="114300"/>
                  </a:cubicBezTo>
                  <a:cubicBezTo>
                    <a:pt x="228600" y="51280"/>
                    <a:pt x="177320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15" name="Graphic 1">
            <a:extLst xmlns:a="http://schemas.openxmlformats.org/drawingml/2006/main">
              <a:ext uri="{FF2B5EF4-FFF2-40B4-BE49-F238E27FC236}">
                <a16:creationId xmlns:a16="http://schemas.microsoft.com/office/drawing/2014/main" id="{13251C7C-FB82-8E8C-AD27-E9881253027D}"/>
              </a:ext>
            </a:extLst>
          </cdr:cNvPr>
          <cdr:cNvGrpSpPr/>
        </cdr:nvGrpSpPr>
        <cdr:grpSpPr>
          <a:xfrm xmlns:a="http://schemas.openxmlformats.org/drawingml/2006/main">
            <a:off x="7143" y="7143"/>
            <a:ext cx="214312" cy="214312"/>
            <a:chOff x="7143" y="7143"/>
            <a:chExt cx="214312" cy="214312"/>
          </a:xfrm>
        </cdr:grpSpPr>
        <cdr:sp macro="" textlink="">
          <cdr:nvSpPr>
            <cdr:cNvPr id="16" name="Freeform: Shape 15">
              <a:extLst xmlns:a="http://schemas.openxmlformats.org/drawingml/2006/main">
                <a:ext uri="{FF2B5EF4-FFF2-40B4-BE49-F238E27FC236}">
                  <a16:creationId xmlns:a16="http://schemas.microsoft.com/office/drawing/2014/main" id="{20124C7E-9A33-5835-52D5-222C3B85EDA3}"/>
                </a:ext>
              </a:extLst>
            </cdr:cNvPr>
            <cdr:cNvSpPr/>
          </cdr:nvSpPr>
          <cdr:spPr>
            <a:xfrm xmlns:a="http://schemas.openxmlformats.org/drawingml/2006/main">
              <a:off x="19050" y="19050"/>
              <a:ext cx="190500" cy="190500"/>
            </a:xfrm>
            <a:custGeom xmlns:a="http://schemas.openxmlformats.org/drawingml/2006/main"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7" name="Freeform: Shape 16">
              <a:extLst xmlns:a="http://schemas.openxmlformats.org/drawingml/2006/main">
                <a:ext uri="{FF2B5EF4-FFF2-40B4-BE49-F238E27FC236}">
                  <a16:creationId xmlns:a16="http://schemas.microsoft.com/office/drawing/2014/main" id="{704BFE8A-3409-9822-E621-C2E39C2EDF09}"/>
                </a:ext>
              </a:extLst>
            </cdr:cNvPr>
            <cdr:cNvSpPr/>
          </cdr:nvSpPr>
          <cdr:spPr>
            <a:xfrm xmlns:a="http://schemas.openxmlformats.org/drawingml/2006/main">
              <a:off x="7143" y="7143"/>
              <a:ext cx="214312" cy="214312"/>
            </a:xfrm>
            <a:custGeom xmlns:a="http://schemas.openxmlformats.org/drawingml/2006/main">
              <a:avLst/>
              <a:gdLst>
                <a:gd name="connsiteX0" fmla="*/ 107156 w 214312"/>
                <a:gd name="connsiteY0" fmla="*/ 23813 h 214312"/>
                <a:gd name="connsiteX1" fmla="*/ 190500 w 214312"/>
                <a:gd name="connsiteY1" fmla="*/ 107156 h 214312"/>
                <a:gd name="connsiteX2" fmla="*/ 107156 w 214312"/>
                <a:gd name="connsiteY2" fmla="*/ 190500 h 214312"/>
                <a:gd name="connsiteX3" fmla="*/ 23813 w 214312"/>
                <a:gd name="connsiteY3" fmla="*/ 107156 h 214312"/>
                <a:gd name="connsiteX4" fmla="*/ 107156 w 214312"/>
                <a:gd name="connsiteY4" fmla="*/ 23813 h 214312"/>
                <a:gd name="connsiteX5" fmla="*/ 107156 w 214312"/>
                <a:gd name="connsiteY5" fmla="*/ 0 h 214312"/>
                <a:gd name="connsiteX6" fmla="*/ 0 w 214312"/>
                <a:gd name="connsiteY6" fmla="*/ 107156 h 214312"/>
                <a:gd name="connsiteX7" fmla="*/ 107156 w 214312"/>
                <a:gd name="connsiteY7" fmla="*/ 214313 h 214312"/>
                <a:gd name="connsiteX8" fmla="*/ 214313 w 214312"/>
                <a:gd name="connsiteY8" fmla="*/ 107156 h 214312"/>
                <a:gd name="connsiteX9" fmla="*/ 107156 w 214312"/>
                <a:gd name="connsiteY9" fmla="*/ 0 h 214312"/>
                <a:gd name="connsiteX10" fmla="*/ 107156 w 214312"/>
                <a:gd name="connsiteY10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12" h="214312">
                  <a:moveTo>
                    <a:pt x="107156" y="23813"/>
                  </a:moveTo>
                  <a:cubicBezTo>
                    <a:pt x="153114" y="23813"/>
                    <a:pt x="190500" y="61198"/>
                    <a:pt x="190500" y="107156"/>
                  </a:cubicBezTo>
                  <a:cubicBezTo>
                    <a:pt x="190500" y="153114"/>
                    <a:pt x="153114" y="190500"/>
                    <a:pt x="107156" y="190500"/>
                  </a:cubicBezTo>
                  <a:cubicBezTo>
                    <a:pt x="61198" y="190500"/>
                    <a:pt x="23813" y="153114"/>
                    <a:pt x="23813" y="107156"/>
                  </a:cubicBezTo>
                  <a:cubicBezTo>
                    <a:pt x="23813" y="61198"/>
                    <a:pt x="61198" y="23813"/>
                    <a:pt x="107156" y="23813"/>
                  </a:cubicBezTo>
                  <a:moveTo>
                    <a:pt x="107156" y="0"/>
                  </a:moveTo>
                  <a:cubicBezTo>
                    <a:pt x="47970" y="0"/>
                    <a:pt x="0" y="47970"/>
                    <a:pt x="0" y="107156"/>
                  </a:cubicBezTo>
                  <a:cubicBezTo>
                    <a:pt x="0" y="166342"/>
                    <a:pt x="47970" y="214313"/>
                    <a:pt x="107156" y="214313"/>
                  </a:cubicBezTo>
                  <a:cubicBezTo>
                    <a:pt x="166342" y="214313"/>
                    <a:pt x="214313" y="166342"/>
                    <a:pt x="214313" y="107156"/>
                  </a:cubicBezTo>
                  <a:cubicBezTo>
                    <a:pt x="214313" y="47970"/>
                    <a:pt x="166342" y="0"/>
                    <a:pt x="107156" y="0"/>
                  </a:cubicBezTo>
                  <a:lnTo>
                    <a:pt x="107156" y="0"/>
                  </a:lnTo>
                  <a:close/>
                </a:path>
              </a:pathLst>
            </a:custGeom>
            <a:solidFill xmlns:a="http://schemas.openxmlformats.org/drawingml/2006/main">
              <a:srgbClr val="35B05B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B515-9DC5-442E-AB8A-7BD7202DDA2A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01A8-5562-4B51-8F2E-D951C19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E335600-8B95-CDD3-6606-EAEECE4F9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6" r="14056"/>
          <a:stretch/>
        </p:blipFill>
        <p:spPr>
          <a:xfrm>
            <a:off x="4812916" y="0"/>
            <a:ext cx="7379084" cy="684590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9D2B5E-6B3D-319C-F6B9-E6696D12312A}"/>
              </a:ext>
            </a:extLst>
          </p:cNvPr>
          <p:cNvSpPr/>
          <p:nvPr/>
        </p:nvSpPr>
        <p:spPr>
          <a:xfrm>
            <a:off x="0" y="-28575"/>
            <a:ext cx="5187600" cy="6886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4BAD59-DA83-72D6-9D11-0B822EFD5897}"/>
              </a:ext>
            </a:extLst>
          </p:cNvPr>
          <p:cNvSpPr/>
          <p:nvPr/>
        </p:nvSpPr>
        <p:spPr>
          <a:xfrm>
            <a:off x="325992" y="4832773"/>
            <a:ext cx="4160933" cy="56989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Grandview Display"/>
                <a:ea typeface="+mn-lt"/>
                <a:cs typeface="+mn-lt"/>
              </a:rPr>
              <a:t>TEAM-IDENTIFIER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E556A-C1DE-78AB-0218-7A0C3003E429}"/>
              </a:ext>
            </a:extLst>
          </p:cNvPr>
          <p:cNvSpPr txBox="1"/>
          <p:nvPr/>
        </p:nvSpPr>
        <p:spPr>
          <a:xfrm>
            <a:off x="-60367" y="2030986"/>
            <a:ext cx="4933651" cy="14465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Segoe UI Black"/>
                <a:ea typeface="Segoe UI Black"/>
              </a:rPr>
              <a:t>CLIENT-NAME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Black"/>
                <a:ea typeface="Segoe UI Black"/>
              </a:rPr>
              <a:t> (CLIENT-ABV)</a:t>
            </a:r>
            <a:endParaRPr lang="en-US" dirty="0">
              <a:solidFill>
                <a:schemeClr val="bg1"/>
              </a:solidFill>
              <a:latin typeface="Segoe UI Black"/>
              <a:ea typeface="Segoe UI Black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A2612-5930-CE3F-34EC-B9685397C915}"/>
              </a:ext>
            </a:extLst>
          </p:cNvPr>
          <p:cNvSpPr txBox="1"/>
          <p:nvPr/>
        </p:nvSpPr>
        <p:spPr>
          <a:xfrm>
            <a:off x="225360" y="4262876"/>
            <a:ext cx="4362196" cy="461665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chemeClr val="bg1">
                <a:lumMod val="5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  <a:ea typeface="+mn-ea"/>
                <a:cs typeface="+mn-cs"/>
              </a:rPr>
              <a:t>Security Assessment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</a:rPr>
              <a:t>Briefing</a:t>
            </a:r>
            <a:endParaRPr lang="en-US" sz="24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Grandview Displa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46E12-E3FE-CA93-4200-FAF1C10204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4" y="5402670"/>
            <a:ext cx="2504228" cy="85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50E40-D854-4C28-92AA-46EA20150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9708" y="748145"/>
            <a:ext cx="5788852" cy="200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2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08069-1E56-047B-8967-132D1014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1837B0-C71B-2B92-357A-8599BB426A2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BA95F-9614-2A97-F49B-97DA0131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1532D-6DF4-A534-575F-810D46880974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12" name="Picture 11" descr="A black and grey airplane&#10;&#10;Description automatically generated">
            <a:extLst>
              <a:ext uri="{FF2B5EF4-FFF2-40B4-BE49-F238E27FC236}">
                <a16:creationId xmlns:a16="http://schemas.microsoft.com/office/drawing/2014/main" id="{ED109D73-FE56-8DE1-93CC-34F4648E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53559"/>
            <a:ext cx="824895" cy="78861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253ED6CB-BF7E-F832-A05D-AA460F1B22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Conclusion</a:t>
            </a:r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5DE8E5-917A-A2E4-6E30-E61FE09A38E0}"/>
              </a:ext>
            </a:extLst>
          </p:cNvPr>
          <p:cNvSpPr/>
          <p:nvPr/>
        </p:nvSpPr>
        <p:spPr>
          <a:xfrm>
            <a:off x="1918717" y="1304614"/>
            <a:ext cx="9169998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2B42F8-310F-AA13-2C5A-CA60DD3C988B}"/>
              </a:ext>
            </a:extLst>
          </p:cNvPr>
          <p:cNvSpPr/>
          <p:nvPr/>
        </p:nvSpPr>
        <p:spPr>
          <a:xfrm>
            <a:off x="1916594" y="25914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2 cont.</a:t>
            </a:r>
            <a:endParaRPr lang="en-US" dirty="0">
              <a:latin typeface="Grandview"/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988C9A-A736-2A87-6CBE-C77DB079D6A6}"/>
              </a:ext>
            </a:extLst>
          </p:cNvPr>
          <p:cNvGrpSpPr/>
          <p:nvPr/>
        </p:nvGrpSpPr>
        <p:grpSpPr>
          <a:xfrm>
            <a:off x="296214" y="2420214"/>
            <a:ext cx="1729362" cy="1259393"/>
            <a:chOff x="296214" y="2420214"/>
            <a:chExt cx="1729362" cy="12593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D6B93A2-6DC2-FF35-0352-CCA68BBF3470}"/>
                </a:ext>
              </a:extLst>
            </p:cNvPr>
            <p:cNvSpPr/>
            <p:nvPr/>
          </p:nvSpPr>
          <p:spPr>
            <a:xfrm>
              <a:off x="386361" y="2420214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37BBE4-98EA-7414-C0F1-7F3EFE5157CB}"/>
                </a:ext>
              </a:extLst>
            </p:cNvPr>
            <p:cNvSpPr txBox="1"/>
            <p:nvPr/>
          </p:nvSpPr>
          <p:spPr>
            <a:xfrm>
              <a:off x="296214" y="3341053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2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EF17E2-2232-F4F5-B4F1-FF8A0FFF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2542298"/>
              <a:ext cx="893862" cy="74710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A2FF9C-F071-609C-CEB5-851A3448AA1F}"/>
              </a:ext>
            </a:extLst>
          </p:cNvPr>
          <p:cNvGrpSpPr/>
          <p:nvPr/>
        </p:nvGrpSpPr>
        <p:grpSpPr>
          <a:xfrm>
            <a:off x="321970" y="1133350"/>
            <a:ext cx="1729362" cy="1257494"/>
            <a:chOff x="321970" y="1133350"/>
            <a:chExt cx="1729362" cy="125749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75E81E1-CD49-811E-FE52-52560EAEC140}"/>
                </a:ext>
              </a:extLst>
            </p:cNvPr>
            <p:cNvSpPr/>
            <p:nvPr/>
          </p:nvSpPr>
          <p:spPr>
            <a:xfrm>
              <a:off x="379922" y="1133350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A02E7C-C43D-9196-F6D6-818E6212249B}"/>
                </a:ext>
              </a:extLst>
            </p:cNvPr>
            <p:cNvSpPr txBox="1"/>
            <p:nvPr/>
          </p:nvSpPr>
          <p:spPr>
            <a:xfrm>
              <a:off x="321970" y="202842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18C14EF-A15B-2F5D-DF7C-C25BACF4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2090" y="1255434"/>
              <a:ext cx="893862" cy="747108"/>
            </a:xfrm>
            <a:prstGeom prst="rect">
              <a:avLst/>
            </a:prstGeom>
          </p:spPr>
        </p:pic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899A210-1261-65E0-8C31-EF9C260C60E8}"/>
              </a:ext>
            </a:extLst>
          </p:cNvPr>
          <p:cNvSpPr/>
          <p:nvPr/>
        </p:nvSpPr>
        <p:spPr>
          <a:xfrm>
            <a:off x="1916593" y="3944241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3 cont.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DE649F-DBB8-E175-1416-0316E322BE37}"/>
              </a:ext>
            </a:extLst>
          </p:cNvPr>
          <p:cNvGrpSpPr/>
          <p:nvPr/>
        </p:nvGrpSpPr>
        <p:grpSpPr>
          <a:xfrm>
            <a:off x="329291" y="3713055"/>
            <a:ext cx="1729362" cy="1259506"/>
            <a:chOff x="329291" y="3713055"/>
            <a:chExt cx="1729362" cy="125950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3F17432-0A3F-B3A3-3B8E-A35E1F8ABF37}"/>
                </a:ext>
              </a:extLst>
            </p:cNvPr>
            <p:cNvSpPr/>
            <p:nvPr/>
          </p:nvSpPr>
          <p:spPr>
            <a:xfrm>
              <a:off x="386361" y="3713055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D2FC89-9BAC-C84B-3285-F00747A3DCE9}"/>
                </a:ext>
              </a:extLst>
            </p:cNvPr>
            <p:cNvSpPr txBox="1"/>
            <p:nvPr/>
          </p:nvSpPr>
          <p:spPr>
            <a:xfrm>
              <a:off x="329291" y="463400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3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AC7DF94-4FFC-5935-4FC3-6EED0837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3867334"/>
              <a:ext cx="893862" cy="747108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8B6837-DA44-5DEA-C2F1-3B16A09A41CD}"/>
              </a:ext>
            </a:extLst>
          </p:cNvPr>
          <p:cNvSpPr/>
          <p:nvPr/>
        </p:nvSpPr>
        <p:spPr>
          <a:xfrm>
            <a:off x="1908031" y="51685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4 cont.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852CEC-4543-BE79-AC80-0CBA97FCB17F}"/>
              </a:ext>
            </a:extLst>
          </p:cNvPr>
          <p:cNvGrpSpPr/>
          <p:nvPr/>
        </p:nvGrpSpPr>
        <p:grpSpPr>
          <a:xfrm>
            <a:off x="315531" y="4995307"/>
            <a:ext cx="1729362" cy="1225935"/>
            <a:chOff x="315531" y="4995307"/>
            <a:chExt cx="1729362" cy="122593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4402A62-5854-F909-4FD4-B80F7EEBBE92}"/>
                </a:ext>
              </a:extLst>
            </p:cNvPr>
            <p:cNvSpPr/>
            <p:nvPr/>
          </p:nvSpPr>
          <p:spPr>
            <a:xfrm>
              <a:off x="386361" y="4995307"/>
              <a:ext cx="1615223" cy="1225935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B3AA2E-FB71-BAC6-120C-85BF04584782}"/>
                </a:ext>
              </a:extLst>
            </p:cNvPr>
            <p:cNvSpPr txBox="1"/>
            <p:nvPr/>
          </p:nvSpPr>
          <p:spPr>
            <a:xfrm>
              <a:off x="315531" y="5903901"/>
              <a:ext cx="172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randview" panose="020B0502040204020203" pitchFamily="34" charset="0"/>
                </a:rPr>
                <a:t>Yeah 4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7E0E8E7-CF60-ABED-ED05-BECFA754A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0725" y="5188822"/>
              <a:ext cx="823750" cy="6885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8218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35987393">
            <a:extLst>
              <a:ext uri="{FF2B5EF4-FFF2-40B4-BE49-F238E27FC236}">
                <a16:creationId xmlns:a16="http://schemas.microsoft.com/office/drawing/2014/main" id="{363B08A1-95F2-8D3B-A501-04E3BF2F71D6}"/>
              </a:ext>
            </a:extLst>
          </p:cNvPr>
          <p:cNvSpPr txBox="1"/>
          <p:nvPr/>
        </p:nvSpPr>
        <p:spPr>
          <a:xfrm>
            <a:off x="417408" y="401596"/>
            <a:ext cx="876257" cy="5650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>
                <a:solidFill>
                  <a:srgbClr val="202124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ඞ</a:t>
            </a:r>
            <a:endParaRPr lang="en-US">
              <a:effectLst/>
              <a:latin typeface="Grandview Display" panose="020B0502040204020203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short line">
            <a:extLst>
              <a:ext uri="{FF2B5EF4-FFF2-40B4-BE49-F238E27FC236}">
                <a16:creationId xmlns:a16="http://schemas.microsoft.com/office/drawing/2014/main" id="{EB5C867C-8F44-2DCA-01F7-15489EEF288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4" y="938693"/>
            <a:ext cx="876258" cy="86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23F33-CFD0-8DD8-3295-FE3535B7B976}"/>
              </a:ext>
            </a:extLst>
          </p:cNvPr>
          <p:cNvSpPr/>
          <p:nvPr/>
        </p:nvSpPr>
        <p:spPr>
          <a:xfrm>
            <a:off x="7438572" y="-2401"/>
            <a:ext cx="4752171" cy="685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B1F03-76F4-CA13-CB70-A776E926300B}"/>
              </a:ext>
            </a:extLst>
          </p:cNvPr>
          <p:cNvSpPr txBox="1"/>
          <p:nvPr/>
        </p:nvSpPr>
        <p:spPr>
          <a:xfrm>
            <a:off x="7617686" y="4414531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Segoe UI Black"/>
                <a:ea typeface="Segoe UI Black"/>
              </a:rPr>
              <a:t>Any Questions?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4F980-DD24-E6A2-76AA-5A548DA52226}"/>
              </a:ext>
            </a:extLst>
          </p:cNvPr>
          <p:cNvSpPr txBox="1"/>
          <p:nvPr/>
        </p:nvSpPr>
        <p:spPr>
          <a:xfrm>
            <a:off x="7617686" y="5183972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  <a:latin typeface="Segoe UI Black"/>
                <a:ea typeface="Segoe UI Black"/>
              </a:rPr>
              <a:t>Thank You!</a:t>
            </a:r>
          </a:p>
        </p:txBody>
      </p:sp>
      <p:pic>
        <p:nvPicPr>
          <p:cNvPr id="31" name="Picture 30" descr="A plane flying in the sky&#10;&#10;Description automatically generated">
            <a:extLst>
              <a:ext uri="{FF2B5EF4-FFF2-40B4-BE49-F238E27FC236}">
                <a16:creationId xmlns:a16="http://schemas.microsoft.com/office/drawing/2014/main" id="{32769201-8C5C-5940-8CDE-463F08106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849" r="-167" b="1694"/>
          <a:stretch/>
        </p:blipFill>
        <p:spPr>
          <a:xfrm>
            <a:off x="1089" y="-1581"/>
            <a:ext cx="7475845" cy="68614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8F4076-FC49-884A-625C-82351AA81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530" y="960861"/>
            <a:ext cx="2952750" cy="24679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946844-9F96-A27F-08C8-9D0F53B03A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684115"/>
            <a:ext cx="5270269" cy="24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401945-3849-E403-D1E4-8C4F21DE3DB3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EBD5C-A8B9-0706-6CC0-8AF43AA37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956B08-DB0C-6309-9CB0-2F248F5CC34A}"/>
              </a:ext>
            </a:extLst>
          </p:cNvPr>
          <p:cNvGrpSpPr/>
          <p:nvPr/>
        </p:nvGrpSpPr>
        <p:grpSpPr>
          <a:xfrm>
            <a:off x="4771724" y="1219437"/>
            <a:ext cx="2648552" cy="2330552"/>
            <a:chOff x="1884918" y="1588963"/>
            <a:chExt cx="2648552" cy="233055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04100BE-8FC4-988F-6836-EF8E4D35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9" r="8189"/>
            <a:stretch/>
          </p:blipFill>
          <p:spPr>
            <a:xfrm>
              <a:off x="2385165" y="1588963"/>
              <a:ext cx="1648058" cy="16472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D161BC63-56DB-2581-9355-0DB8DD2E81B3}"/>
                </a:ext>
              </a:extLst>
            </p:cNvPr>
            <p:cNvSpPr txBox="1"/>
            <p:nvPr/>
          </p:nvSpPr>
          <p:spPr>
            <a:xfrm>
              <a:off x="1884918" y="3236251"/>
              <a:ext cx="2648552" cy="68326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b="1" dirty="0">
                  <a:latin typeface="Grandview Display"/>
                  <a:ea typeface="+mn-lt"/>
                  <a:cs typeface="+mn-lt"/>
                </a:rPr>
                <a:t>Green Jr.</a:t>
              </a:r>
              <a:br>
                <a:rPr lang="en-US" sz="2400" b="1" dirty="0">
                  <a:latin typeface="Grandview Display"/>
                  <a:ea typeface="+mn-lt"/>
                  <a:cs typeface="+mn-lt"/>
                </a:rPr>
              </a:br>
              <a:r>
                <a:rPr lang="en-US" sz="24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732D0-BACB-1EB0-DE0D-52ED5A87B4CD}"/>
              </a:ext>
            </a:extLst>
          </p:cNvPr>
          <p:cNvGrpSpPr/>
          <p:nvPr/>
        </p:nvGrpSpPr>
        <p:grpSpPr>
          <a:xfrm>
            <a:off x="674005" y="1241557"/>
            <a:ext cx="3011614" cy="2330551"/>
            <a:chOff x="674005" y="1241557"/>
            <a:chExt cx="3011614" cy="2330551"/>
          </a:xfrm>
        </p:grpSpPr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E0843300-80DB-D81D-2634-30D0D2AFD9AD}"/>
                </a:ext>
              </a:extLst>
            </p:cNvPr>
            <p:cNvSpPr txBox="1"/>
            <p:nvPr/>
          </p:nvSpPr>
          <p:spPr>
            <a:xfrm>
              <a:off x="674005" y="2888844"/>
              <a:ext cx="3011614" cy="68326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b="1" dirty="0">
                  <a:latin typeface="Grandview Display"/>
                  <a:ea typeface="+mn-lt"/>
                  <a:cs typeface="+mn-lt"/>
                </a:rPr>
                <a:t>Green</a:t>
              </a:r>
              <a:br>
                <a:rPr lang="en-US" sz="2400" b="1" dirty="0">
                  <a:latin typeface="Grandview Display"/>
                  <a:ea typeface="+mn-lt"/>
                  <a:cs typeface="+mn-lt"/>
                </a:rPr>
              </a:br>
              <a:r>
                <a:rPr lang="en-US" sz="2400" dirty="0">
                  <a:latin typeface="Grandview Display"/>
                  <a:ea typeface="+mn-lt"/>
                  <a:cs typeface="+mn-lt"/>
                </a:rPr>
                <a:t>Principal Consultant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EF7DCA5-6C88-A9C0-A889-B8A10E2E295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 r="7745"/>
            <a:stretch/>
          </p:blipFill>
          <p:spPr>
            <a:xfrm>
              <a:off x="1347024" y="1241557"/>
              <a:ext cx="1665575" cy="1647287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AE289D-FC81-18AE-C21F-EBEF8A909147}"/>
              </a:ext>
            </a:extLst>
          </p:cNvPr>
          <p:cNvGrpSpPr/>
          <p:nvPr/>
        </p:nvGrpSpPr>
        <p:grpSpPr>
          <a:xfrm>
            <a:off x="8687912" y="1213262"/>
            <a:ext cx="2648552" cy="2331252"/>
            <a:chOff x="8687912" y="1213262"/>
            <a:chExt cx="2648552" cy="2331252"/>
          </a:xfrm>
        </p:grpSpPr>
        <p:sp>
          <p:nvSpPr>
            <p:cNvPr id="36" name="TextBox 1">
              <a:extLst>
                <a:ext uri="{FF2B5EF4-FFF2-40B4-BE49-F238E27FC236}">
                  <a16:creationId xmlns:a16="http://schemas.microsoft.com/office/drawing/2014/main" id="{02060A20-5024-6A04-3ED5-E7A6F7289D42}"/>
                </a:ext>
              </a:extLst>
            </p:cNvPr>
            <p:cNvSpPr txBox="1"/>
            <p:nvPr/>
          </p:nvSpPr>
          <p:spPr>
            <a:xfrm>
              <a:off x="8687912" y="2861250"/>
              <a:ext cx="2648552" cy="68326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b="1" dirty="0">
                  <a:latin typeface="Grandview Display"/>
                  <a:ea typeface="+mn-lt"/>
                  <a:cs typeface="+mn-lt"/>
                </a:rPr>
                <a:t>Green Jr. Jr.</a:t>
              </a:r>
              <a:br>
                <a:rPr lang="en-US" sz="2400" b="1" dirty="0">
                  <a:latin typeface="Grandview Display"/>
                  <a:ea typeface="+mn-lt"/>
                  <a:cs typeface="+mn-lt"/>
                </a:rPr>
              </a:br>
              <a:r>
                <a:rPr lang="en-US" sz="24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948339E-26D0-34CE-6D93-B9FE761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" r="7765"/>
            <a:stretch/>
          </p:blipFill>
          <p:spPr>
            <a:xfrm>
              <a:off x="9170712" y="1213262"/>
              <a:ext cx="1665505" cy="16479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B19AA8-B44C-DD61-48C2-37D98DA52A0D}"/>
              </a:ext>
            </a:extLst>
          </p:cNvPr>
          <p:cNvGrpSpPr/>
          <p:nvPr/>
        </p:nvGrpSpPr>
        <p:grpSpPr>
          <a:xfrm>
            <a:off x="4771725" y="3641958"/>
            <a:ext cx="2648552" cy="2330552"/>
            <a:chOff x="855536" y="3544514"/>
            <a:chExt cx="2648552" cy="2330552"/>
          </a:xfrm>
        </p:grpSpPr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62B5BA01-6D79-6A69-11CB-4A52E0501660}"/>
                </a:ext>
              </a:extLst>
            </p:cNvPr>
            <p:cNvSpPr txBox="1"/>
            <p:nvPr/>
          </p:nvSpPr>
          <p:spPr>
            <a:xfrm>
              <a:off x="855536" y="5191802"/>
              <a:ext cx="2648552" cy="68326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b="1" dirty="0">
                  <a:latin typeface="Grandview Display"/>
                  <a:ea typeface="+mn-lt"/>
                  <a:cs typeface="+mn-lt"/>
                </a:rPr>
                <a:t>Sir Green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8A63CC-AC8A-CB3A-AAC8-C6D15DF80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2" r="8252"/>
            <a:stretch/>
          </p:blipFill>
          <p:spPr>
            <a:xfrm>
              <a:off x="1364541" y="3544514"/>
              <a:ext cx="1648058" cy="1649740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4B5210-8D8A-CF9F-CF86-9983AEF4C1DC}"/>
              </a:ext>
            </a:extLst>
          </p:cNvPr>
          <p:cNvGrpSpPr/>
          <p:nvPr/>
        </p:nvGrpSpPr>
        <p:grpSpPr>
          <a:xfrm>
            <a:off x="855536" y="3667347"/>
            <a:ext cx="2648552" cy="2330836"/>
            <a:chOff x="4771724" y="3544230"/>
            <a:chExt cx="2648552" cy="2330836"/>
          </a:xfrm>
        </p:grpSpPr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B0C3B0B9-AA52-2665-33D4-450435880D5B}"/>
                </a:ext>
              </a:extLst>
            </p:cNvPr>
            <p:cNvSpPr txBox="1"/>
            <p:nvPr/>
          </p:nvSpPr>
          <p:spPr>
            <a:xfrm>
              <a:off x="4771724" y="5191802"/>
              <a:ext cx="2648552" cy="68326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b="1" dirty="0">
                  <a:latin typeface="Grandview Display"/>
                  <a:ea typeface="+mn-lt"/>
                  <a:cs typeface="+mn-lt"/>
                </a:rPr>
                <a:t>Green II</a:t>
              </a:r>
            </a:p>
            <a:p>
              <a:pPr algn="ctr">
                <a:lnSpc>
                  <a:spcPct val="80000"/>
                </a:lnSpc>
              </a:pPr>
              <a:r>
                <a:rPr lang="en-US" sz="24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3DB5184-FA52-F964-6A2B-7084D7BE6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" r="7713"/>
            <a:stretch/>
          </p:blipFill>
          <p:spPr>
            <a:xfrm>
              <a:off x="5262443" y="3544230"/>
              <a:ext cx="1667114" cy="1647572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FFB78D-E0DE-9A8D-F24D-2D2ADBBF03A8}"/>
              </a:ext>
            </a:extLst>
          </p:cNvPr>
          <p:cNvGrpSpPr/>
          <p:nvPr/>
        </p:nvGrpSpPr>
        <p:grpSpPr>
          <a:xfrm>
            <a:off x="8687912" y="3596847"/>
            <a:ext cx="2648552" cy="2348069"/>
            <a:chOff x="8687912" y="3526997"/>
            <a:chExt cx="2648552" cy="2348069"/>
          </a:xfrm>
        </p:grpSpPr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BD706293-751E-4D20-C9D8-12CB516CC576}"/>
                </a:ext>
              </a:extLst>
            </p:cNvPr>
            <p:cNvSpPr txBox="1"/>
            <p:nvPr/>
          </p:nvSpPr>
          <p:spPr>
            <a:xfrm>
              <a:off x="8687912" y="5191802"/>
              <a:ext cx="2648552" cy="68326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400" b="1" dirty="0">
                  <a:latin typeface="Grandview Display"/>
                  <a:ea typeface="+mn-lt"/>
                  <a:cs typeface="+mn-lt"/>
                </a:rPr>
                <a:t>Green Jr. Jr. I</a:t>
              </a:r>
              <a:br>
                <a:rPr lang="en-US" sz="2400" b="1" dirty="0">
                  <a:latin typeface="Grandview Display"/>
                  <a:ea typeface="+mn-lt"/>
                  <a:cs typeface="+mn-lt"/>
                </a:rPr>
              </a:br>
              <a:r>
                <a:rPr lang="en-US" sz="24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26E1BDB-67C5-C076-8351-D315C6A0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8" r="8188"/>
            <a:stretch/>
          </p:blipFill>
          <p:spPr>
            <a:xfrm>
              <a:off x="9179365" y="3526997"/>
              <a:ext cx="1665645" cy="1664805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C436788-038C-199A-5D32-A40C07C2C954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12" name="Picture 11" descr="A black and grey airplane&#10;&#10;Description automatically generated">
            <a:extLst>
              <a:ext uri="{FF2B5EF4-FFF2-40B4-BE49-F238E27FC236}">
                <a16:creationId xmlns:a16="http://schemas.microsoft.com/office/drawing/2014/main" id="{EA671171-DC55-C5ED-2EEB-7A9240DE0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85" y="353559"/>
            <a:ext cx="824895" cy="78861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B891D0D0-F5B5-1F32-9DE3-0B6E5041ECD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Team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28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E7A2E-A0F0-4948-28BD-BDAF418D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AF938F-6DE9-DD28-52FF-4087573D97FA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2BDA6-BF07-0F7B-4E2B-C227832FE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4AE21-E955-9798-3FE1-737001A46385}"/>
              </a:ext>
            </a:extLst>
          </p:cNvPr>
          <p:cNvSpPr/>
          <p:nvPr/>
        </p:nvSpPr>
        <p:spPr>
          <a:xfrm>
            <a:off x="-1" y="-7598"/>
            <a:ext cx="12198000" cy="1527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12" name="Picture 11" descr="A black and grey airplane&#10;&#10;Description automatically generated">
            <a:extLst>
              <a:ext uri="{FF2B5EF4-FFF2-40B4-BE49-F238E27FC236}">
                <a16:creationId xmlns:a16="http://schemas.microsoft.com/office/drawing/2014/main" id="{34EFE223-AA13-AE56-3E64-DC51EBD6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53559"/>
            <a:ext cx="824895" cy="78861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6885E3A4-DD06-0E5A-BA39-AE7924ABBE8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  <a:cs typeface="+mn-lt"/>
              </a:rPr>
              <a:t>Assessment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93276-8CAA-F2EA-8CDC-93312C51F6A5}"/>
              </a:ext>
            </a:extLst>
          </p:cNvPr>
          <p:cNvSpPr/>
          <p:nvPr/>
        </p:nvSpPr>
        <p:spPr>
          <a:xfrm>
            <a:off x="5958288" y="2974554"/>
            <a:ext cx="5627783" cy="56989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High Network</a:t>
            </a:r>
            <a:endParaRPr lang="en-US" dirty="0">
              <a:latin typeface="Grandview Display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CA133C-57D9-2BDA-61D8-8DBDF8536DE0}"/>
              </a:ext>
            </a:extLst>
          </p:cNvPr>
          <p:cNvSpPr/>
          <p:nvPr/>
        </p:nvSpPr>
        <p:spPr>
          <a:xfrm>
            <a:off x="5958287" y="3717672"/>
            <a:ext cx="5627783" cy="555520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Kinda High Network</a:t>
            </a:r>
            <a:endParaRPr lang="en-US" dirty="0">
              <a:latin typeface="Grandview Display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09BF5A-2C91-0375-BB8A-B21981CC8BE8}"/>
              </a:ext>
            </a:extLst>
          </p:cNvPr>
          <p:cNvSpPr/>
          <p:nvPr/>
        </p:nvSpPr>
        <p:spPr>
          <a:xfrm>
            <a:off x="5958288" y="4447626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Maybe High Network</a:t>
            </a:r>
            <a:endParaRPr lang="en-US" dirty="0">
              <a:latin typeface="Grandview Display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CEF0D-FF70-FFB7-A962-5C9D017EE46A}"/>
              </a:ext>
            </a:extLst>
          </p:cNvPr>
          <p:cNvSpPr/>
          <p:nvPr/>
        </p:nvSpPr>
        <p:spPr>
          <a:xfrm>
            <a:off x="5958287" y="5257435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Low Network</a:t>
            </a:r>
            <a:endParaRPr lang="en-US" dirty="0">
              <a:latin typeface="Grandview Display"/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14E559D-71AC-AE6F-667A-E147FBCC071F}"/>
              </a:ext>
            </a:extLst>
          </p:cNvPr>
          <p:cNvSpPr/>
          <p:nvPr/>
        </p:nvSpPr>
        <p:spPr>
          <a:xfrm>
            <a:off x="7739349" y="1423010"/>
            <a:ext cx="2056482" cy="1377109"/>
          </a:xfrm>
          <a:prstGeom prst="cloud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44546A"/>
                </a:solidFill>
                <a:latin typeface="Grandview Display"/>
                <a:cs typeface="Calibri"/>
              </a:rPr>
              <a:t>Network but higher</a:t>
            </a:r>
            <a:endParaRPr lang="en-US" dirty="0">
              <a:solidFill>
                <a:srgbClr val="44546A"/>
              </a:solidFill>
              <a:latin typeface="Grandview Display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FF314-8A20-F860-0B74-27E96AC3A0AE}"/>
              </a:ext>
            </a:extLst>
          </p:cNvPr>
          <p:cNvSpPr txBox="1"/>
          <p:nvPr/>
        </p:nvSpPr>
        <p:spPr>
          <a:xfrm>
            <a:off x="890530" y="1371911"/>
            <a:ext cx="478696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TEAM-IDENTIFIER conducted a penetration test on the following CLIENT-ABV assets.</a:t>
            </a:r>
            <a:endParaRPr lang="en-US" sz="2400" dirty="0">
              <a:latin typeface="Grandview Display"/>
              <a:cs typeface="Calibri" panose="020F0502020204030204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These assets were tested in two stages: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 time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cooler time</a:t>
            </a:r>
            <a:endParaRPr lang="en-US" sz="2400" dirty="0">
              <a:latin typeface="Grandview Display"/>
              <a:cs typeface="Calibri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ea typeface="+mn-lt"/>
                <a:cs typeface="+mn-lt"/>
              </a:rPr>
              <a:t>In addition, a social engineering attack was performed upon request from CLIENT-ABV.</a:t>
            </a:r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Grandview Displa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0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2AE4F-8C5A-3E7A-4479-AED8BEF3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609995-5F15-E40D-7BDE-5136CAFFD11F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48658-ED45-98F6-E079-E4D817E1B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C4C4E9-2C0E-C863-4036-83EDF0303472}"/>
              </a:ext>
            </a:extLst>
          </p:cNvPr>
          <p:cNvSpPr/>
          <p:nvPr/>
        </p:nvSpPr>
        <p:spPr>
          <a:xfrm>
            <a:off x="-1" y="4856"/>
            <a:ext cx="12198000" cy="140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12" name="Picture 11" descr="A black and grey airplane&#10;&#10;Description automatically generated">
            <a:extLst>
              <a:ext uri="{FF2B5EF4-FFF2-40B4-BE49-F238E27FC236}">
                <a16:creationId xmlns:a16="http://schemas.microsoft.com/office/drawing/2014/main" id="{7EF00A77-4908-A567-3548-E0D2B04B9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53559"/>
            <a:ext cx="824895" cy="78861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BBA7655C-06DD-21E7-F61C-04D1922F39FA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Assessment Results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7672C-ED4F-B9A9-83CB-54E418841484}"/>
              </a:ext>
            </a:extLst>
          </p:cNvPr>
          <p:cNvSpPr/>
          <p:nvPr/>
        </p:nvSpPr>
        <p:spPr>
          <a:xfrm>
            <a:off x="9396558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XX,XXX</a:t>
            </a:r>
          </a:p>
          <a:p>
            <a:pPr algn="ctr"/>
            <a:r>
              <a:rPr lang="en-US" dirty="0">
                <a:latin typeface="Grandview"/>
              </a:rPr>
              <a:t>Customers at risk of a data breach with PII &amp; CHD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222E9-B9F8-0CA5-17D2-F89FF991D3F5}"/>
              </a:ext>
            </a:extLst>
          </p:cNvPr>
          <p:cNvSpPr/>
          <p:nvPr/>
        </p:nvSpPr>
        <p:spPr>
          <a:xfrm>
            <a:off x="9396557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Grandview"/>
                <a:cs typeface="Segoe UI"/>
              </a:rPr>
              <a:t>Best Practice:</a:t>
            </a:r>
          </a:p>
          <a:p>
            <a:pPr algn="ctr"/>
            <a:r>
              <a:rPr lang="en-US" dirty="0">
                <a:latin typeface="Grandview"/>
                <a:cs typeface="Segoe UI"/>
              </a:rPr>
              <a:t>yeah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94C51F-3542-5B73-C34D-5A1A1F7679BD}"/>
              </a:ext>
            </a:extLst>
          </p:cNvPr>
          <p:cNvSpPr/>
          <p:nvPr/>
        </p:nvSpPr>
        <p:spPr>
          <a:xfrm>
            <a:off x="6853497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600" b="1" dirty="0">
                <a:latin typeface="Grandview"/>
                <a:ea typeface="+mn-lt"/>
                <a:cs typeface="+mn-lt"/>
              </a:rPr>
              <a:t>$XX,000/</a:t>
            </a:r>
            <a:r>
              <a:rPr lang="en-US" sz="2600" b="1" dirty="0" err="1">
                <a:latin typeface="Grandview"/>
                <a:ea typeface="+mn-lt"/>
                <a:cs typeface="+mn-lt"/>
              </a:rPr>
              <a:t>mo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 potential non-compliance fines</a:t>
            </a:r>
            <a:endParaRPr lang="en-US" sz="2000" b="1" dirty="0">
              <a:latin typeface="Grandview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B83EAE-30BF-91BD-2423-764856439A4D}"/>
              </a:ext>
            </a:extLst>
          </p:cNvPr>
          <p:cNvSpPr/>
          <p:nvPr/>
        </p:nvSpPr>
        <p:spPr>
          <a:xfrm>
            <a:off x="6853496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</a:t>
            </a:r>
            <a:r>
              <a:rPr lang="en-US" dirty="0">
                <a:latin typeface="Grandview"/>
              </a:rPr>
              <a:t> </a:t>
            </a:r>
          </a:p>
          <a:p>
            <a:pPr algn="ctr"/>
            <a:r>
              <a:rPr lang="en-US" dirty="0">
                <a:latin typeface="Grandview"/>
              </a:rPr>
              <a:t>Critical Findings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252FA1-598A-68B9-7A13-40428AA26B14}"/>
              </a:ext>
            </a:extLst>
          </p:cNvPr>
          <p:cNvSpPr/>
          <p:nvPr/>
        </p:nvSpPr>
        <p:spPr>
          <a:xfrm>
            <a:off x="4310436" y="1309170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  <a:ea typeface="+mn-lt"/>
                <a:cs typeface="+mn-lt"/>
              </a:rPr>
              <a:t>XX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Industry &amp; Legal Compliance Findings</a:t>
            </a:r>
            <a:endParaRPr lang="en-US" dirty="0">
              <a:latin typeface="Grandview" panose="020B0502040204020203" pitchFamily="34" charset="0"/>
              <a:ea typeface="+mn-lt"/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17376E-BAA8-2C4D-3196-5938B084E1C2}"/>
              </a:ext>
            </a:extLst>
          </p:cNvPr>
          <p:cNvSpPr/>
          <p:nvPr/>
        </p:nvSpPr>
        <p:spPr>
          <a:xfrm>
            <a:off x="4310435" y="3778784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randview"/>
              </a:rPr>
              <a:t>XX</a:t>
            </a:r>
            <a:r>
              <a:rPr lang="en-US" sz="3600" dirty="0">
                <a:latin typeface="Grandview"/>
              </a:rPr>
              <a:t> </a:t>
            </a:r>
          </a:p>
          <a:p>
            <a:pPr algn="ctr"/>
            <a:r>
              <a:rPr lang="en-US" dirty="0">
                <a:latin typeface="Grandview"/>
              </a:rPr>
              <a:t>Total Findings</a:t>
            </a:r>
          </a:p>
          <a:p>
            <a:pPr algn="ctr"/>
            <a:endParaRPr lang="en-US" dirty="0">
              <a:latin typeface="Grandview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ABED0D-36C2-2E33-E020-928A1843D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65" y="1550628"/>
            <a:ext cx="2962127" cy="2475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E17B9B-53E0-EFEB-282D-3AA0FCBD48E6}"/>
              </a:ext>
            </a:extLst>
          </p:cNvPr>
          <p:cNvSpPr/>
          <p:nvPr/>
        </p:nvSpPr>
        <p:spPr>
          <a:xfrm>
            <a:off x="636065" y="4551452"/>
            <a:ext cx="2962126" cy="14841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Grandview"/>
              </a:rPr>
              <a:t>Cooler Time</a:t>
            </a:r>
          </a:p>
          <a:p>
            <a:pPr algn="ctr"/>
            <a:r>
              <a:rPr lang="en-US" b="1" dirty="0">
                <a:latin typeface="Grandview"/>
              </a:rPr>
              <a:t>Security Assessment</a:t>
            </a:r>
          </a:p>
          <a:p>
            <a:pPr algn="ctr"/>
            <a:r>
              <a:rPr lang="en-US" b="1" dirty="0">
                <a:latin typeface="Grandview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222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2FC1C-23F7-B686-5DCA-28A5E3C6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DB8DA9-B8DF-74ED-FBB8-A71CE086A8D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FF99A-E389-E618-DC8D-1CD979A61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6318637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08E571-F924-A491-E9D2-3655D94E80FC}"/>
              </a:ext>
            </a:extLst>
          </p:cNvPr>
          <p:cNvSpPr/>
          <p:nvPr/>
        </p:nvSpPr>
        <p:spPr>
          <a:xfrm>
            <a:off x="-1" y="-6010"/>
            <a:ext cx="12198000" cy="151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12" name="Picture 11" descr="A black and grey airplane&#10;&#10;Description automatically generated">
            <a:extLst>
              <a:ext uri="{FF2B5EF4-FFF2-40B4-BE49-F238E27FC236}">
                <a16:creationId xmlns:a16="http://schemas.microsoft.com/office/drawing/2014/main" id="{BF2B7137-7800-81D7-1A10-08AFD709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53559"/>
            <a:ext cx="824895" cy="78861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0E5ECEA9-94E8-35C5-D508-850666E327B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Findings Distribution</a:t>
            </a:r>
            <a:endParaRPr lang="en-US" sz="4400">
              <a:solidFill>
                <a:schemeClr val="tx1">
                  <a:lumMod val="75000"/>
                  <a:lumOff val="25000"/>
                </a:schemeClr>
              </a:solidFill>
              <a:latin typeface="Segoe UI Black"/>
              <a:ea typeface="Segoe UI Black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6D465-123A-AF06-3239-0478B7B53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615950"/>
              </p:ext>
            </p:extLst>
          </p:nvPr>
        </p:nvGraphicFramePr>
        <p:xfrm>
          <a:off x="2170545" y="1252595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9DE461B-5024-0BBE-6D5D-A9F209E5E5DD}"/>
              </a:ext>
            </a:extLst>
          </p:cNvPr>
          <p:cNvGrpSpPr/>
          <p:nvPr/>
        </p:nvGrpSpPr>
        <p:grpSpPr>
          <a:xfrm>
            <a:off x="5631435" y="5376806"/>
            <a:ext cx="228486" cy="228599"/>
            <a:chOff x="0" y="0"/>
            <a:chExt cx="229007" cy="228599"/>
          </a:xfrm>
        </p:grpSpPr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EC1DE388-9490-3C26-CD7B-E4C97DEA4C98}"/>
                </a:ext>
              </a:extLst>
            </p:cNvPr>
            <p:cNvGrpSpPr/>
            <p:nvPr/>
          </p:nvGrpSpPr>
          <p:grpSpPr>
            <a:xfrm>
              <a:off x="132" y="0"/>
              <a:ext cx="228875" cy="110728"/>
              <a:chOff x="132" y="0"/>
              <a:chExt cx="228354" cy="11072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AB3416E-E291-CCE6-1A40-1C29AE158876}"/>
                  </a:ext>
                </a:extLst>
              </p:cNvPr>
              <p:cNvSpPr/>
              <p:nvPr/>
            </p:nvSpPr>
            <p:spPr>
              <a:xfrm>
                <a:off x="3762" y="3571"/>
                <a:ext cx="221095" cy="103584"/>
              </a:xfrm>
              <a:custGeom>
                <a:avLst/>
                <a:gdLst>
                  <a:gd name="connsiteX0" fmla="*/ 12480 w 221095"/>
                  <a:gd name="connsiteY0" fmla="*/ 103584 h 103584"/>
                  <a:gd name="connsiteX1" fmla="*/ 2828 w 221095"/>
                  <a:gd name="connsiteY1" fmla="*/ 99084 h 103584"/>
                  <a:gd name="connsiteX2" fmla="*/ 239 w 221095"/>
                  <a:gd name="connsiteY2" fmla="*/ 88940 h 103584"/>
                  <a:gd name="connsiteX3" fmla="*/ 110548 w 221095"/>
                  <a:gd name="connsiteY3" fmla="*/ 0 h 103584"/>
                  <a:gd name="connsiteX4" fmla="*/ 220856 w 221095"/>
                  <a:gd name="connsiteY4" fmla="*/ 88940 h 103584"/>
                  <a:gd name="connsiteX5" fmla="*/ 218268 w 221095"/>
                  <a:gd name="connsiteY5" fmla="*/ 99084 h 103584"/>
                  <a:gd name="connsiteX6" fmla="*/ 208616 w 221095"/>
                  <a:gd name="connsiteY6" fmla="*/ 103584 h 103584"/>
                  <a:gd name="connsiteX7" fmla="*/ 12480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2480" y="103584"/>
                    </a:moveTo>
                    <a:cubicBezTo>
                      <a:pt x="8730" y="103584"/>
                      <a:pt x="5210" y="101941"/>
                      <a:pt x="2828" y="99084"/>
                    </a:cubicBezTo>
                    <a:cubicBezTo>
                      <a:pt x="457" y="96238"/>
                      <a:pt x="-487" y="92535"/>
                      <a:pt x="239" y="88940"/>
                    </a:cubicBezTo>
                    <a:cubicBezTo>
                      <a:pt x="10689" y="37409"/>
                      <a:pt x="57075" y="0"/>
                      <a:pt x="110548" y="0"/>
                    </a:cubicBezTo>
                    <a:cubicBezTo>
                      <a:pt x="164021" y="0"/>
                      <a:pt x="210406" y="37409"/>
                      <a:pt x="220856" y="88940"/>
                    </a:cubicBezTo>
                    <a:cubicBezTo>
                      <a:pt x="221582" y="92535"/>
                      <a:pt x="220639" y="96238"/>
                      <a:pt x="218268" y="99084"/>
                    </a:cubicBezTo>
                    <a:cubicBezTo>
                      <a:pt x="215885" y="101941"/>
                      <a:pt x="212365" y="103584"/>
                      <a:pt x="208616" y="103584"/>
                    </a:cubicBezTo>
                    <a:lnTo>
                      <a:pt x="12480" y="103584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023B79-3FBF-AC35-2DD8-F3253BE3AE9E}"/>
                  </a:ext>
                </a:extLst>
              </p:cNvPr>
              <p:cNvSpPr/>
              <p:nvPr/>
            </p:nvSpPr>
            <p:spPr>
              <a:xfrm>
                <a:off x="132" y="0"/>
                <a:ext cx="228354" cy="110728"/>
              </a:xfrm>
              <a:custGeom>
                <a:avLst/>
                <a:gdLst>
                  <a:gd name="connsiteX0" fmla="*/ 114178 w 228354"/>
                  <a:gd name="connsiteY0" fmla="*/ 7144 h 110728"/>
                  <a:gd name="connsiteX1" fmla="*/ 220930 w 228354"/>
                  <a:gd name="connsiteY1" fmla="*/ 93214 h 110728"/>
                  <a:gd name="connsiteX2" fmla="*/ 212258 w 228354"/>
                  <a:gd name="connsiteY2" fmla="*/ 103584 h 110728"/>
                  <a:gd name="connsiteX3" fmla="*/ 16110 w 228354"/>
                  <a:gd name="connsiteY3" fmla="*/ 103584 h 110728"/>
                  <a:gd name="connsiteX4" fmla="*/ 7437 w 228354"/>
                  <a:gd name="connsiteY4" fmla="*/ 93214 h 110728"/>
                  <a:gd name="connsiteX5" fmla="*/ 114178 w 228354"/>
                  <a:gd name="connsiteY5" fmla="*/ 7144 h 110728"/>
                  <a:gd name="connsiteX6" fmla="*/ 114178 w 228354"/>
                  <a:gd name="connsiteY6" fmla="*/ 0 h 110728"/>
                  <a:gd name="connsiteX7" fmla="*/ 313 w 228354"/>
                  <a:gd name="connsiteY7" fmla="*/ 91809 h 110728"/>
                  <a:gd name="connsiteX8" fmla="*/ 3651 w 228354"/>
                  <a:gd name="connsiteY8" fmla="*/ 104918 h 110728"/>
                  <a:gd name="connsiteX9" fmla="*/ 16110 w 228354"/>
                  <a:gd name="connsiteY9" fmla="*/ 110728 h 110728"/>
                  <a:gd name="connsiteX10" fmla="*/ 212246 w 228354"/>
                  <a:gd name="connsiteY10" fmla="*/ 110728 h 110728"/>
                  <a:gd name="connsiteX11" fmla="*/ 224704 w 228354"/>
                  <a:gd name="connsiteY11" fmla="*/ 104918 h 110728"/>
                  <a:gd name="connsiteX12" fmla="*/ 228042 w 228354"/>
                  <a:gd name="connsiteY12" fmla="*/ 91809 h 110728"/>
                  <a:gd name="connsiteX13" fmla="*/ 114178 w 228354"/>
                  <a:gd name="connsiteY13" fmla="*/ 0 h 110728"/>
                  <a:gd name="connsiteX14" fmla="*/ 114178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114178" y="7144"/>
                    </a:moveTo>
                    <a:cubicBezTo>
                      <a:pt x="166961" y="7144"/>
                      <a:pt x="210976" y="44136"/>
                      <a:pt x="220930" y="93214"/>
                    </a:cubicBezTo>
                    <a:cubicBezTo>
                      <a:pt x="222019" y="98584"/>
                      <a:pt x="217810" y="103584"/>
                      <a:pt x="212258" y="103584"/>
                    </a:cubicBezTo>
                    <a:lnTo>
                      <a:pt x="16110" y="103584"/>
                    </a:lnTo>
                    <a:cubicBezTo>
                      <a:pt x="10546" y="103584"/>
                      <a:pt x="6349" y="98584"/>
                      <a:pt x="7437" y="93214"/>
                    </a:cubicBezTo>
                    <a:cubicBezTo>
                      <a:pt x="17380" y="44136"/>
                      <a:pt x="61382" y="7144"/>
                      <a:pt x="114178" y="7144"/>
                    </a:cubicBezTo>
                    <a:moveTo>
                      <a:pt x="114178" y="0"/>
                    </a:moveTo>
                    <a:cubicBezTo>
                      <a:pt x="58987" y="0"/>
                      <a:pt x="11102" y="38612"/>
                      <a:pt x="313" y="91809"/>
                    </a:cubicBezTo>
                    <a:cubicBezTo>
                      <a:pt x="-630" y="96464"/>
                      <a:pt x="579" y="101239"/>
                      <a:pt x="3651" y="104918"/>
                    </a:cubicBezTo>
                    <a:cubicBezTo>
                      <a:pt x="6724" y="108609"/>
                      <a:pt x="11271" y="110728"/>
                      <a:pt x="16110" y="110728"/>
                    </a:cubicBezTo>
                    <a:lnTo>
                      <a:pt x="212246" y="110728"/>
                    </a:lnTo>
                    <a:cubicBezTo>
                      <a:pt x="217096" y="110728"/>
                      <a:pt x="221632" y="108609"/>
                      <a:pt x="224704" y="104918"/>
                    </a:cubicBezTo>
                    <a:cubicBezTo>
                      <a:pt x="227764" y="101239"/>
                      <a:pt x="228986" y="96464"/>
                      <a:pt x="228042" y="91809"/>
                    </a:cubicBezTo>
                    <a:cubicBezTo>
                      <a:pt x="217253" y="38612"/>
                      <a:pt x="169368" y="0"/>
                      <a:pt x="114178" y="0"/>
                    </a:cubicBezTo>
                    <a:lnTo>
                      <a:pt x="1141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" name="Graphic 1">
              <a:extLst>
                <a:ext uri="{FF2B5EF4-FFF2-40B4-BE49-F238E27FC236}">
                  <a16:creationId xmlns:a16="http://schemas.microsoft.com/office/drawing/2014/main" id="{39BA44B0-94D3-E145-FAC6-3E3B8983258A}"/>
                </a:ext>
              </a:extLst>
            </p:cNvPr>
            <p:cNvGrpSpPr/>
            <p:nvPr/>
          </p:nvGrpSpPr>
          <p:grpSpPr>
            <a:xfrm>
              <a:off x="7269" y="7143"/>
              <a:ext cx="214313" cy="96440"/>
              <a:chOff x="7252" y="7143"/>
              <a:chExt cx="213825" cy="9644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9F0CD6F-E921-B11B-E89E-AC49155E0D49}"/>
                  </a:ext>
                </a:extLst>
              </p:cNvPr>
              <p:cNvSpPr/>
              <p:nvPr/>
            </p:nvSpPr>
            <p:spPr>
              <a:xfrm>
                <a:off x="20160" y="19050"/>
                <a:ext cx="188032" cy="72628"/>
              </a:xfrm>
              <a:custGeom>
                <a:avLst/>
                <a:gdLst>
                  <a:gd name="connsiteX0" fmla="*/ 0 w 188032"/>
                  <a:gd name="connsiteY0" fmla="*/ 72628 h 72628"/>
                  <a:gd name="connsiteX1" fmla="*/ 94016 w 188032"/>
                  <a:gd name="connsiteY1" fmla="*/ 0 h 72628"/>
                  <a:gd name="connsiteX2" fmla="*/ 188033 w 188032"/>
                  <a:gd name="connsiteY2" fmla="*/ 72628 h 72628"/>
                  <a:gd name="connsiteX3" fmla="*/ 0 w 188032"/>
                  <a:gd name="connsiteY3" fmla="*/ 72628 h 7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32" h="72628">
                    <a:moveTo>
                      <a:pt x="0" y="72628"/>
                    </a:moveTo>
                    <a:cubicBezTo>
                      <a:pt x="10462" y="30313"/>
                      <a:pt x="49361" y="0"/>
                      <a:pt x="94016" y="0"/>
                    </a:cubicBezTo>
                    <a:cubicBezTo>
                      <a:pt x="138672" y="0"/>
                      <a:pt x="177570" y="30313"/>
                      <a:pt x="188033" y="72628"/>
                    </a:cubicBezTo>
                    <a:lnTo>
                      <a:pt x="0" y="7262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B9BE53-B278-D70C-D3DE-D9BB0F2B0BB7}"/>
                  </a:ext>
                </a:extLst>
              </p:cNvPr>
              <p:cNvSpPr/>
              <p:nvPr/>
            </p:nvSpPr>
            <p:spPr>
              <a:xfrm>
                <a:off x="7252" y="7143"/>
                <a:ext cx="213825" cy="96440"/>
              </a:xfrm>
              <a:custGeom>
                <a:avLst/>
                <a:gdLst>
                  <a:gd name="connsiteX0" fmla="*/ 106925 w 213825"/>
                  <a:gd name="connsiteY0" fmla="*/ 23813 h 96440"/>
                  <a:gd name="connsiteX1" fmla="*/ 184008 w 213825"/>
                  <a:gd name="connsiteY1" fmla="*/ 72628 h 96440"/>
                  <a:gd name="connsiteX2" fmla="*/ 29830 w 213825"/>
                  <a:gd name="connsiteY2" fmla="*/ 72628 h 96440"/>
                  <a:gd name="connsiteX3" fmla="*/ 106913 w 213825"/>
                  <a:gd name="connsiteY3" fmla="*/ 23813 h 96440"/>
                  <a:gd name="connsiteX4" fmla="*/ 106913 w 213825"/>
                  <a:gd name="connsiteY4" fmla="*/ 0 h 96440"/>
                  <a:gd name="connsiteX5" fmla="*/ 172 w 213825"/>
                  <a:gd name="connsiteY5" fmla="*/ 86070 h 96440"/>
                  <a:gd name="connsiteX6" fmla="*/ 8845 w 213825"/>
                  <a:gd name="connsiteY6" fmla="*/ 96441 h 96440"/>
                  <a:gd name="connsiteX7" fmla="*/ 204981 w 213825"/>
                  <a:gd name="connsiteY7" fmla="*/ 96441 h 96440"/>
                  <a:gd name="connsiteX8" fmla="*/ 213653 w 213825"/>
                  <a:gd name="connsiteY8" fmla="*/ 86070 h 96440"/>
                  <a:gd name="connsiteX9" fmla="*/ 106925 w 213825"/>
                  <a:gd name="connsiteY9" fmla="*/ 0 h 96440"/>
                  <a:gd name="connsiteX10" fmla="*/ 106925 w 213825"/>
                  <a:gd name="connsiteY10" fmla="*/ 0 h 9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825" h="96440">
                    <a:moveTo>
                      <a:pt x="106925" y="23813"/>
                    </a:moveTo>
                    <a:cubicBezTo>
                      <a:pt x="140586" y="23813"/>
                      <a:pt x="170522" y="43505"/>
                      <a:pt x="184008" y="72628"/>
                    </a:cubicBezTo>
                    <a:lnTo>
                      <a:pt x="29830" y="72628"/>
                    </a:lnTo>
                    <a:cubicBezTo>
                      <a:pt x="43328" y="43505"/>
                      <a:pt x="73252" y="23813"/>
                      <a:pt x="106913" y="23813"/>
                    </a:cubicBezTo>
                    <a:moveTo>
                      <a:pt x="106913" y="0"/>
                    </a:moveTo>
                    <a:cubicBezTo>
                      <a:pt x="54129" y="0"/>
                      <a:pt x="10127" y="36993"/>
                      <a:pt x="172" y="86070"/>
                    </a:cubicBezTo>
                    <a:cubicBezTo>
                      <a:pt x="-916" y="91440"/>
                      <a:pt x="3293" y="96441"/>
                      <a:pt x="8845" y="96441"/>
                    </a:cubicBezTo>
                    <a:lnTo>
                      <a:pt x="204981" y="96441"/>
                    </a:lnTo>
                    <a:cubicBezTo>
                      <a:pt x="210545" y="96441"/>
                      <a:pt x="214742" y="91440"/>
                      <a:pt x="213653" y="86070"/>
                    </a:cubicBezTo>
                    <a:cubicBezTo>
                      <a:pt x="203723" y="36993"/>
                      <a:pt x="159709" y="0"/>
                      <a:pt x="106925" y="0"/>
                    </a:cubicBezTo>
                    <a:lnTo>
                      <a:pt x="106925" y="0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id="{AD9F6078-8B51-0EA0-040B-ADC90D4A9C1B}"/>
                </a:ext>
              </a:extLst>
            </p:cNvPr>
            <p:cNvGrpSpPr/>
            <p:nvPr/>
          </p:nvGrpSpPr>
          <p:grpSpPr>
            <a:xfrm>
              <a:off x="0" y="117871"/>
              <a:ext cx="228875" cy="110728"/>
              <a:chOff x="0" y="117871"/>
              <a:chExt cx="228354" cy="11072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F70A2C5-A8A4-F839-5A1E-B20F9276B9D7}"/>
                  </a:ext>
                </a:extLst>
              </p:cNvPr>
              <p:cNvSpPr/>
              <p:nvPr/>
            </p:nvSpPr>
            <p:spPr>
              <a:xfrm>
                <a:off x="3629" y="121443"/>
                <a:ext cx="221095" cy="103584"/>
              </a:xfrm>
              <a:custGeom>
                <a:avLst/>
                <a:gdLst>
                  <a:gd name="connsiteX0" fmla="*/ 110548 w 221095"/>
                  <a:gd name="connsiteY0" fmla="*/ 103584 h 103584"/>
                  <a:gd name="connsiteX1" fmla="*/ 239 w 221095"/>
                  <a:gd name="connsiteY1" fmla="*/ 14645 h 103584"/>
                  <a:gd name="connsiteX2" fmla="*/ 2828 w 221095"/>
                  <a:gd name="connsiteY2" fmla="*/ 4501 h 103584"/>
                  <a:gd name="connsiteX3" fmla="*/ 12480 w 221095"/>
                  <a:gd name="connsiteY3" fmla="*/ 0 h 103584"/>
                  <a:gd name="connsiteX4" fmla="*/ 208616 w 221095"/>
                  <a:gd name="connsiteY4" fmla="*/ 0 h 103584"/>
                  <a:gd name="connsiteX5" fmla="*/ 218268 w 221095"/>
                  <a:gd name="connsiteY5" fmla="*/ 4501 h 103584"/>
                  <a:gd name="connsiteX6" fmla="*/ 220856 w 221095"/>
                  <a:gd name="connsiteY6" fmla="*/ 14645 h 103584"/>
                  <a:gd name="connsiteX7" fmla="*/ 110548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10548" y="103584"/>
                    </a:moveTo>
                    <a:cubicBezTo>
                      <a:pt x="57075" y="103584"/>
                      <a:pt x="10689" y="66175"/>
                      <a:pt x="239" y="14645"/>
                    </a:cubicBezTo>
                    <a:cubicBezTo>
                      <a:pt x="-487" y="11049"/>
                      <a:pt x="457" y="7346"/>
                      <a:pt x="2828" y="4501"/>
                    </a:cubicBezTo>
                    <a:cubicBezTo>
                      <a:pt x="5210" y="1643"/>
                      <a:pt x="8730" y="0"/>
                      <a:pt x="12480" y="0"/>
                    </a:cubicBezTo>
                    <a:lnTo>
                      <a:pt x="208616" y="0"/>
                    </a:lnTo>
                    <a:cubicBezTo>
                      <a:pt x="212365" y="0"/>
                      <a:pt x="215885" y="1643"/>
                      <a:pt x="218268" y="4501"/>
                    </a:cubicBezTo>
                    <a:cubicBezTo>
                      <a:pt x="220639" y="7346"/>
                      <a:pt x="221582" y="11049"/>
                      <a:pt x="220856" y="14645"/>
                    </a:cubicBezTo>
                    <a:cubicBezTo>
                      <a:pt x="210406" y="66187"/>
                      <a:pt x="164021" y="103584"/>
                      <a:pt x="110548" y="103584"/>
                    </a:cubicBez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B9A2990-D01B-1D53-E9EF-0D196EF92886}"/>
                  </a:ext>
                </a:extLst>
              </p:cNvPr>
              <p:cNvSpPr/>
              <p:nvPr/>
            </p:nvSpPr>
            <p:spPr>
              <a:xfrm>
                <a:off x="0" y="117871"/>
                <a:ext cx="228354" cy="110728"/>
              </a:xfrm>
              <a:custGeom>
                <a:avLst/>
                <a:gdLst>
                  <a:gd name="connsiteX0" fmla="*/ 212245 w 228354"/>
                  <a:gd name="connsiteY0" fmla="*/ 7144 h 110728"/>
                  <a:gd name="connsiteX1" fmla="*/ 220917 w 228354"/>
                  <a:gd name="connsiteY1" fmla="*/ 17514 h 110728"/>
                  <a:gd name="connsiteX2" fmla="*/ 114164 w 228354"/>
                  <a:gd name="connsiteY2" fmla="*/ 103584 h 110728"/>
                  <a:gd name="connsiteX3" fmla="*/ 7424 w 228354"/>
                  <a:gd name="connsiteY3" fmla="*/ 17514 h 110728"/>
                  <a:gd name="connsiteX4" fmla="*/ 16096 w 228354"/>
                  <a:gd name="connsiteY4" fmla="*/ 7144 h 110728"/>
                  <a:gd name="connsiteX5" fmla="*/ 212232 w 228354"/>
                  <a:gd name="connsiteY5" fmla="*/ 7144 h 110728"/>
                  <a:gd name="connsiteX6" fmla="*/ 212232 w 228354"/>
                  <a:gd name="connsiteY6" fmla="*/ 0 h 110728"/>
                  <a:gd name="connsiteX7" fmla="*/ 16108 w 228354"/>
                  <a:gd name="connsiteY7" fmla="*/ 0 h 110728"/>
                  <a:gd name="connsiteX8" fmla="*/ 3650 w 228354"/>
                  <a:gd name="connsiteY8" fmla="*/ 5810 h 110728"/>
                  <a:gd name="connsiteX9" fmla="*/ 312 w 228354"/>
                  <a:gd name="connsiteY9" fmla="*/ 18919 h 110728"/>
                  <a:gd name="connsiteX10" fmla="*/ 114176 w 228354"/>
                  <a:gd name="connsiteY10" fmla="*/ 110728 h 110728"/>
                  <a:gd name="connsiteX11" fmla="*/ 228041 w 228354"/>
                  <a:gd name="connsiteY11" fmla="*/ 18919 h 110728"/>
                  <a:gd name="connsiteX12" fmla="*/ 224703 w 228354"/>
                  <a:gd name="connsiteY12" fmla="*/ 5810 h 110728"/>
                  <a:gd name="connsiteX13" fmla="*/ 212245 w 228354"/>
                  <a:gd name="connsiteY13" fmla="*/ 0 h 110728"/>
                  <a:gd name="connsiteX14" fmla="*/ 212245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75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48472B-7D1A-2FB1-2D8F-02FBAB93C3DC}"/>
              </a:ext>
            </a:extLst>
          </p:cNvPr>
          <p:cNvGrpSpPr/>
          <p:nvPr/>
        </p:nvGrpSpPr>
        <p:grpSpPr>
          <a:xfrm>
            <a:off x="7253473" y="5383949"/>
            <a:ext cx="228600" cy="228600"/>
            <a:chOff x="0" y="0"/>
            <a:chExt cx="228600" cy="228600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A48582FB-8E93-6EAD-D823-7131A1155A86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93E6A3F-843A-0B49-016B-36755C106E5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2C1658-9CB4-4672-EAF2-3A547669BFE4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E86D696D-8BDA-A3AF-D738-930FA584E561}"/>
                </a:ext>
              </a:extLst>
            </p:cNvPr>
            <p:cNvGrpSpPr/>
            <p:nvPr/>
          </p:nvGrpSpPr>
          <p:grpSpPr>
            <a:xfrm>
              <a:off x="7143" y="7143"/>
              <a:ext cx="214312" cy="214312"/>
              <a:chOff x="7143" y="7143"/>
              <a:chExt cx="214312" cy="21431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B9CD441-D94E-3B66-4EBB-C4C95D5BB74C}"/>
                  </a:ext>
                </a:extLst>
              </p:cNvPr>
              <p:cNvSpPr/>
              <p:nvPr/>
            </p:nvSpPr>
            <p:spPr>
              <a:xfrm>
                <a:off x="19050" y="1905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B572FFD-9CC8-2C99-5D46-9C984FF9A1CC}"/>
                  </a:ext>
                </a:extLst>
              </p:cNvPr>
              <p:cNvSpPr/>
              <p:nvPr/>
            </p:nvSpPr>
            <p:spPr>
              <a:xfrm>
                <a:off x="7143" y="7143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35B05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9857AA-460A-A998-210C-6A4CA9793562}"/>
              </a:ext>
            </a:extLst>
          </p:cNvPr>
          <p:cNvGrpSpPr/>
          <p:nvPr/>
        </p:nvGrpSpPr>
        <p:grpSpPr>
          <a:xfrm>
            <a:off x="8430087" y="5383949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4D6BA3E3-CEFD-68EA-0668-80A05E37BF4E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4122DA8-F40A-CBF1-874B-3AE411A25A60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638D98-3AFD-0C29-2912-87ECF12995E7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7708C299-B47D-D03C-4903-47352B1E527B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11A6919-6E4F-D200-A94C-16F01B2F97F1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798467A-FA21-EFF7-1941-B675054BC4A9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3A3C8A-8836-1148-8697-2DE7DA9FB2DB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02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ABD73-4FF8-D9E2-FD8D-942FFAAC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608844-76B1-DBC0-0FF1-5DB8ACA79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020031"/>
              </p:ext>
            </p:extLst>
          </p:nvPr>
        </p:nvGraphicFramePr>
        <p:xfrm>
          <a:off x="3589152" y="1358142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0D9A34-47D4-9EC0-2CD4-C773B70D5D4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81E82-A6A6-B81A-6099-D93CAA3A2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0A28A9-5B25-82D5-73FB-0526E1D1AFCE}"/>
              </a:ext>
            </a:extLst>
          </p:cNvPr>
          <p:cNvSpPr/>
          <p:nvPr/>
        </p:nvSpPr>
        <p:spPr>
          <a:xfrm>
            <a:off x="-1" y="-42548"/>
            <a:ext cx="12198000" cy="1876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12" name="Picture 11" descr="A black and grey airplane&#10;&#10;Description automatically generated">
            <a:extLst>
              <a:ext uri="{FF2B5EF4-FFF2-40B4-BE49-F238E27FC236}">
                <a16:creationId xmlns:a16="http://schemas.microsoft.com/office/drawing/2014/main" id="{9A2F75B3-E75C-53E3-C2B6-175FFD1B6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885" y="353559"/>
            <a:ext cx="824895" cy="78861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9BE3C8C1-6848-C21C-5399-78A40AA0E56F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Residual Risk</a:t>
            </a:r>
            <a:endParaRPr lang="en-US" sz="4400">
              <a:solidFill>
                <a:schemeClr val="tx1">
                  <a:lumMod val="75000"/>
                  <a:lumOff val="25000"/>
                </a:schemeClr>
              </a:solidFill>
              <a:latin typeface="Segoe UI Black"/>
              <a:ea typeface="Segoe UI Blac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645F87-EE4B-7827-43C9-217BA6E9DD48}"/>
              </a:ext>
            </a:extLst>
          </p:cNvPr>
          <p:cNvSpPr/>
          <p:nvPr/>
        </p:nvSpPr>
        <p:spPr>
          <a:xfrm>
            <a:off x="839396" y="2286000"/>
            <a:ext cx="2288596" cy="3143650"/>
          </a:xfrm>
          <a:prstGeom prst="roundRect">
            <a:avLst/>
          </a:prstGeom>
          <a:solidFill>
            <a:srgbClr val="396A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A1DB7F-9454-2D7E-25FD-534F47798641}"/>
              </a:ext>
            </a:extLst>
          </p:cNvPr>
          <p:cNvGrpSpPr/>
          <p:nvPr/>
        </p:nvGrpSpPr>
        <p:grpSpPr>
          <a:xfrm>
            <a:off x="5744951" y="5499858"/>
            <a:ext cx="227965" cy="228599"/>
            <a:chOff x="0" y="0"/>
            <a:chExt cx="228352" cy="228599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E94E7882-9D24-7DA4-F686-40EE685ACCBA}"/>
                </a:ext>
              </a:extLst>
            </p:cNvPr>
            <p:cNvGrpSpPr/>
            <p:nvPr/>
          </p:nvGrpSpPr>
          <p:grpSpPr>
            <a:xfrm>
              <a:off x="0" y="0"/>
              <a:ext cx="228352" cy="110728"/>
              <a:chOff x="0" y="0"/>
              <a:chExt cx="228352" cy="11072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542B01A-C26F-B350-140B-8A292A11F8DD}"/>
                  </a:ext>
                </a:extLst>
              </p:cNvPr>
              <p:cNvSpPr/>
              <p:nvPr/>
            </p:nvSpPr>
            <p:spPr>
              <a:xfrm>
                <a:off x="3634" y="3571"/>
                <a:ext cx="221089" cy="103584"/>
              </a:xfrm>
              <a:custGeom>
                <a:avLst/>
                <a:gdLst>
                  <a:gd name="connsiteX0" fmla="*/ 12474 w 221089"/>
                  <a:gd name="connsiteY0" fmla="*/ 103584 h 103584"/>
                  <a:gd name="connsiteX1" fmla="*/ 2822 w 221089"/>
                  <a:gd name="connsiteY1" fmla="*/ 99084 h 103584"/>
                  <a:gd name="connsiteX2" fmla="*/ 246 w 221089"/>
                  <a:gd name="connsiteY2" fmla="*/ 88940 h 103584"/>
                  <a:gd name="connsiteX3" fmla="*/ 110542 w 221089"/>
                  <a:gd name="connsiteY3" fmla="*/ 0 h 103584"/>
                  <a:gd name="connsiteX4" fmla="*/ 220851 w 221089"/>
                  <a:gd name="connsiteY4" fmla="*/ 88940 h 103584"/>
                  <a:gd name="connsiteX5" fmla="*/ 218262 w 221089"/>
                  <a:gd name="connsiteY5" fmla="*/ 99084 h 103584"/>
                  <a:gd name="connsiteX6" fmla="*/ 208610 w 221089"/>
                  <a:gd name="connsiteY6" fmla="*/ 103584 h 103584"/>
                  <a:gd name="connsiteX7" fmla="*/ 12474 w 221089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9" h="103584">
                    <a:moveTo>
                      <a:pt x="12474" y="103584"/>
                    </a:moveTo>
                    <a:cubicBezTo>
                      <a:pt x="8724" y="103584"/>
                      <a:pt x="5205" y="101941"/>
                      <a:pt x="2822" y="99084"/>
                    </a:cubicBezTo>
                    <a:cubicBezTo>
                      <a:pt x="451" y="96238"/>
                      <a:pt x="-492" y="92535"/>
                      <a:pt x="246" y="88940"/>
                    </a:cubicBezTo>
                    <a:cubicBezTo>
                      <a:pt x="10684" y="37409"/>
                      <a:pt x="57069" y="0"/>
                      <a:pt x="110542" y="0"/>
                    </a:cubicBezTo>
                    <a:cubicBezTo>
                      <a:pt x="164015" y="0"/>
                      <a:pt x="210400" y="37409"/>
                      <a:pt x="220851" y="88940"/>
                    </a:cubicBezTo>
                    <a:cubicBezTo>
                      <a:pt x="221576" y="92535"/>
                      <a:pt x="220633" y="96238"/>
                      <a:pt x="218262" y="99084"/>
                    </a:cubicBezTo>
                    <a:cubicBezTo>
                      <a:pt x="215880" y="101941"/>
                      <a:pt x="212360" y="103584"/>
                      <a:pt x="208610" y="103584"/>
                    </a:cubicBezTo>
                    <a:lnTo>
                      <a:pt x="12474" y="103584"/>
                    </a:ln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251AECA-A5A0-F897-78EC-88D17F01CE22}"/>
                  </a:ext>
                </a:extLst>
              </p:cNvPr>
              <p:cNvSpPr/>
              <p:nvPr/>
            </p:nvSpPr>
            <p:spPr>
              <a:xfrm>
                <a:off x="0" y="0"/>
                <a:ext cx="228352" cy="110728"/>
              </a:xfrm>
              <a:custGeom>
                <a:avLst/>
                <a:gdLst>
                  <a:gd name="connsiteX0" fmla="*/ 114176 w 228352"/>
                  <a:gd name="connsiteY0" fmla="*/ 7144 h 110728"/>
                  <a:gd name="connsiteX1" fmla="*/ 220929 w 228352"/>
                  <a:gd name="connsiteY1" fmla="*/ 93214 h 110728"/>
                  <a:gd name="connsiteX2" fmla="*/ 212257 w 228352"/>
                  <a:gd name="connsiteY2" fmla="*/ 103584 h 110728"/>
                  <a:gd name="connsiteX3" fmla="*/ 16108 w 228352"/>
                  <a:gd name="connsiteY3" fmla="*/ 103584 h 110728"/>
                  <a:gd name="connsiteX4" fmla="*/ 7436 w 228352"/>
                  <a:gd name="connsiteY4" fmla="*/ 93214 h 110728"/>
                  <a:gd name="connsiteX5" fmla="*/ 114176 w 228352"/>
                  <a:gd name="connsiteY5" fmla="*/ 7144 h 110728"/>
                  <a:gd name="connsiteX6" fmla="*/ 114176 w 228352"/>
                  <a:gd name="connsiteY6" fmla="*/ 0 h 110728"/>
                  <a:gd name="connsiteX7" fmla="*/ 312 w 228352"/>
                  <a:gd name="connsiteY7" fmla="*/ 91809 h 110728"/>
                  <a:gd name="connsiteX8" fmla="*/ 3650 w 228352"/>
                  <a:gd name="connsiteY8" fmla="*/ 104918 h 110728"/>
                  <a:gd name="connsiteX9" fmla="*/ 16108 w 228352"/>
                  <a:gd name="connsiteY9" fmla="*/ 110728 h 110728"/>
                  <a:gd name="connsiteX10" fmla="*/ 212245 w 228352"/>
                  <a:gd name="connsiteY10" fmla="*/ 110728 h 110728"/>
                  <a:gd name="connsiteX11" fmla="*/ 224703 w 228352"/>
                  <a:gd name="connsiteY11" fmla="*/ 104918 h 110728"/>
                  <a:gd name="connsiteX12" fmla="*/ 228041 w 228352"/>
                  <a:gd name="connsiteY12" fmla="*/ 91809 h 110728"/>
                  <a:gd name="connsiteX13" fmla="*/ 114176 w 228352"/>
                  <a:gd name="connsiteY13" fmla="*/ 0 h 110728"/>
                  <a:gd name="connsiteX14" fmla="*/ 114176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114176" y="7144"/>
                    </a:moveTo>
                    <a:cubicBezTo>
                      <a:pt x="166960" y="7144"/>
                      <a:pt x="210975" y="44136"/>
                      <a:pt x="220929" y="93214"/>
                    </a:cubicBezTo>
                    <a:cubicBezTo>
                      <a:pt x="222018" y="98584"/>
                      <a:pt x="217808" y="103584"/>
                      <a:pt x="212257" y="103584"/>
                    </a:cubicBezTo>
                    <a:lnTo>
                      <a:pt x="16108" y="103584"/>
                    </a:lnTo>
                    <a:cubicBezTo>
                      <a:pt x="10544" y="103584"/>
                      <a:pt x="6347" y="98584"/>
                      <a:pt x="7436" y="93214"/>
                    </a:cubicBezTo>
                    <a:cubicBezTo>
                      <a:pt x="17378" y="44136"/>
                      <a:pt x="61381" y="7144"/>
                      <a:pt x="114176" y="7144"/>
                    </a:cubicBezTo>
                    <a:moveTo>
                      <a:pt x="114176" y="0"/>
                    </a:moveTo>
                    <a:cubicBezTo>
                      <a:pt x="58986" y="0"/>
                      <a:pt x="11101" y="38612"/>
                      <a:pt x="312" y="91809"/>
                    </a:cubicBezTo>
                    <a:cubicBezTo>
                      <a:pt x="-632" y="96464"/>
                      <a:pt x="590" y="101239"/>
                      <a:pt x="3650" y="104918"/>
                    </a:cubicBezTo>
                    <a:cubicBezTo>
                      <a:pt x="6722" y="108609"/>
                      <a:pt x="11270" y="110728"/>
                      <a:pt x="16108" y="110728"/>
                    </a:cubicBezTo>
                    <a:lnTo>
                      <a:pt x="212245" y="110728"/>
                    </a:lnTo>
                    <a:cubicBezTo>
                      <a:pt x="217095" y="110728"/>
                      <a:pt x="221630" y="108609"/>
                      <a:pt x="224703" y="104918"/>
                    </a:cubicBezTo>
                    <a:cubicBezTo>
                      <a:pt x="227763" y="101239"/>
                      <a:pt x="228984" y="96464"/>
                      <a:pt x="228041" y="91809"/>
                    </a:cubicBezTo>
                    <a:cubicBezTo>
                      <a:pt x="217252" y="38612"/>
                      <a:pt x="169367" y="0"/>
                      <a:pt x="114176" y="0"/>
                    </a:cubicBezTo>
                    <a:lnTo>
                      <a:pt x="1141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B9C3D69E-F35F-B23C-A2D3-8FC2D366426C}"/>
                </a:ext>
              </a:extLst>
            </p:cNvPr>
            <p:cNvGrpSpPr/>
            <p:nvPr/>
          </p:nvGrpSpPr>
          <p:grpSpPr>
            <a:xfrm>
              <a:off x="0" y="117871"/>
              <a:ext cx="228352" cy="110728"/>
              <a:chOff x="0" y="117871"/>
              <a:chExt cx="228352" cy="11072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FB7FCD0-6C5C-2D5D-9AD2-4083ACC9092E}"/>
                  </a:ext>
                </a:extLst>
              </p:cNvPr>
              <p:cNvSpPr/>
              <p:nvPr/>
            </p:nvSpPr>
            <p:spPr>
              <a:xfrm>
                <a:off x="3627" y="121443"/>
                <a:ext cx="221084" cy="103584"/>
              </a:xfrm>
              <a:custGeom>
                <a:avLst/>
                <a:gdLst>
                  <a:gd name="connsiteX0" fmla="*/ 110549 w 221084"/>
                  <a:gd name="connsiteY0" fmla="*/ 103584 h 103584"/>
                  <a:gd name="connsiteX1" fmla="*/ 241 w 221084"/>
                  <a:gd name="connsiteY1" fmla="*/ 14645 h 103584"/>
                  <a:gd name="connsiteX2" fmla="*/ 2817 w 221084"/>
                  <a:gd name="connsiteY2" fmla="*/ 4501 h 103584"/>
                  <a:gd name="connsiteX3" fmla="*/ 12469 w 221084"/>
                  <a:gd name="connsiteY3" fmla="*/ 0 h 103584"/>
                  <a:gd name="connsiteX4" fmla="*/ 208605 w 221084"/>
                  <a:gd name="connsiteY4" fmla="*/ 0 h 103584"/>
                  <a:gd name="connsiteX5" fmla="*/ 218257 w 221084"/>
                  <a:gd name="connsiteY5" fmla="*/ 4501 h 103584"/>
                  <a:gd name="connsiteX6" fmla="*/ 220846 w 221084"/>
                  <a:gd name="connsiteY6" fmla="*/ 14645 h 103584"/>
                  <a:gd name="connsiteX7" fmla="*/ 110537 w 221084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4" h="103584">
                    <a:moveTo>
                      <a:pt x="110549" y="103584"/>
                    </a:moveTo>
                    <a:cubicBezTo>
                      <a:pt x="57076" y="103584"/>
                      <a:pt x="10691" y="66175"/>
                      <a:pt x="241" y="14645"/>
                    </a:cubicBezTo>
                    <a:cubicBezTo>
                      <a:pt x="-485" y="11049"/>
                      <a:pt x="446" y="7346"/>
                      <a:pt x="2817" y="4501"/>
                    </a:cubicBezTo>
                    <a:cubicBezTo>
                      <a:pt x="5200" y="1643"/>
                      <a:pt x="8719" y="0"/>
                      <a:pt x="12469" y="0"/>
                    </a:cubicBezTo>
                    <a:lnTo>
                      <a:pt x="208605" y="0"/>
                    </a:lnTo>
                    <a:cubicBezTo>
                      <a:pt x="212355" y="0"/>
                      <a:pt x="215875" y="1643"/>
                      <a:pt x="218257" y="4501"/>
                    </a:cubicBezTo>
                    <a:cubicBezTo>
                      <a:pt x="220628" y="7346"/>
                      <a:pt x="221571" y="11049"/>
                      <a:pt x="220846" y="14645"/>
                    </a:cubicBezTo>
                    <a:cubicBezTo>
                      <a:pt x="210395" y="66187"/>
                      <a:pt x="164010" y="103584"/>
                      <a:pt x="110537" y="103584"/>
                    </a:cubicBez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0F3EC01-D49F-9BC6-399D-9B01C98E1213}"/>
                  </a:ext>
                </a:extLst>
              </p:cNvPr>
              <p:cNvSpPr/>
              <p:nvPr/>
            </p:nvSpPr>
            <p:spPr>
              <a:xfrm>
                <a:off x="0" y="117871"/>
                <a:ext cx="228352" cy="110728"/>
              </a:xfrm>
              <a:custGeom>
                <a:avLst/>
                <a:gdLst>
                  <a:gd name="connsiteX0" fmla="*/ 212245 w 228352"/>
                  <a:gd name="connsiteY0" fmla="*/ 7144 h 110728"/>
                  <a:gd name="connsiteX1" fmla="*/ 220917 w 228352"/>
                  <a:gd name="connsiteY1" fmla="*/ 17514 h 110728"/>
                  <a:gd name="connsiteX2" fmla="*/ 114164 w 228352"/>
                  <a:gd name="connsiteY2" fmla="*/ 103584 h 110728"/>
                  <a:gd name="connsiteX3" fmla="*/ 7424 w 228352"/>
                  <a:gd name="connsiteY3" fmla="*/ 17514 h 110728"/>
                  <a:gd name="connsiteX4" fmla="*/ 16096 w 228352"/>
                  <a:gd name="connsiteY4" fmla="*/ 7144 h 110728"/>
                  <a:gd name="connsiteX5" fmla="*/ 212232 w 228352"/>
                  <a:gd name="connsiteY5" fmla="*/ 7144 h 110728"/>
                  <a:gd name="connsiteX6" fmla="*/ 212232 w 228352"/>
                  <a:gd name="connsiteY6" fmla="*/ 0 h 110728"/>
                  <a:gd name="connsiteX7" fmla="*/ 16108 w 228352"/>
                  <a:gd name="connsiteY7" fmla="*/ 0 h 110728"/>
                  <a:gd name="connsiteX8" fmla="*/ 3650 w 228352"/>
                  <a:gd name="connsiteY8" fmla="*/ 5810 h 110728"/>
                  <a:gd name="connsiteX9" fmla="*/ 312 w 228352"/>
                  <a:gd name="connsiteY9" fmla="*/ 18919 h 110728"/>
                  <a:gd name="connsiteX10" fmla="*/ 114176 w 228352"/>
                  <a:gd name="connsiteY10" fmla="*/ 110728 h 110728"/>
                  <a:gd name="connsiteX11" fmla="*/ 228041 w 228352"/>
                  <a:gd name="connsiteY11" fmla="*/ 18919 h 110728"/>
                  <a:gd name="connsiteX12" fmla="*/ 224703 w 228352"/>
                  <a:gd name="connsiteY12" fmla="*/ 5810 h 110728"/>
                  <a:gd name="connsiteX13" fmla="*/ 212245 w 228352"/>
                  <a:gd name="connsiteY13" fmla="*/ 0 h 110728"/>
                  <a:gd name="connsiteX14" fmla="*/ 212245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63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B8A73F-FA5D-281B-86DD-04F7774BA22F}"/>
              </a:ext>
            </a:extLst>
          </p:cNvPr>
          <p:cNvGrpSpPr/>
          <p:nvPr/>
        </p:nvGrpSpPr>
        <p:grpSpPr>
          <a:xfrm>
            <a:off x="9829800" y="5499858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8FB6F7B-5F12-DCD7-A3F6-8B4BB8E7A315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85D828-42B7-A90A-2A88-2E6D58D3676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7C3AF0-25E6-A0CA-EE19-BAFEE47FAA4A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10B3BAE7-23E2-E8D4-944F-918879AAD432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A84E9B4-9C20-8D14-C877-7EEAC84F2474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9F68E15-B884-95B1-C698-373BF8CB0217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0412F7-5CC3-385C-EFF9-C276E036033A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AA56204-0BD6-E7D1-A920-C3CB08F73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97510"/>
              </p:ext>
            </p:extLst>
          </p:nvPr>
        </p:nvGraphicFramePr>
        <p:xfrm>
          <a:off x="839396" y="2549180"/>
          <a:ext cx="2288596" cy="2424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6150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DF0DD-6498-07D8-4C61-C64E286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1B1D92-A96D-0229-D393-827D1F03B176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16D06-85F2-BAE1-189E-216B8B790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71C4B-7B87-2F2A-BE63-91E3F4EED397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12" name="Picture 11" descr="A black and grey airplane&#10;&#10;Description automatically generated">
            <a:extLst>
              <a:ext uri="{FF2B5EF4-FFF2-40B4-BE49-F238E27FC236}">
                <a16:creationId xmlns:a16="http://schemas.microsoft.com/office/drawing/2014/main" id="{24CBEE68-E71C-8A95-7A56-E6D123675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53559"/>
            <a:ext cx="824895" cy="78861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CCF905B4-1529-DB56-5DBA-D7A0B2817C4F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Security Strengths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26396A-2BF6-6A4B-3C1D-6179EB03B022}"/>
              </a:ext>
            </a:extLst>
          </p:cNvPr>
          <p:cNvSpPr/>
          <p:nvPr/>
        </p:nvSpPr>
        <p:spPr>
          <a:xfrm>
            <a:off x="7494763" y="189848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33E3F8-4212-0AA2-F31C-33E88F1BD832}"/>
              </a:ext>
            </a:extLst>
          </p:cNvPr>
          <p:cNvSpPr/>
          <p:nvPr/>
        </p:nvSpPr>
        <p:spPr>
          <a:xfrm>
            <a:off x="4951702" y="1898483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C7069-5C76-F0BD-6C5D-934312A8DE4C}"/>
              </a:ext>
            </a:extLst>
          </p:cNvPr>
          <p:cNvSpPr/>
          <p:nvPr/>
        </p:nvSpPr>
        <p:spPr>
          <a:xfrm>
            <a:off x="2408641" y="188471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579B44-144F-3B37-571A-AB9B0F4458B8}"/>
              </a:ext>
            </a:extLst>
          </p:cNvPr>
          <p:cNvSpPr/>
          <p:nvPr/>
        </p:nvSpPr>
        <p:spPr>
          <a:xfrm>
            <a:off x="2535559" y="2009460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10B84B-3649-0941-127D-7D03A3C5CA22}"/>
              </a:ext>
            </a:extLst>
          </p:cNvPr>
          <p:cNvSpPr/>
          <p:nvPr/>
        </p:nvSpPr>
        <p:spPr>
          <a:xfrm>
            <a:off x="5094173" y="2009461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18E41-1A41-2EAE-1AC7-B75170F3F173}"/>
              </a:ext>
            </a:extLst>
          </p:cNvPr>
          <p:cNvSpPr/>
          <p:nvPr/>
        </p:nvSpPr>
        <p:spPr>
          <a:xfrm>
            <a:off x="7621681" y="2009461"/>
            <a:ext cx="2034760" cy="3404120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7A845-207C-8DF3-2533-81E29BC3BD12}"/>
              </a:ext>
            </a:extLst>
          </p:cNvPr>
          <p:cNvSpPr txBox="1"/>
          <p:nvPr/>
        </p:nvSpPr>
        <p:spPr>
          <a:xfrm>
            <a:off x="2736194" y="4073486"/>
            <a:ext cx="163349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one 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5D126-1AD7-FD5C-8C81-BB4EBC7064A9}"/>
              </a:ext>
            </a:extLst>
          </p:cNvPr>
          <p:cNvSpPr txBox="1"/>
          <p:nvPr/>
        </p:nvSpPr>
        <p:spPr>
          <a:xfrm>
            <a:off x="5279254" y="4073486"/>
            <a:ext cx="163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randview" panose="020B0502040204020203" pitchFamily="34" charset="0"/>
              </a:rPr>
              <a:t>Doing that other 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4F98B-32AB-8CF9-55F5-5239FB8EAE9B}"/>
              </a:ext>
            </a:extLst>
          </p:cNvPr>
          <p:cNvSpPr txBox="1"/>
          <p:nvPr/>
        </p:nvSpPr>
        <p:spPr>
          <a:xfrm>
            <a:off x="7822315" y="4073486"/>
            <a:ext cx="163349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other </a:t>
            </a:r>
            <a:r>
              <a:rPr lang="en-US" dirty="0" err="1">
                <a:latin typeface="Grandview"/>
              </a:rPr>
              <a:t>other</a:t>
            </a:r>
            <a:r>
              <a:rPr lang="en-US" dirty="0">
                <a:latin typeface="Grandview"/>
              </a:rPr>
              <a:t> thing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2A06071-7EB0-67CB-5ADE-DC69C1F6514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8" r="8978"/>
          <a:stretch/>
        </p:blipFill>
        <p:spPr>
          <a:xfrm>
            <a:off x="2940631" y="2420586"/>
            <a:ext cx="1213377" cy="123613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F796913-D327-AFCA-FDE3-A6EB153723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6519" y="2532645"/>
            <a:ext cx="1365081" cy="114096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0889059-7591-B1EB-1F38-1EFD3B888F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165" y="2559716"/>
            <a:ext cx="1152776" cy="96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CDE45-2F09-5A99-2F3D-6A1C2344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DC3C56-25B6-2254-14BD-4E24D665F864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1EDE2-D7CF-EEE9-3B28-E7E894EC4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12FAD2-C66E-0A12-CA45-D0068DB0EBF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12" name="Picture 11" descr="A black and grey airplane&#10;&#10;Description automatically generated">
            <a:extLst>
              <a:ext uri="{FF2B5EF4-FFF2-40B4-BE49-F238E27FC236}">
                <a16:creationId xmlns:a16="http://schemas.microsoft.com/office/drawing/2014/main" id="{AC27AAE6-6234-243B-EA4A-41AD0A6A3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53559"/>
            <a:ext cx="824895" cy="78861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9E3CC5C7-C143-1800-EFA6-9768A8338A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Key Findings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F87673-DD1C-2623-A2D5-3551181EBE1C}"/>
              </a:ext>
            </a:extLst>
          </p:cNvPr>
          <p:cNvSpPr/>
          <p:nvPr/>
        </p:nvSpPr>
        <p:spPr>
          <a:xfrm>
            <a:off x="463714" y="4389062"/>
            <a:ext cx="7414194" cy="1339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"/>
              </a:rPr>
              <a:t>HIGH LEVEL MITIGATIONS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9326E-6EF3-465B-A265-8187CAA96F81}"/>
              </a:ext>
            </a:extLst>
          </p:cNvPr>
          <p:cNvSpPr/>
          <p:nvPr/>
        </p:nvSpPr>
        <p:spPr>
          <a:xfrm>
            <a:off x="463714" y="3413731"/>
            <a:ext cx="7414193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HOW IT IMPACTS THE COMPANY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C8C799-0729-D904-B77A-15D41C0B841C}"/>
              </a:ext>
            </a:extLst>
          </p:cNvPr>
          <p:cNvSpPr/>
          <p:nvPr/>
        </p:nvSpPr>
        <p:spPr>
          <a:xfrm>
            <a:off x="463716" y="2438400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AFFECTED GENERAL AREAS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D1DC6A-E77C-F1DE-94F7-FE81A9B1C807}"/>
              </a:ext>
            </a:extLst>
          </p:cNvPr>
          <p:cNvGrpSpPr/>
          <p:nvPr/>
        </p:nvGrpSpPr>
        <p:grpSpPr>
          <a:xfrm>
            <a:off x="8112229" y="1463069"/>
            <a:ext cx="3616055" cy="4265608"/>
            <a:chOff x="8194947" y="992192"/>
            <a:chExt cx="3616055" cy="42656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EC1C94-5CEF-D9A5-E106-5D9B162E4251}"/>
                </a:ext>
              </a:extLst>
            </p:cNvPr>
            <p:cNvSpPr/>
            <p:nvPr/>
          </p:nvSpPr>
          <p:spPr>
            <a:xfrm>
              <a:off x="8194947" y="992192"/>
              <a:ext cx="3616055" cy="42656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BF68FC-7491-CFAB-4422-34117BA53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67887" y="1576214"/>
              <a:ext cx="3270174" cy="27332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575027-35CE-D42C-6A41-7F5007C63556}"/>
              </a:ext>
            </a:extLst>
          </p:cNvPr>
          <p:cNvSpPr/>
          <p:nvPr/>
        </p:nvSpPr>
        <p:spPr>
          <a:xfrm>
            <a:off x="463714" y="1463069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FINDING TITLE</a:t>
            </a:r>
          </a:p>
        </p:txBody>
      </p:sp>
    </p:spTree>
    <p:extLst>
      <p:ext uri="{BB962C8B-B14F-4D97-AF65-F5344CB8AC3E}">
        <p14:creationId xmlns:p14="http://schemas.microsoft.com/office/powerpoint/2010/main" val="88315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DEF4F-F3ED-1BBA-E8A1-E5337BEA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E4F474-3758-5A79-3A3A-21624443ADA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F0E71-F557-A29C-F195-B05B3924C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136282-6F06-B764-BC92-5DC4EC437C6D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12" name="Picture 11" descr="A black and grey airplane&#10;&#10;Description automatically generated">
            <a:extLst>
              <a:ext uri="{FF2B5EF4-FFF2-40B4-BE49-F238E27FC236}">
                <a16:creationId xmlns:a16="http://schemas.microsoft.com/office/drawing/2014/main" id="{23C39012-CA5B-BD2D-94A2-EACEE3A68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5" y="353559"/>
            <a:ext cx="824895" cy="788610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4E6EE496-31A7-6C3F-2E38-F04E988144B8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Segoe UI Black"/>
                <a:ea typeface="Segoe UI Black"/>
              </a:rPr>
              <a:t>PCI DSS Compliance</a:t>
            </a:r>
            <a:endParaRPr lang="en-US" sz="4400">
              <a:solidFill>
                <a:schemeClr val="tx1">
                  <a:lumMod val="75000"/>
                  <a:lumOff val="25000"/>
                </a:schemeClr>
              </a:solidFill>
              <a:latin typeface="Segoe UI Black"/>
              <a:ea typeface="Segoe UI Black"/>
            </a:endParaRPr>
          </a:p>
        </p:txBody>
      </p:sp>
      <p:pic>
        <p:nvPicPr>
          <p:cNvPr id="6" name="Picture 5" descr="PCI Security Standards Council - YouTube">
            <a:extLst>
              <a:ext uri="{FF2B5EF4-FFF2-40B4-BE49-F238E27FC236}">
                <a16:creationId xmlns:a16="http://schemas.microsoft.com/office/drawing/2014/main" id="{0188D994-9A35-B292-CAAE-F49D788FCA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268" r="335" b="15789"/>
          <a:stretch/>
        </p:blipFill>
        <p:spPr>
          <a:xfrm>
            <a:off x="9454376" y="248383"/>
            <a:ext cx="2734027" cy="186381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7986F3-9227-5EB9-71F4-26E257D06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378515"/>
              </p:ext>
            </p:extLst>
          </p:nvPr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FACA365-8507-DC52-FB59-B6883D95C282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78246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ulnerability Colors Revers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3996"/>
      </a:accent1>
      <a:accent2>
        <a:srgbClr val="D52D2F"/>
      </a:accent2>
      <a:accent3>
        <a:srgbClr val="E9823A"/>
      </a:accent3>
      <a:accent4>
        <a:srgbClr val="35B05B"/>
      </a:accent4>
      <a:accent5>
        <a:srgbClr val="6491C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262</Words>
  <Application>Microsoft Office PowerPoint</Application>
  <PresentationFormat>Widescreen</PresentationFormat>
  <Paragraphs>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Grandview</vt:lpstr>
      <vt:lpstr>Grandview Display</vt:lpstr>
      <vt:lpstr>Nirmala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obeng</dc:creator>
  <cp:lastModifiedBy>Jacob Rahimi</cp:lastModifiedBy>
  <cp:revision>3</cp:revision>
  <dcterms:created xsi:type="dcterms:W3CDTF">2023-10-27T18:34:34Z</dcterms:created>
  <dcterms:modified xsi:type="dcterms:W3CDTF">2024-01-04T02:15:52Z</dcterms:modified>
</cp:coreProperties>
</file>