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7" r:id="rId5"/>
    <p:sldId id="263" r:id="rId6"/>
    <p:sldId id="271" r:id="rId7"/>
    <p:sldId id="272" r:id="rId8"/>
    <p:sldId id="258" r:id="rId9"/>
    <p:sldId id="259" r:id="rId10"/>
    <p:sldId id="268" r:id="rId11"/>
    <p:sldId id="269" r:id="rId12"/>
    <p:sldId id="261" r:id="rId13"/>
    <p:sldId id="265" r:id="rId14"/>
    <p:sldId id="262" r:id="rId15"/>
    <p:sldId id="264" r:id="rId16"/>
    <p:sldId id="273" r:id="rId17"/>
    <p:sldId id="266"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6"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6/2/2023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6/2/2023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DEF6-59B0-0983-C82B-CA23FC0B1CE5}"/>
              </a:ext>
            </a:extLst>
          </p:cNvPr>
          <p:cNvSpPr>
            <a:spLocks noGrp="1"/>
          </p:cNvSpPr>
          <p:nvPr>
            <p:ph type="ctrTitle"/>
          </p:nvPr>
        </p:nvSpPr>
        <p:spPr/>
        <p:txBody>
          <a:bodyPr/>
          <a:lstStyle/>
          <a:p>
            <a:r>
              <a:rPr lang="en-GB" dirty="0" err="1"/>
              <a:t>EloMatch</a:t>
            </a:r>
            <a:endParaRPr lang="en-GB" dirty="0"/>
          </a:p>
        </p:txBody>
      </p:sp>
      <p:sp>
        <p:nvSpPr>
          <p:cNvPr id="3" name="Subtitle 2">
            <a:extLst>
              <a:ext uri="{FF2B5EF4-FFF2-40B4-BE49-F238E27FC236}">
                <a16:creationId xmlns:a16="http://schemas.microsoft.com/office/drawing/2014/main" id="{C3CC211A-BD5A-14F3-7B9F-5D2F21A89DD5}"/>
              </a:ext>
            </a:extLst>
          </p:cNvPr>
          <p:cNvSpPr>
            <a:spLocks noGrp="1"/>
          </p:cNvSpPr>
          <p:nvPr>
            <p:ph type="subTitle" idx="1"/>
          </p:nvPr>
        </p:nvSpPr>
        <p:spPr/>
        <p:txBody>
          <a:bodyPr/>
          <a:lstStyle/>
          <a:p>
            <a:r>
              <a:rPr lang="en-GB" dirty="0"/>
              <a:t>Final Project by Peter J Salter and Rodrigo Zapata</a:t>
            </a:r>
          </a:p>
        </p:txBody>
      </p:sp>
      <p:pic>
        <p:nvPicPr>
          <p:cNvPr id="1026" name="Picture 2">
            <a:extLst>
              <a:ext uri="{FF2B5EF4-FFF2-40B4-BE49-F238E27FC236}">
                <a16:creationId xmlns:a16="http://schemas.microsoft.com/office/drawing/2014/main" id="{386DDD87-6744-FD3E-B90F-C51A3E3D1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4456" y="1728881"/>
            <a:ext cx="3400237" cy="340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771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F7ED0-F65B-73D6-3246-3E7B03031457}"/>
              </a:ext>
            </a:extLst>
          </p:cNvPr>
          <p:cNvSpPr>
            <a:spLocks noGrp="1"/>
          </p:cNvSpPr>
          <p:nvPr>
            <p:ph type="title"/>
          </p:nvPr>
        </p:nvSpPr>
        <p:spPr/>
        <p:txBody>
          <a:bodyPr/>
          <a:lstStyle/>
          <a:p>
            <a:r>
              <a:rPr lang="en-GB" dirty="0"/>
              <a:t>Insert edit delete</a:t>
            </a:r>
          </a:p>
        </p:txBody>
      </p:sp>
      <p:pic>
        <p:nvPicPr>
          <p:cNvPr id="5" name="Picture 4">
            <a:extLst>
              <a:ext uri="{FF2B5EF4-FFF2-40B4-BE49-F238E27FC236}">
                <a16:creationId xmlns:a16="http://schemas.microsoft.com/office/drawing/2014/main" id="{3701A72C-267F-F7CA-F5BF-742878BB3451}"/>
              </a:ext>
            </a:extLst>
          </p:cNvPr>
          <p:cNvPicPr>
            <a:picLocks noChangeAspect="1"/>
          </p:cNvPicPr>
          <p:nvPr/>
        </p:nvPicPr>
        <p:blipFill>
          <a:blip r:embed="rId2"/>
          <a:stretch>
            <a:fillRect/>
          </a:stretch>
        </p:blipFill>
        <p:spPr>
          <a:xfrm>
            <a:off x="1917988" y="2067606"/>
            <a:ext cx="7138525" cy="4443101"/>
          </a:xfrm>
          <a:prstGeom prst="rect">
            <a:avLst/>
          </a:prstGeom>
        </p:spPr>
      </p:pic>
    </p:spTree>
    <p:extLst>
      <p:ext uri="{BB962C8B-B14F-4D97-AF65-F5344CB8AC3E}">
        <p14:creationId xmlns:p14="http://schemas.microsoft.com/office/powerpoint/2010/main" val="1336801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0CAB5-F294-CD1F-F991-8893F1472634}"/>
              </a:ext>
            </a:extLst>
          </p:cNvPr>
          <p:cNvSpPr>
            <a:spLocks noGrp="1"/>
          </p:cNvSpPr>
          <p:nvPr>
            <p:ph type="title"/>
          </p:nvPr>
        </p:nvSpPr>
        <p:spPr/>
        <p:txBody>
          <a:bodyPr/>
          <a:lstStyle/>
          <a:p>
            <a:r>
              <a:rPr lang="en-GB" dirty="0"/>
              <a:t>Matchmaker</a:t>
            </a:r>
          </a:p>
        </p:txBody>
      </p:sp>
      <p:pic>
        <p:nvPicPr>
          <p:cNvPr id="5" name="Picture 4">
            <a:extLst>
              <a:ext uri="{FF2B5EF4-FFF2-40B4-BE49-F238E27FC236}">
                <a16:creationId xmlns:a16="http://schemas.microsoft.com/office/drawing/2014/main" id="{247A825B-0DE8-DB43-4EE6-654AC6D16A0F}"/>
              </a:ext>
            </a:extLst>
          </p:cNvPr>
          <p:cNvPicPr>
            <a:picLocks noChangeAspect="1"/>
          </p:cNvPicPr>
          <p:nvPr/>
        </p:nvPicPr>
        <p:blipFill>
          <a:blip r:embed="rId2"/>
          <a:stretch>
            <a:fillRect/>
          </a:stretch>
        </p:blipFill>
        <p:spPr>
          <a:xfrm>
            <a:off x="3563968" y="2488567"/>
            <a:ext cx="4105275" cy="3248025"/>
          </a:xfrm>
          <a:prstGeom prst="rect">
            <a:avLst/>
          </a:prstGeom>
        </p:spPr>
      </p:pic>
    </p:spTree>
    <p:extLst>
      <p:ext uri="{BB962C8B-B14F-4D97-AF65-F5344CB8AC3E}">
        <p14:creationId xmlns:p14="http://schemas.microsoft.com/office/powerpoint/2010/main" val="169600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0B2E-7F03-71B6-A6AC-BA23C80520E5}"/>
              </a:ext>
            </a:extLst>
          </p:cNvPr>
          <p:cNvSpPr>
            <a:spLocks noGrp="1"/>
          </p:cNvSpPr>
          <p:nvPr>
            <p:ph type="title"/>
          </p:nvPr>
        </p:nvSpPr>
        <p:spPr/>
        <p:txBody>
          <a:bodyPr/>
          <a:lstStyle/>
          <a:p>
            <a:r>
              <a:rPr lang="en-GB" dirty="0"/>
              <a:t>Structure and Testing</a:t>
            </a:r>
          </a:p>
        </p:txBody>
      </p:sp>
      <p:sp>
        <p:nvSpPr>
          <p:cNvPr id="3" name="Content Placeholder 2">
            <a:extLst>
              <a:ext uri="{FF2B5EF4-FFF2-40B4-BE49-F238E27FC236}">
                <a16:creationId xmlns:a16="http://schemas.microsoft.com/office/drawing/2014/main" id="{328BA19C-8144-7701-3E81-A51F5F7C9BFE}"/>
              </a:ext>
            </a:extLst>
          </p:cNvPr>
          <p:cNvSpPr>
            <a:spLocks noGrp="1"/>
          </p:cNvSpPr>
          <p:nvPr>
            <p:ph idx="1"/>
          </p:nvPr>
        </p:nvSpPr>
        <p:spPr>
          <a:xfrm>
            <a:off x="680322" y="2336873"/>
            <a:ext cx="2577784" cy="4303624"/>
          </a:xfrm>
        </p:spPr>
        <p:txBody>
          <a:bodyPr>
            <a:normAutofit lnSpcReduction="10000"/>
          </a:bodyPr>
          <a:lstStyle/>
          <a:p>
            <a:r>
              <a:rPr lang="en-GB" dirty="0"/>
              <a:t>Code follows MVC structure</a:t>
            </a:r>
          </a:p>
          <a:p>
            <a:r>
              <a:rPr lang="en-GB" dirty="0"/>
              <a:t>Implemented a database insertion and matchmaking system</a:t>
            </a:r>
          </a:p>
          <a:p>
            <a:r>
              <a:rPr lang="en-GB" dirty="0"/>
              <a:t>Unit testing will be conducted to validate data entering database </a:t>
            </a:r>
          </a:p>
        </p:txBody>
      </p:sp>
      <p:pic>
        <p:nvPicPr>
          <p:cNvPr id="5" name="Picture 4">
            <a:extLst>
              <a:ext uri="{FF2B5EF4-FFF2-40B4-BE49-F238E27FC236}">
                <a16:creationId xmlns:a16="http://schemas.microsoft.com/office/drawing/2014/main" id="{AB144F7B-B6D2-0D52-58B4-82CFCD33C30B}"/>
              </a:ext>
            </a:extLst>
          </p:cNvPr>
          <p:cNvPicPr>
            <a:picLocks noChangeAspect="1"/>
          </p:cNvPicPr>
          <p:nvPr/>
        </p:nvPicPr>
        <p:blipFill rotWithShape="1">
          <a:blip r:embed="rId2"/>
          <a:srcRect l="536" t="2553" r="1807" b="4813"/>
          <a:stretch/>
        </p:blipFill>
        <p:spPr>
          <a:xfrm>
            <a:off x="3542191" y="2336873"/>
            <a:ext cx="7856738" cy="4188214"/>
          </a:xfrm>
          <a:prstGeom prst="rect">
            <a:avLst/>
          </a:prstGeom>
        </p:spPr>
      </p:pic>
    </p:spTree>
    <p:extLst>
      <p:ext uri="{BB962C8B-B14F-4D97-AF65-F5344CB8AC3E}">
        <p14:creationId xmlns:p14="http://schemas.microsoft.com/office/powerpoint/2010/main" val="3968144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DB01-8A30-D712-85D1-D9FFA3BEC447}"/>
              </a:ext>
            </a:extLst>
          </p:cNvPr>
          <p:cNvSpPr>
            <a:spLocks noGrp="1"/>
          </p:cNvSpPr>
          <p:nvPr>
            <p:ph type="title"/>
          </p:nvPr>
        </p:nvSpPr>
        <p:spPr/>
        <p:txBody>
          <a:bodyPr/>
          <a:lstStyle/>
          <a:p>
            <a:r>
              <a:rPr lang="en-GB" dirty="0"/>
              <a:t>Documentation</a:t>
            </a:r>
          </a:p>
        </p:txBody>
      </p:sp>
      <p:sp>
        <p:nvSpPr>
          <p:cNvPr id="3" name="Content Placeholder 2">
            <a:extLst>
              <a:ext uri="{FF2B5EF4-FFF2-40B4-BE49-F238E27FC236}">
                <a16:creationId xmlns:a16="http://schemas.microsoft.com/office/drawing/2014/main" id="{46BBEA61-061A-0591-AF75-3337929CF5C6}"/>
              </a:ext>
            </a:extLst>
          </p:cNvPr>
          <p:cNvSpPr>
            <a:spLocks noGrp="1"/>
          </p:cNvSpPr>
          <p:nvPr>
            <p:ph idx="1"/>
          </p:nvPr>
        </p:nvSpPr>
        <p:spPr>
          <a:xfrm>
            <a:off x="680321" y="2336873"/>
            <a:ext cx="2719827" cy="3599316"/>
          </a:xfrm>
        </p:spPr>
        <p:txBody>
          <a:bodyPr>
            <a:normAutofit fontScale="92500" lnSpcReduction="20000"/>
          </a:bodyPr>
          <a:lstStyle/>
          <a:p>
            <a:r>
              <a:rPr lang="en-GB" dirty="0"/>
              <a:t>Everything was documented on Hack.MD</a:t>
            </a:r>
          </a:p>
          <a:p>
            <a:endParaRPr lang="en-GB" dirty="0"/>
          </a:p>
          <a:p>
            <a:r>
              <a:rPr lang="en-GB" dirty="0"/>
              <a:t>With the help of git we documented every new feature, we even have a diary documenting changes we did every day</a:t>
            </a:r>
          </a:p>
        </p:txBody>
      </p:sp>
      <p:pic>
        <p:nvPicPr>
          <p:cNvPr id="5" name="Picture 4">
            <a:extLst>
              <a:ext uri="{FF2B5EF4-FFF2-40B4-BE49-F238E27FC236}">
                <a16:creationId xmlns:a16="http://schemas.microsoft.com/office/drawing/2014/main" id="{EBDDB224-10D6-E095-FB86-9902AB827F5E}"/>
              </a:ext>
            </a:extLst>
          </p:cNvPr>
          <p:cNvPicPr>
            <a:picLocks noChangeAspect="1"/>
          </p:cNvPicPr>
          <p:nvPr/>
        </p:nvPicPr>
        <p:blipFill rotWithShape="1">
          <a:blip r:embed="rId2"/>
          <a:srcRect t="11667"/>
          <a:stretch/>
        </p:blipFill>
        <p:spPr>
          <a:xfrm>
            <a:off x="3856367" y="2175029"/>
            <a:ext cx="8104814" cy="3840639"/>
          </a:xfrm>
          <a:prstGeom prst="rect">
            <a:avLst/>
          </a:prstGeom>
        </p:spPr>
      </p:pic>
    </p:spTree>
    <p:extLst>
      <p:ext uri="{BB962C8B-B14F-4D97-AF65-F5344CB8AC3E}">
        <p14:creationId xmlns:p14="http://schemas.microsoft.com/office/powerpoint/2010/main" val="1669677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7A02-2089-8C46-1693-7EDAA61256EB}"/>
              </a:ext>
            </a:extLst>
          </p:cNvPr>
          <p:cNvSpPr>
            <a:spLocks noGrp="1"/>
          </p:cNvSpPr>
          <p:nvPr>
            <p:ph type="title"/>
          </p:nvPr>
        </p:nvSpPr>
        <p:spPr/>
        <p:txBody>
          <a:bodyPr/>
          <a:lstStyle/>
          <a:p>
            <a:r>
              <a:rPr lang="en-GB" dirty="0"/>
              <a:t>Tickets</a:t>
            </a:r>
          </a:p>
        </p:txBody>
      </p:sp>
      <p:sp>
        <p:nvSpPr>
          <p:cNvPr id="3" name="Content Placeholder 2">
            <a:extLst>
              <a:ext uri="{FF2B5EF4-FFF2-40B4-BE49-F238E27FC236}">
                <a16:creationId xmlns:a16="http://schemas.microsoft.com/office/drawing/2014/main" id="{B21823A2-A1F5-E375-58AA-727B24D5CC21}"/>
              </a:ext>
            </a:extLst>
          </p:cNvPr>
          <p:cNvSpPr>
            <a:spLocks noGrp="1"/>
          </p:cNvSpPr>
          <p:nvPr>
            <p:ph idx="1"/>
          </p:nvPr>
        </p:nvSpPr>
        <p:spPr>
          <a:xfrm>
            <a:off x="680322" y="2336873"/>
            <a:ext cx="4504238" cy="3599316"/>
          </a:xfrm>
        </p:spPr>
        <p:txBody>
          <a:bodyPr>
            <a:normAutofit lnSpcReduction="10000"/>
          </a:bodyPr>
          <a:lstStyle/>
          <a:p>
            <a:r>
              <a:rPr lang="en-GB" dirty="0"/>
              <a:t>Using </a:t>
            </a:r>
            <a:r>
              <a:rPr lang="en-GB" dirty="0" err="1"/>
              <a:t>githubs</a:t>
            </a:r>
            <a:r>
              <a:rPr lang="en-GB" dirty="0"/>
              <a:t> kanban boards, we can write down issues and organise the pace of work better.</a:t>
            </a:r>
          </a:p>
          <a:p>
            <a:endParaRPr lang="en-GB" dirty="0"/>
          </a:p>
          <a:p>
            <a:r>
              <a:rPr lang="en-GB" dirty="0"/>
              <a:t>When a new problem is encountered we will write it on the kanban board and when the fix is </a:t>
            </a:r>
            <a:r>
              <a:rPr lang="en-GB" dirty="0" err="1"/>
              <a:t>comitted</a:t>
            </a:r>
            <a:r>
              <a:rPr lang="en-GB" dirty="0"/>
              <a:t> the issue is marked as solved which lets us track progress</a:t>
            </a:r>
          </a:p>
        </p:txBody>
      </p:sp>
      <p:pic>
        <p:nvPicPr>
          <p:cNvPr id="5" name="Picture 4">
            <a:extLst>
              <a:ext uri="{FF2B5EF4-FFF2-40B4-BE49-F238E27FC236}">
                <a16:creationId xmlns:a16="http://schemas.microsoft.com/office/drawing/2014/main" id="{978E6683-F45B-E44A-8890-95D995CFA94D}"/>
              </a:ext>
            </a:extLst>
          </p:cNvPr>
          <p:cNvPicPr>
            <a:picLocks noChangeAspect="1"/>
          </p:cNvPicPr>
          <p:nvPr/>
        </p:nvPicPr>
        <p:blipFill rotWithShape="1">
          <a:blip r:embed="rId2"/>
          <a:srcRect t="10061"/>
          <a:stretch/>
        </p:blipFill>
        <p:spPr>
          <a:xfrm>
            <a:off x="5738635" y="2769833"/>
            <a:ext cx="5773043" cy="2785429"/>
          </a:xfrm>
          <a:prstGeom prst="rect">
            <a:avLst/>
          </a:prstGeom>
        </p:spPr>
      </p:pic>
    </p:spTree>
    <p:extLst>
      <p:ext uri="{BB962C8B-B14F-4D97-AF65-F5344CB8AC3E}">
        <p14:creationId xmlns:p14="http://schemas.microsoft.com/office/powerpoint/2010/main" val="3193118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DC34-716B-A042-2CAD-8A1870650474}"/>
              </a:ext>
            </a:extLst>
          </p:cNvPr>
          <p:cNvSpPr>
            <a:spLocks noGrp="1"/>
          </p:cNvSpPr>
          <p:nvPr>
            <p:ph type="title"/>
          </p:nvPr>
        </p:nvSpPr>
        <p:spPr/>
        <p:txBody>
          <a:bodyPr/>
          <a:lstStyle/>
          <a:p>
            <a:r>
              <a:rPr lang="en-GB" dirty="0"/>
              <a:t>Matchmaker</a:t>
            </a:r>
          </a:p>
        </p:txBody>
      </p:sp>
      <p:sp>
        <p:nvSpPr>
          <p:cNvPr id="3" name="Content Placeholder 2">
            <a:extLst>
              <a:ext uri="{FF2B5EF4-FFF2-40B4-BE49-F238E27FC236}">
                <a16:creationId xmlns:a16="http://schemas.microsoft.com/office/drawing/2014/main" id="{767680FA-EFD9-5859-280E-0C2B04892553}"/>
              </a:ext>
            </a:extLst>
          </p:cNvPr>
          <p:cNvSpPr>
            <a:spLocks noGrp="1"/>
          </p:cNvSpPr>
          <p:nvPr>
            <p:ph idx="1"/>
          </p:nvPr>
        </p:nvSpPr>
        <p:spPr>
          <a:xfrm>
            <a:off x="680322" y="2336873"/>
            <a:ext cx="3216976" cy="3599316"/>
          </a:xfrm>
        </p:spPr>
        <p:txBody>
          <a:bodyPr>
            <a:normAutofit fontScale="92500" lnSpcReduction="20000"/>
          </a:bodyPr>
          <a:lstStyle/>
          <a:p>
            <a:r>
              <a:rPr lang="en-GB" dirty="0"/>
              <a:t>Grabs the users compares them and matches them according to whats closest</a:t>
            </a:r>
          </a:p>
          <a:p>
            <a:endParaRPr lang="en-GB" dirty="0"/>
          </a:p>
          <a:p>
            <a:r>
              <a:rPr lang="en-GB" dirty="0"/>
              <a:t>It avoids matching toxic with nontoxic players, this is analogous to real competitive E-sports that isolate toxic players.</a:t>
            </a:r>
          </a:p>
        </p:txBody>
      </p:sp>
      <p:pic>
        <p:nvPicPr>
          <p:cNvPr id="7" name="Picture 6">
            <a:extLst>
              <a:ext uri="{FF2B5EF4-FFF2-40B4-BE49-F238E27FC236}">
                <a16:creationId xmlns:a16="http://schemas.microsoft.com/office/drawing/2014/main" id="{2EB3F799-31C9-5B2E-F812-DD1D539F67CD}"/>
              </a:ext>
            </a:extLst>
          </p:cNvPr>
          <p:cNvPicPr>
            <a:picLocks noChangeAspect="1"/>
          </p:cNvPicPr>
          <p:nvPr/>
        </p:nvPicPr>
        <p:blipFill>
          <a:blip r:embed="rId2"/>
          <a:stretch>
            <a:fillRect/>
          </a:stretch>
        </p:blipFill>
        <p:spPr>
          <a:xfrm>
            <a:off x="5024760" y="2505601"/>
            <a:ext cx="6394882" cy="3430588"/>
          </a:xfrm>
          <a:prstGeom prst="rect">
            <a:avLst/>
          </a:prstGeom>
        </p:spPr>
      </p:pic>
    </p:spTree>
    <p:extLst>
      <p:ext uri="{BB962C8B-B14F-4D97-AF65-F5344CB8AC3E}">
        <p14:creationId xmlns:p14="http://schemas.microsoft.com/office/powerpoint/2010/main" val="2303508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4C01-5F41-8D0F-67A5-50AF6D6BC94B}"/>
              </a:ext>
            </a:extLst>
          </p:cNvPr>
          <p:cNvSpPr>
            <a:spLocks noGrp="1"/>
          </p:cNvSpPr>
          <p:nvPr>
            <p:ph type="title"/>
          </p:nvPr>
        </p:nvSpPr>
        <p:spPr/>
        <p:txBody>
          <a:bodyPr/>
          <a:lstStyle/>
          <a:p>
            <a:r>
              <a:rPr lang="en-GB" dirty="0"/>
              <a:t>Issues we encountered</a:t>
            </a:r>
          </a:p>
        </p:txBody>
      </p:sp>
      <p:sp>
        <p:nvSpPr>
          <p:cNvPr id="3" name="Content Placeholder 2">
            <a:extLst>
              <a:ext uri="{FF2B5EF4-FFF2-40B4-BE49-F238E27FC236}">
                <a16:creationId xmlns:a16="http://schemas.microsoft.com/office/drawing/2014/main" id="{74714810-F09E-B1CC-A2DB-9A79BA28514E}"/>
              </a:ext>
            </a:extLst>
          </p:cNvPr>
          <p:cNvSpPr>
            <a:spLocks noGrp="1"/>
          </p:cNvSpPr>
          <p:nvPr>
            <p:ph idx="1"/>
          </p:nvPr>
        </p:nvSpPr>
        <p:spPr/>
        <p:txBody>
          <a:bodyPr>
            <a:normAutofit fontScale="92500" lnSpcReduction="10000"/>
          </a:bodyPr>
          <a:lstStyle/>
          <a:p>
            <a:r>
              <a:rPr lang="en-GB" dirty="0"/>
              <a:t>We encountered an issue with data duplication, we had to remove and delete content of data created after running because it would duplicate the same 10 users </a:t>
            </a:r>
            <a:r>
              <a:rPr lang="en-GB" dirty="0" err="1"/>
              <a:t>everytime</a:t>
            </a:r>
            <a:r>
              <a:rPr lang="en-GB" dirty="0"/>
              <a:t> we ran the project causing us to have thousands of uses</a:t>
            </a:r>
          </a:p>
          <a:p>
            <a:endParaRPr lang="en-GB" dirty="0"/>
          </a:p>
          <a:p>
            <a:r>
              <a:rPr lang="en-GB" dirty="0"/>
              <a:t>Encountered an issue with data rendering onto the frontend which we got help with</a:t>
            </a:r>
          </a:p>
          <a:p>
            <a:endParaRPr lang="en-GB" dirty="0"/>
          </a:p>
          <a:p>
            <a:r>
              <a:rPr lang="en-GB" dirty="0"/>
              <a:t>There is currently 6 red warnings in the bootstrap template, theyre inconsequential and do nothing but its intensely annoying to look at</a:t>
            </a:r>
          </a:p>
        </p:txBody>
      </p:sp>
    </p:spTree>
    <p:extLst>
      <p:ext uri="{BB962C8B-B14F-4D97-AF65-F5344CB8AC3E}">
        <p14:creationId xmlns:p14="http://schemas.microsoft.com/office/powerpoint/2010/main" val="1732852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736F4-8096-9831-424C-AE93BE7FEA0E}"/>
              </a:ext>
            </a:extLst>
          </p:cNvPr>
          <p:cNvSpPr>
            <a:spLocks noGrp="1"/>
          </p:cNvSpPr>
          <p:nvPr>
            <p:ph type="title"/>
          </p:nvPr>
        </p:nvSpPr>
        <p:spPr/>
        <p:txBody>
          <a:bodyPr/>
          <a:lstStyle/>
          <a:p>
            <a:r>
              <a:rPr lang="en-GB" dirty="0"/>
              <a:t>What remains</a:t>
            </a:r>
          </a:p>
        </p:txBody>
      </p:sp>
      <p:sp>
        <p:nvSpPr>
          <p:cNvPr id="3" name="Content Placeholder 2">
            <a:extLst>
              <a:ext uri="{FF2B5EF4-FFF2-40B4-BE49-F238E27FC236}">
                <a16:creationId xmlns:a16="http://schemas.microsoft.com/office/drawing/2014/main" id="{EBDC71F0-7345-AF3B-EF2C-E55A27D7AB10}"/>
              </a:ext>
            </a:extLst>
          </p:cNvPr>
          <p:cNvSpPr>
            <a:spLocks noGrp="1"/>
          </p:cNvSpPr>
          <p:nvPr>
            <p:ph idx="1"/>
          </p:nvPr>
        </p:nvSpPr>
        <p:spPr>
          <a:xfrm>
            <a:off x="680321" y="2336873"/>
            <a:ext cx="9613861" cy="4152704"/>
          </a:xfrm>
        </p:spPr>
        <p:txBody>
          <a:bodyPr>
            <a:normAutofit/>
          </a:bodyPr>
          <a:lstStyle/>
          <a:p>
            <a:r>
              <a:rPr lang="en-GB" dirty="0"/>
              <a:t>Delete/edit, however we have display and insert so it shouldn’t take long</a:t>
            </a:r>
          </a:p>
          <a:p>
            <a:endParaRPr lang="en-GB" dirty="0"/>
          </a:p>
          <a:p>
            <a:r>
              <a:rPr lang="en-GB" dirty="0"/>
              <a:t>Matchmaker works but isnt connected to the database directly</a:t>
            </a:r>
          </a:p>
          <a:p>
            <a:endParaRPr lang="en-GB" dirty="0"/>
          </a:p>
          <a:p>
            <a:r>
              <a:rPr lang="en-GB" dirty="0"/>
              <a:t>Login system/Admin page is in the stretch goals however its not in the scope for this project</a:t>
            </a:r>
          </a:p>
          <a:p>
            <a:endParaRPr lang="en-GB" dirty="0"/>
          </a:p>
          <a:p>
            <a:r>
              <a:rPr lang="en-GB" dirty="0"/>
              <a:t>Data in the EXP table is missing we couldn’t add It in fear of it breaking for today</a:t>
            </a:r>
          </a:p>
        </p:txBody>
      </p:sp>
    </p:spTree>
    <p:extLst>
      <p:ext uri="{BB962C8B-B14F-4D97-AF65-F5344CB8AC3E}">
        <p14:creationId xmlns:p14="http://schemas.microsoft.com/office/powerpoint/2010/main" val="2574874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6846-41D9-51F4-72E9-D72137711FE7}"/>
              </a:ext>
            </a:extLst>
          </p:cNvPr>
          <p:cNvSpPr>
            <a:spLocks noGrp="1"/>
          </p:cNvSpPr>
          <p:nvPr>
            <p:ph type="title"/>
          </p:nvPr>
        </p:nvSpPr>
        <p:spPr/>
        <p:txBody>
          <a:bodyPr/>
          <a:lstStyle/>
          <a:p>
            <a:r>
              <a:rPr lang="en-GB" dirty="0"/>
              <a:t>What we learned</a:t>
            </a:r>
          </a:p>
        </p:txBody>
      </p:sp>
      <p:sp>
        <p:nvSpPr>
          <p:cNvPr id="3" name="Content Placeholder 2">
            <a:extLst>
              <a:ext uri="{FF2B5EF4-FFF2-40B4-BE49-F238E27FC236}">
                <a16:creationId xmlns:a16="http://schemas.microsoft.com/office/drawing/2014/main" id="{24C35475-958A-29EC-FDD3-D2EE522FECA4}"/>
              </a:ext>
            </a:extLst>
          </p:cNvPr>
          <p:cNvSpPr>
            <a:spLocks noGrp="1"/>
          </p:cNvSpPr>
          <p:nvPr>
            <p:ph idx="1"/>
          </p:nvPr>
        </p:nvSpPr>
        <p:spPr/>
        <p:txBody>
          <a:bodyPr>
            <a:normAutofit fontScale="92500" lnSpcReduction="10000"/>
          </a:bodyPr>
          <a:lstStyle/>
          <a:p>
            <a:r>
              <a:rPr lang="en-GB" dirty="0"/>
              <a:t>JPA and spring</a:t>
            </a:r>
          </a:p>
          <a:p>
            <a:endParaRPr lang="en-GB" dirty="0"/>
          </a:p>
          <a:p>
            <a:r>
              <a:rPr lang="en-GB" dirty="0"/>
              <a:t>Bootstrap templates </a:t>
            </a:r>
          </a:p>
          <a:p>
            <a:endParaRPr lang="en-GB" dirty="0"/>
          </a:p>
          <a:p>
            <a:r>
              <a:rPr lang="en-GB" dirty="0" err="1"/>
              <a:t>Thymeleaf</a:t>
            </a:r>
            <a:endParaRPr lang="en-GB" dirty="0"/>
          </a:p>
          <a:p>
            <a:endParaRPr lang="en-GB" dirty="0"/>
          </a:p>
          <a:p>
            <a:r>
              <a:rPr lang="en-GB" dirty="0"/>
              <a:t>The power of friendship (asking for help from your smart friend)</a:t>
            </a:r>
          </a:p>
          <a:p>
            <a:endParaRPr lang="en-GB" dirty="0"/>
          </a:p>
          <a:p>
            <a:r>
              <a:rPr lang="en-GB" dirty="0"/>
              <a:t>Special thanks to Csaba, </a:t>
            </a:r>
            <a:r>
              <a:rPr lang="en-GB" dirty="0" err="1"/>
              <a:t>hes</a:t>
            </a:r>
            <a:r>
              <a:rPr lang="en-GB" dirty="0"/>
              <a:t> pretty cool</a:t>
            </a:r>
          </a:p>
        </p:txBody>
      </p:sp>
    </p:spTree>
    <p:extLst>
      <p:ext uri="{BB962C8B-B14F-4D97-AF65-F5344CB8AC3E}">
        <p14:creationId xmlns:p14="http://schemas.microsoft.com/office/powerpoint/2010/main" val="199488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7F47-E435-A991-FF2D-232754558FA4}"/>
              </a:ext>
            </a:extLst>
          </p:cNvPr>
          <p:cNvSpPr>
            <a:spLocks noGrp="1"/>
          </p:cNvSpPr>
          <p:nvPr>
            <p:ph type="title"/>
          </p:nvPr>
        </p:nvSpPr>
        <p:spPr/>
        <p:txBody>
          <a:bodyPr/>
          <a:lstStyle/>
          <a:p>
            <a:r>
              <a:rPr lang="en-GB" dirty="0"/>
              <a:t>The IDEA</a:t>
            </a:r>
          </a:p>
        </p:txBody>
      </p:sp>
      <p:sp>
        <p:nvSpPr>
          <p:cNvPr id="3" name="Content Placeholder 2">
            <a:extLst>
              <a:ext uri="{FF2B5EF4-FFF2-40B4-BE49-F238E27FC236}">
                <a16:creationId xmlns:a16="http://schemas.microsoft.com/office/drawing/2014/main" id="{C44DA3A7-B22B-C635-71E9-BCADA2C9BB02}"/>
              </a:ext>
            </a:extLst>
          </p:cNvPr>
          <p:cNvSpPr>
            <a:spLocks noGrp="1"/>
          </p:cNvSpPr>
          <p:nvPr>
            <p:ph idx="1"/>
          </p:nvPr>
        </p:nvSpPr>
        <p:spPr/>
        <p:txBody>
          <a:bodyPr/>
          <a:lstStyle/>
          <a:p>
            <a:r>
              <a:rPr lang="en-GB" dirty="0"/>
              <a:t>Chess online is a hugely popular hobby with more users playing each day, chess is more accessible than ever and chess websites, or any gaming related company, are always looking for ways to improve matchmaking.</a:t>
            </a:r>
          </a:p>
          <a:p>
            <a:r>
              <a:rPr lang="en-GB" dirty="0"/>
              <a:t>We will be creating a matchmaking system for chess that’s easy to translate onto other games, using Java and JPA.</a:t>
            </a:r>
          </a:p>
        </p:txBody>
      </p:sp>
      <p:pic>
        <p:nvPicPr>
          <p:cNvPr id="5" name="Picture 4">
            <a:extLst>
              <a:ext uri="{FF2B5EF4-FFF2-40B4-BE49-F238E27FC236}">
                <a16:creationId xmlns:a16="http://schemas.microsoft.com/office/drawing/2014/main" id="{E5EDE975-90F1-C9DA-83DF-8E43A19288DC}"/>
              </a:ext>
            </a:extLst>
          </p:cNvPr>
          <p:cNvPicPr>
            <a:picLocks noChangeAspect="1"/>
          </p:cNvPicPr>
          <p:nvPr/>
        </p:nvPicPr>
        <p:blipFill>
          <a:blip r:embed="rId2"/>
          <a:stretch>
            <a:fillRect/>
          </a:stretch>
        </p:blipFill>
        <p:spPr>
          <a:xfrm>
            <a:off x="680321" y="4608270"/>
            <a:ext cx="5326602" cy="2079564"/>
          </a:xfrm>
          <a:prstGeom prst="rect">
            <a:avLst/>
          </a:prstGeom>
        </p:spPr>
      </p:pic>
      <p:pic>
        <p:nvPicPr>
          <p:cNvPr id="9" name="Picture 8">
            <a:extLst>
              <a:ext uri="{FF2B5EF4-FFF2-40B4-BE49-F238E27FC236}">
                <a16:creationId xmlns:a16="http://schemas.microsoft.com/office/drawing/2014/main" id="{6FFC718A-6AC8-ACFE-3BDD-452484884E20}"/>
              </a:ext>
            </a:extLst>
          </p:cNvPr>
          <p:cNvPicPr>
            <a:picLocks noChangeAspect="1"/>
          </p:cNvPicPr>
          <p:nvPr/>
        </p:nvPicPr>
        <p:blipFill>
          <a:blip r:embed="rId3"/>
          <a:stretch>
            <a:fillRect/>
          </a:stretch>
        </p:blipFill>
        <p:spPr>
          <a:xfrm>
            <a:off x="6483919" y="4608270"/>
            <a:ext cx="4133774" cy="2025150"/>
          </a:xfrm>
          <a:prstGeom prst="rect">
            <a:avLst/>
          </a:prstGeom>
        </p:spPr>
      </p:pic>
    </p:spTree>
    <p:extLst>
      <p:ext uri="{BB962C8B-B14F-4D97-AF65-F5344CB8AC3E}">
        <p14:creationId xmlns:p14="http://schemas.microsoft.com/office/powerpoint/2010/main" val="2371833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A7D0-1AC5-DFB6-145A-A103716BD2ED}"/>
              </a:ext>
            </a:extLst>
          </p:cNvPr>
          <p:cNvSpPr>
            <a:spLocks noGrp="1"/>
          </p:cNvSpPr>
          <p:nvPr>
            <p:ph type="title"/>
          </p:nvPr>
        </p:nvSpPr>
        <p:spPr/>
        <p:txBody>
          <a:bodyPr/>
          <a:lstStyle/>
          <a:p>
            <a:r>
              <a:rPr lang="en-GB" dirty="0"/>
              <a:t>Technology</a:t>
            </a:r>
          </a:p>
        </p:txBody>
      </p:sp>
      <p:sp>
        <p:nvSpPr>
          <p:cNvPr id="3" name="Content Placeholder 2">
            <a:extLst>
              <a:ext uri="{FF2B5EF4-FFF2-40B4-BE49-F238E27FC236}">
                <a16:creationId xmlns:a16="http://schemas.microsoft.com/office/drawing/2014/main" id="{BD473BCF-D79A-D5E8-1BB3-9D60F422379F}"/>
              </a:ext>
            </a:extLst>
          </p:cNvPr>
          <p:cNvSpPr>
            <a:spLocks noGrp="1"/>
          </p:cNvSpPr>
          <p:nvPr>
            <p:ph idx="1"/>
          </p:nvPr>
        </p:nvSpPr>
        <p:spPr>
          <a:xfrm>
            <a:off x="680321" y="2336873"/>
            <a:ext cx="3891679" cy="4356890"/>
          </a:xfrm>
        </p:spPr>
        <p:txBody>
          <a:bodyPr>
            <a:normAutofit/>
          </a:bodyPr>
          <a:lstStyle/>
          <a:p>
            <a:r>
              <a:rPr lang="en-GB" dirty="0"/>
              <a:t>Front end: HTML, CSS, bootstrap templates.</a:t>
            </a:r>
          </a:p>
          <a:p>
            <a:endParaRPr lang="en-GB" dirty="0"/>
          </a:p>
          <a:p>
            <a:r>
              <a:rPr lang="en-GB" dirty="0"/>
              <a:t>Backend: Java, JPA, Spring, </a:t>
            </a:r>
            <a:r>
              <a:rPr lang="en-GB" dirty="0" err="1"/>
              <a:t>lombok</a:t>
            </a:r>
            <a:endParaRPr lang="en-GB" dirty="0"/>
          </a:p>
          <a:p>
            <a:endParaRPr lang="en-GB" dirty="0"/>
          </a:p>
          <a:p>
            <a:r>
              <a:rPr lang="en-GB" dirty="0"/>
              <a:t>Database: MySQL, Workbench</a:t>
            </a:r>
          </a:p>
          <a:p>
            <a:endParaRPr lang="en-GB" dirty="0"/>
          </a:p>
          <a:p>
            <a:r>
              <a:rPr lang="en-GB" dirty="0"/>
              <a:t>Version Control: Git</a:t>
            </a:r>
          </a:p>
        </p:txBody>
      </p:sp>
      <p:pic>
        <p:nvPicPr>
          <p:cNvPr id="5" name="Picture 4">
            <a:extLst>
              <a:ext uri="{FF2B5EF4-FFF2-40B4-BE49-F238E27FC236}">
                <a16:creationId xmlns:a16="http://schemas.microsoft.com/office/drawing/2014/main" id="{B8F0FD5E-FB13-AF57-5A01-3A9E33BD81A0}"/>
              </a:ext>
            </a:extLst>
          </p:cNvPr>
          <p:cNvPicPr>
            <a:picLocks noChangeAspect="1"/>
          </p:cNvPicPr>
          <p:nvPr/>
        </p:nvPicPr>
        <p:blipFill>
          <a:blip r:embed="rId2"/>
          <a:stretch>
            <a:fillRect/>
          </a:stretch>
        </p:blipFill>
        <p:spPr>
          <a:xfrm>
            <a:off x="7620002" y="2336873"/>
            <a:ext cx="2599826" cy="1345613"/>
          </a:xfrm>
          <a:prstGeom prst="rect">
            <a:avLst/>
          </a:prstGeom>
        </p:spPr>
      </p:pic>
      <p:pic>
        <p:nvPicPr>
          <p:cNvPr id="7" name="Picture 6">
            <a:extLst>
              <a:ext uri="{FF2B5EF4-FFF2-40B4-BE49-F238E27FC236}">
                <a16:creationId xmlns:a16="http://schemas.microsoft.com/office/drawing/2014/main" id="{FF709BE6-E1A0-D349-062A-39176D4D4843}"/>
              </a:ext>
            </a:extLst>
          </p:cNvPr>
          <p:cNvPicPr>
            <a:picLocks noChangeAspect="1"/>
          </p:cNvPicPr>
          <p:nvPr/>
        </p:nvPicPr>
        <p:blipFill>
          <a:blip r:embed="rId3"/>
          <a:stretch>
            <a:fillRect/>
          </a:stretch>
        </p:blipFill>
        <p:spPr>
          <a:xfrm>
            <a:off x="5104958" y="3524275"/>
            <a:ext cx="1982085" cy="1982085"/>
          </a:xfrm>
          <a:prstGeom prst="rect">
            <a:avLst/>
          </a:prstGeom>
        </p:spPr>
      </p:pic>
      <p:pic>
        <p:nvPicPr>
          <p:cNvPr id="9" name="Picture 8">
            <a:extLst>
              <a:ext uri="{FF2B5EF4-FFF2-40B4-BE49-F238E27FC236}">
                <a16:creationId xmlns:a16="http://schemas.microsoft.com/office/drawing/2014/main" id="{0F931D03-8805-7934-5EE7-9BFBB45B6FB5}"/>
              </a:ext>
            </a:extLst>
          </p:cNvPr>
          <p:cNvPicPr>
            <a:picLocks noChangeAspect="1"/>
          </p:cNvPicPr>
          <p:nvPr/>
        </p:nvPicPr>
        <p:blipFill rotWithShape="1">
          <a:blip r:embed="rId4"/>
          <a:srcRect r="69317"/>
          <a:stretch/>
        </p:blipFill>
        <p:spPr>
          <a:xfrm>
            <a:off x="7761126" y="4069355"/>
            <a:ext cx="2803301" cy="2348339"/>
          </a:xfrm>
          <a:prstGeom prst="rect">
            <a:avLst/>
          </a:prstGeom>
        </p:spPr>
      </p:pic>
    </p:spTree>
    <p:extLst>
      <p:ext uri="{BB962C8B-B14F-4D97-AF65-F5344CB8AC3E}">
        <p14:creationId xmlns:p14="http://schemas.microsoft.com/office/powerpoint/2010/main" val="159980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AC73-7BF9-6219-7C97-6A78395F476B}"/>
              </a:ext>
            </a:extLst>
          </p:cNvPr>
          <p:cNvSpPr>
            <a:spLocks noGrp="1"/>
          </p:cNvSpPr>
          <p:nvPr>
            <p:ph type="title"/>
          </p:nvPr>
        </p:nvSpPr>
        <p:spPr/>
        <p:txBody>
          <a:bodyPr/>
          <a:lstStyle/>
          <a:p>
            <a:r>
              <a:rPr lang="en-GB" dirty="0"/>
              <a:t>Wireframe</a:t>
            </a:r>
          </a:p>
        </p:txBody>
      </p:sp>
      <p:pic>
        <p:nvPicPr>
          <p:cNvPr id="5" name="Picture 4">
            <a:extLst>
              <a:ext uri="{FF2B5EF4-FFF2-40B4-BE49-F238E27FC236}">
                <a16:creationId xmlns:a16="http://schemas.microsoft.com/office/drawing/2014/main" id="{873B227E-2162-D3B0-19DE-81734823459B}"/>
              </a:ext>
            </a:extLst>
          </p:cNvPr>
          <p:cNvPicPr>
            <a:picLocks noChangeAspect="1"/>
          </p:cNvPicPr>
          <p:nvPr/>
        </p:nvPicPr>
        <p:blipFill>
          <a:blip r:embed="rId2"/>
          <a:stretch>
            <a:fillRect/>
          </a:stretch>
        </p:blipFill>
        <p:spPr>
          <a:xfrm>
            <a:off x="1879153" y="2174086"/>
            <a:ext cx="7912917" cy="4198555"/>
          </a:xfrm>
          <a:prstGeom prst="rect">
            <a:avLst/>
          </a:prstGeom>
        </p:spPr>
      </p:pic>
    </p:spTree>
    <p:extLst>
      <p:ext uri="{BB962C8B-B14F-4D97-AF65-F5344CB8AC3E}">
        <p14:creationId xmlns:p14="http://schemas.microsoft.com/office/powerpoint/2010/main" val="586265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B55D2-F017-6714-F70A-FDB586B32789}"/>
              </a:ext>
            </a:extLst>
          </p:cNvPr>
          <p:cNvSpPr>
            <a:spLocks noGrp="1"/>
          </p:cNvSpPr>
          <p:nvPr>
            <p:ph type="title"/>
          </p:nvPr>
        </p:nvSpPr>
        <p:spPr/>
        <p:txBody>
          <a:bodyPr/>
          <a:lstStyle/>
          <a:p>
            <a:r>
              <a:rPr lang="en-GB" dirty="0"/>
              <a:t>Bootstrap</a:t>
            </a:r>
          </a:p>
        </p:txBody>
      </p:sp>
      <p:sp>
        <p:nvSpPr>
          <p:cNvPr id="3" name="Content Placeholder 2">
            <a:extLst>
              <a:ext uri="{FF2B5EF4-FFF2-40B4-BE49-F238E27FC236}">
                <a16:creationId xmlns:a16="http://schemas.microsoft.com/office/drawing/2014/main" id="{D48D06FB-6896-8ECC-BA8F-4358BAE84310}"/>
              </a:ext>
            </a:extLst>
          </p:cNvPr>
          <p:cNvSpPr>
            <a:spLocks noGrp="1"/>
          </p:cNvSpPr>
          <p:nvPr>
            <p:ph idx="1"/>
          </p:nvPr>
        </p:nvSpPr>
        <p:spPr>
          <a:xfrm>
            <a:off x="680322" y="2336873"/>
            <a:ext cx="4362196" cy="3599316"/>
          </a:xfrm>
        </p:spPr>
        <p:txBody>
          <a:bodyPr/>
          <a:lstStyle/>
          <a:p>
            <a:r>
              <a:rPr lang="en-GB" dirty="0"/>
              <a:t>Using bootstrap we can have the table set up </a:t>
            </a:r>
            <a:r>
              <a:rPr lang="en-GB" dirty="0" err="1"/>
              <a:t>inmediatly</a:t>
            </a:r>
            <a:r>
              <a:rPr lang="en-GB" dirty="0"/>
              <a:t> styled with little to no effort</a:t>
            </a:r>
          </a:p>
          <a:p>
            <a:endParaRPr lang="en-GB" dirty="0"/>
          </a:p>
          <a:p>
            <a:r>
              <a:rPr lang="en-GB" dirty="0"/>
              <a:t>Adding or taking away unneeded elements is quick and easy as bootstrap is extremely modular</a:t>
            </a:r>
          </a:p>
        </p:txBody>
      </p:sp>
      <p:pic>
        <p:nvPicPr>
          <p:cNvPr id="5" name="Picture 4">
            <a:extLst>
              <a:ext uri="{FF2B5EF4-FFF2-40B4-BE49-F238E27FC236}">
                <a16:creationId xmlns:a16="http://schemas.microsoft.com/office/drawing/2014/main" id="{10CEB051-E347-9AC0-9FCF-9562786E396C}"/>
              </a:ext>
            </a:extLst>
          </p:cNvPr>
          <p:cNvPicPr>
            <a:picLocks noChangeAspect="1"/>
          </p:cNvPicPr>
          <p:nvPr/>
        </p:nvPicPr>
        <p:blipFill>
          <a:blip r:embed="rId2"/>
          <a:stretch>
            <a:fillRect/>
          </a:stretch>
        </p:blipFill>
        <p:spPr>
          <a:xfrm>
            <a:off x="5221600" y="2329959"/>
            <a:ext cx="6586503" cy="3599316"/>
          </a:xfrm>
          <a:prstGeom prst="rect">
            <a:avLst/>
          </a:prstGeom>
        </p:spPr>
      </p:pic>
    </p:spTree>
    <p:extLst>
      <p:ext uri="{BB962C8B-B14F-4D97-AF65-F5344CB8AC3E}">
        <p14:creationId xmlns:p14="http://schemas.microsoft.com/office/powerpoint/2010/main" val="295357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30EA-FE13-E4DB-CE25-0625F9B184C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A64113D-3AC8-2A30-2437-B3F6C7777BDE}"/>
              </a:ext>
            </a:extLst>
          </p:cNvPr>
          <p:cNvSpPr>
            <a:spLocks noGrp="1"/>
          </p:cNvSpPr>
          <p:nvPr>
            <p:ph idx="1"/>
          </p:nvPr>
        </p:nvSpPr>
        <p:spPr/>
        <p:txBody>
          <a:bodyPr/>
          <a:lstStyle/>
          <a:p>
            <a:endParaRPr lang="en-GB"/>
          </a:p>
        </p:txBody>
      </p:sp>
      <p:pic>
        <p:nvPicPr>
          <p:cNvPr id="4098" name="Picture 2">
            <a:extLst>
              <a:ext uri="{FF2B5EF4-FFF2-40B4-BE49-F238E27FC236}">
                <a16:creationId xmlns:a16="http://schemas.microsoft.com/office/drawing/2014/main" id="{42BA1A2C-9F69-1739-6D5D-856AAAA1E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983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28F4F-2CDA-AC4D-3DCB-A58737C816F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C8E68D5-6D78-376D-E160-CEED0A72A59F}"/>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D86A6DCB-19F4-2A1B-EEFC-F403CFE5FFF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318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E2DBA-7ACA-9625-AD5F-A1B6F05642B9}"/>
              </a:ext>
            </a:extLst>
          </p:cNvPr>
          <p:cNvSpPr>
            <a:spLocks noGrp="1"/>
          </p:cNvSpPr>
          <p:nvPr>
            <p:ph type="title"/>
          </p:nvPr>
        </p:nvSpPr>
        <p:spPr/>
        <p:txBody>
          <a:bodyPr/>
          <a:lstStyle/>
          <a:p>
            <a:r>
              <a:rPr lang="en-GB" dirty="0"/>
              <a:t>UML diagram</a:t>
            </a:r>
          </a:p>
        </p:txBody>
      </p:sp>
      <p:sp>
        <p:nvSpPr>
          <p:cNvPr id="3" name="Content Placeholder 2">
            <a:extLst>
              <a:ext uri="{FF2B5EF4-FFF2-40B4-BE49-F238E27FC236}">
                <a16:creationId xmlns:a16="http://schemas.microsoft.com/office/drawing/2014/main" id="{355A0FCE-05F1-8367-6996-2F5A02801B88}"/>
              </a:ext>
            </a:extLst>
          </p:cNvPr>
          <p:cNvSpPr>
            <a:spLocks noGrp="1"/>
          </p:cNvSpPr>
          <p:nvPr>
            <p:ph idx="1"/>
          </p:nvPr>
        </p:nvSpPr>
        <p:spPr>
          <a:xfrm>
            <a:off x="680321" y="2336873"/>
            <a:ext cx="3314630" cy="3599316"/>
          </a:xfrm>
        </p:spPr>
        <p:txBody>
          <a:bodyPr>
            <a:normAutofit lnSpcReduction="10000"/>
          </a:bodyPr>
          <a:lstStyle/>
          <a:p>
            <a:r>
              <a:rPr lang="en-GB" dirty="0"/>
              <a:t>2 model classes</a:t>
            </a:r>
          </a:p>
          <a:p>
            <a:endParaRPr lang="en-GB" dirty="0"/>
          </a:p>
          <a:p>
            <a:r>
              <a:rPr lang="en-GB" u="sng" dirty="0"/>
              <a:t>User</a:t>
            </a:r>
            <a:r>
              <a:rPr lang="en-GB" dirty="0"/>
              <a:t> Stores user information such as player name and their elo.</a:t>
            </a:r>
          </a:p>
          <a:p>
            <a:endParaRPr lang="en-GB" u="sng" dirty="0"/>
          </a:p>
          <a:p>
            <a:r>
              <a:rPr lang="en-GB" u="sng" dirty="0"/>
              <a:t>Rank</a:t>
            </a:r>
            <a:r>
              <a:rPr lang="en-GB" dirty="0"/>
              <a:t> Stores which users correspond in what rank.</a:t>
            </a:r>
            <a:endParaRPr lang="en-GB" u="sng" dirty="0"/>
          </a:p>
        </p:txBody>
      </p:sp>
      <p:pic>
        <p:nvPicPr>
          <p:cNvPr id="5" name="Picture 4">
            <a:extLst>
              <a:ext uri="{FF2B5EF4-FFF2-40B4-BE49-F238E27FC236}">
                <a16:creationId xmlns:a16="http://schemas.microsoft.com/office/drawing/2014/main" id="{E6543155-A7B5-DC08-C20F-F57D561B0E2C}"/>
              </a:ext>
            </a:extLst>
          </p:cNvPr>
          <p:cNvPicPr>
            <a:picLocks noChangeAspect="1"/>
          </p:cNvPicPr>
          <p:nvPr/>
        </p:nvPicPr>
        <p:blipFill>
          <a:blip r:embed="rId2"/>
          <a:stretch>
            <a:fillRect/>
          </a:stretch>
        </p:blipFill>
        <p:spPr>
          <a:xfrm>
            <a:off x="4164737" y="2336873"/>
            <a:ext cx="7527986" cy="2696592"/>
          </a:xfrm>
          <a:prstGeom prst="rect">
            <a:avLst/>
          </a:prstGeom>
        </p:spPr>
      </p:pic>
    </p:spTree>
    <p:extLst>
      <p:ext uri="{BB962C8B-B14F-4D97-AF65-F5344CB8AC3E}">
        <p14:creationId xmlns:p14="http://schemas.microsoft.com/office/powerpoint/2010/main" val="2820950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9F59-B995-0D3B-EE51-D09B44003204}"/>
              </a:ext>
            </a:extLst>
          </p:cNvPr>
          <p:cNvSpPr>
            <a:spLocks noGrp="1"/>
          </p:cNvSpPr>
          <p:nvPr>
            <p:ph type="title"/>
          </p:nvPr>
        </p:nvSpPr>
        <p:spPr/>
        <p:txBody>
          <a:bodyPr/>
          <a:lstStyle/>
          <a:p>
            <a:r>
              <a:rPr lang="en-GB" dirty="0"/>
              <a:t>Database ERD</a:t>
            </a:r>
          </a:p>
        </p:txBody>
      </p:sp>
      <p:sp>
        <p:nvSpPr>
          <p:cNvPr id="3" name="Content Placeholder 2">
            <a:extLst>
              <a:ext uri="{FF2B5EF4-FFF2-40B4-BE49-F238E27FC236}">
                <a16:creationId xmlns:a16="http://schemas.microsoft.com/office/drawing/2014/main" id="{536847BD-08F7-E198-9A4B-987CBCA7381F}"/>
              </a:ext>
            </a:extLst>
          </p:cNvPr>
          <p:cNvSpPr>
            <a:spLocks noGrp="1"/>
          </p:cNvSpPr>
          <p:nvPr>
            <p:ph idx="1"/>
          </p:nvPr>
        </p:nvSpPr>
        <p:spPr>
          <a:xfrm>
            <a:off x="680321" y="2336873"/>
            <a:ext cx="5347617" cy="3599316"/>
          </a:xfrm>
        </p:spPr>
        <p:txBody>
          <a:bodyPr>
            <a:normAutofit fontScale="92500" lnSpcReduction="10000"/>
          </a:bodyPr>
          <a:lstStyle/>
          <a:p>
            <a:r>
              <a:rPr lang="en-GB" dirty="0"/>
              <a:t>The database will have to store user data, elo. Data will be retrieved and displayed using JPA</a:t>
            </a:r>
          </a:p>
          <a:p>
            <a:endParaRPr lang="en-GB" dirty="0"/>
          </a:p>
          <a:p>
            <a:r>
              <a:rPr lang="en-GB" dirty="0"/>
              <a:t>Data can be added and viewed through the website, on top of serving as the matchmaker</a:t>
            </a:r>
          </a:p>
          <a:p>
            <a:endParaRPr lang="en-GB" dirty="0"/>
          </a:p>
          <a:p>
            <a:r>
              <a:rPr lang="en-GB" dirty="0"/>
              <a:t>Annotations have been used to create columns behind the scenes and for joining both tables</a:t>
            </a:r>
          </a:p>
        </p:txBody>
      </p:sp>
      <p:pic>
        <p:nvPicPr>
          <p:cNvPr id="5" name="Picture 4">
            <a:extLst>
              <a:ext uri="{FF2B5EF4-FFF2-40B4-BE49-F238E27FC236}">
                <a16:creationId xmlns:a16="http://schemas.microsoft.com/office/drawing/2014/main" id="{47FC9B5B-327D-D3A8-5594-D0805E528615}"/>
              </a:ext>
            </a:extLst>
          </p:cNvPr>
          <p:cNvPicPr>
            <a:picLocks noChangeAspect="1"/>
          </p:cNvPicPr>
          <p:nvPr/>
        </p:nvPicPr>
        <p:blipFill>
          <a:blip r:embed="rId2"/>
          <a:stretch>
            <a:fillRect/>
          </a:stretch>
        </p:blipFill>
        <p:spPr>
          <a:xfrm>
            <a:off x="6096000" y="2121763"/>
            <a:ext cx="4519136" cy="2272684"/>
          </a:xfrm>
          <a:prstGeom prst="rect">
            <a:avLst/>
          </a:prstGeom>
        </p:spPr>
      </p:pic>
      <p:pic>
        <p:nvPicPr>
          <p:cNvPr id="2052" name="Picture 4">
            <a:extLst>
              <a:ext uri="{FF2B5EF4-FFF2-40B4-BE49-F238E27FC236}">
                <a16:creationId xmlns:a16="http://schemas.microsoft.com/office/drawing/2014/main" id="{4FCB3CED-9254-663F-2DB9-9989D36A4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503752"/>
            <a:ext cx="2384915" cy="2272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17245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827</TotalTime>
  <Words>528</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Trebuchet MS</vt:lpstr>
      <vt:lpstr>Berlin</vt:lpstr>
      <vt:lpstr>EloMatch</vt:lpstr>
      <vt:lpstr>The IDEA</vt:lpstr>
      <vt:lpstr>Technology</vt:lpstr>
      <vt:lpstr>Wireframe</vt:lpstr>
      <vt:lpstr>Bootstrap</vt:lpstr>
      <vt:lpstr>PowerPoint Presentation</vt:lpstr>
      <vt:lpstr>PowerPoint Presentation</vt:lpstr>
      <vt:lpstr>UML diagram</vt:lpstr>
      <vt:lpstr>Database ERD</vt:lpstr>
      <vt:lpstr>Insert edit delete</vt:lpstr>
      <vt:lpstr>Matchmaker</vt:lpstr>
      <vt:lpstr>Structure and Testing</vt:lpstr>
      <vt:lpstr>Documentation</vt:lpstr>
      <vt:lpstr>Tickets</vt:lpstr>
      <vt:lpstr>Matchmaker</vt:lpstr>
      <vt:lpstr>Issues we encountered</vt:lpstr>
      <vt:lpstr>What remains</vt:lpstr>
      <vt:lpstr>What we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EloMatch</dc:title>
  <dc:creator>Natalie</dc:creator>
  <cp:lastModifiedBy>Natalie</cp:lastModifiedBy>
  <cp:revision>5</cp:revision>
  <dcterms:created xsi:type="dcterms:W3CDTF">2023-05-30T10:21:45Z</dcterms:created>
  <dcterms:modified xsi:type="dcterms:W3CDTF">2023-06-02T12:46:20Z</dcterms:modified>
</cp:coreProperties>
</file>