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December 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December 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0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December 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6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December 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1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December 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4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December 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8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December 5,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7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December 5,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6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December 5,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4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December 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8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December 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5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December 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3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6AE383-06A1-42D3-B1AF-CE22194F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70B90B-BED1-4715-9BFE-9622C47A2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60AD3-EB3E-8C41-3A42-07BDFD3EF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8663"/>
            <a:ext cx="5015638" cy="2795738"/>
          </a:xfrm>
        </p:spPr>
        <p:txBody>
          <a:bodyPr>
            <a:normAutofit/>
          </a:bodyPr>
          <a:lstStyle/>
          <a:p>
            <a:r>
              <a:rPr lang="en-CA" dirty="0"/>
              <a:t>Programming Concepts with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14B3C-C049-698D-5885-08FF0073A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8"/>
            <a:ext cx="5015638" cy="2298939"/>
          </a:xfrm>
        </p:spPr>
        <p:txBody>
          <a:bodyPr>
            <a:normAutofit/>
          </a:bodyPr>
          <a:lstStyle/>
          <a:p>
            <a:r>
              <a:rPr lang="en-CA" dirty="0"/>
              <a:t>Week 12 – Jest &amp; </a:t>
            </a:r>
            <a:r>
              <a:rPr lang="en-CA"/>
              <a:t>RTL cont. 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58BCA7-1C2C-D00F-DCB8-DC5752D2AA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87" r="32470"/>
          <a:stretch/>
        </p:blipFill>
        <p:spPr>
          <a:xfrm>
            <a:off x="6288276" y="10"/>
            <a:ext cx="5903725" cy="6857990"/>
          </a:xfrm>
          <a:custGeom>
            <a:avLst/>
            <a:gdLst/>
            <a:ahLst/>
            <a:cxnLst/>
            <a:rect l="l" t="t" r="r" b="b"/>
            <a:pathLst>
              <a:path w="5903725" h="6858000">
                <a:moveTo>
                  <a:pt x="17547" y="0"/>
                </a:moveTo>
                <a:lnTo>
                  <a:pt x="5903725" y="0"/>
                </a:lnTo>
                <a:lnTo>
                  <a:pt x="5903725" y="6858000"/>
                </a:lnTo>
                <a:lnTo>
                  <a:pt x="57217" y="6858000"/>
                </a:lnTo>
                <a:lnTo>
                  <a:pt x="57185" y="6699667"/>
                </a:lnTo>
                <a:cubicBezTo>
                  <a:pt x="57923" y="6526851"/>
                  <a:pt x="61039" y="6384211"/>
                  <a:pt x="67005" y="6279216"/>
                </a:cubicBezTo>
                <a:cubicBezTo>
                  <a:pt x="108514" y="5194623"/>
                  <a:pt x="-44577" y="788432"/>
                  <a:pt x="13203" y="4200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2692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91E4-4D89-55B9-4AA5-A6D06F54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Options ..cont.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8E865-EE25-C751-63E7-4BF1E5023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78" y="1534098"/>
            <a:ext cx="10728325" cy="3227375"/>
          </a:xfrm>
        </p:spPr>
        <p:txBody>
          <a:bodyPr/>
          <a:lstStyle/>
          <a:p>
            <a:r>
              <a:rPr lang="en-CA" dirty="0"/>
              <a:t>name</a:t>
            </a:r>
          </a:p>
          <a:p>
            <a:r>
              <a:rPr lang="en-CA" dirty="0"/>
              <a:t>level</a:t>
            </a:r>
          </a:p>
          <a:p>
            <a:r>
              <a:rPr lang="en-CA" dirty="0"/>
              <a:t>hidden</a:t>
            </a:r>
          </a:p>
          <a:p>
            <a:r>
              <a:rPr lang="en-CA" dirty="0"/>
              <a:t>selected</a:t>
            </a:r>
          </a:p>
          <a:p>
            <a:r>
              <a:rPr lang="en-CA" dirty="0"/>
              <a:t>checked</a:t>
            </a:r>
          </a:p>
          <a:p>
            <a:r>
              <a:rPr lang="en-CA" dirty="0"/>
              <a:t>pressed</a:t>
            </a:r>
          </a:p>
        </p:txBody>
      </p:sp>
    </p:spTree>
    <p:extLst>
      <p:ext uri="{BB962C8B-B14F-4D97-AF65-F5344CB8AC3E}">
        <p14:creationId xmlns:p14="http://schemas.microsoft.com/office/powerpoint/2010/main" val="839054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B0E6-5C37-C17A-D514-3636470A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96645"/>
          </a:xfrm>
        </p:spPr>
        <p:txBody>
          <a:bodyPr/>
          <a:lstStyle/>
          <a:p>
            <a:r>
              <a:rPr lang="en-CA" dirty="0" err="1"/>
              <a:t>getByLabelText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58B18-1F36-C414-43B0-B560D2408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597703"/>
            <a:ext cx="10728325" cy="4641097"/>
          </a:xfrm>
        </p:spPr>
        <p:txBody>
          <a:bodyPr/>
          <a:lstStyle/>
          <a:p>
            <a:r>
              <a:rPr lang="en-CA" dirty="0" err="1"/>
              <a:t>getByLabelText</a:t>
            </a:r>
            <a:r>
              <a:rPr lang="en-CA" dirty="0"/>
              <a:t> will search for the label that matches the given text, then find the element associated with the label.</a:t>
            </a:r>
          </a:p>
          <a:p>
            <a:r>
              <a:rPr lang="en-CA" dirty="0"/>
              <a:t>Its same as applying “name” with </a:t>
            </a:r>
            <a:r>
              <a:rPr lang="en-CA" dirty="0" err="1"/>
              <a:t>getByRole</a:t>
            </a:r>
            <a:r>
              <a:rPr lang="en-CA" dirty="0"/>
              <a:t>.. </a:t>
            </a:r>
          </a:p>
          <a:p>
            <a:r>
              <a:rPr lang="en-CA" dirty="0"/>
              <a:t>[by using </a:t>
            </a:r>
            <a:r>
              <a:rPr lang="en-CA" dirty="0" err="1"/>
              <a:t>getByRole</a:t>
            </a:r>
            <a:r>
              <a:rPr lang="en-CA" dirty="0"/>
              <a:t> with option “name”]</a:t>
            </a:r>
          </a:p>
          <a:p>
            <a:pPr marL="0" indent="0">
              <a:buNone/>
            </a:pPr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“Name”}); // Name being the text of the label attached to the name input field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const nameElement2 = </a:t>
            </a:r>
            <a:r>
              <a:rPr lang="en-CA" dirty="0" err="1"/>
              <a:t>screen.getByLabelText</a:t>
            </a:r>
            <a:r>
              <a:rPr lang="en-CA" dirty="0"/>
              <a:t>(“Name” )// Name being the text of the label attached to the name input field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945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B1C69-96C7-5D41-4308-7F1803AA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getByPlaceHolderText</a:t>
            </a:r>
            <a:r>
              <a:rPr lang="en-CA" dirty="0"/>
              <a:t> &amp; </a:t>
            </a:r>
            <a:r>
              <a:rPr lang="en-CA" dirty="0" err="1"/>
              <a:t>getByText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46AE6-C95E-62BD-E20F-A691CAFAB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getByPlaceHolderText</a:t>
            </a:r>
            <a:r>
              <a:rPr lang="en-CA" dirty="0"/>
              <a:t>()</a:t>
            </a:r>
          </a:p>
          <a:p>
            <a:r>
              <a:rPr lang="en-CA" dirty="0"/>
              <a:t>Finds the element with the given </a:t>
            </a:r>
            <a:r>
              <a:rPr lang="en-CA" dirty="0" err="1"/>
              <a:t>PlaceHolderText</a:t>
            </a:r>
            <a:r>
              <a:rPr lang="en-CA" dirty="0"/>
              <a:t>!</a:t>
            </a:r>
          </a:p>
          <a:p>
            <a:endParaRPr lang="en-CA" dirty="0"/>
          </a:p>
          <a:p>
            <a:r>
              <a:rPr lang="en-CA" dirty="0" err="1"/>
              <a:t>getByText</a:t>
            </a:r>
            <a:r>
              <a:rPr lang="en-CA" dirty="0"/>
              <a:t>(“given text”);</a:t>
            </a:r>
          </a:p>
          <a:p>
            <a:r>
              <a:rPr lang="en-CA" dirty="0"/>
              <a:t>Finds the element with this text!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4187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4008-3EB5-0D11-A494-5CF561C1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getByDisplayValue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DB05E-DEC5-EA7F-22CC-5CF76D21A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013" y="1815312"/>
            <a:ext cx="10728325" cy="3227375"/>
          </a:xfrm>
        </p:spPr>
        <p:txBody>
          <a:bodyPr/>
          <a:lstStyle/>
          <a:p>
            <a:r>
              <a:rPr lang="en-CA" dirty="0" err="1"/>
              <a:t>getByDisplayValue</a:t>
            </a:r>
            <a:r>
              <a:rPr lang="en-CA" dirty="0"/>
              <a:t> returns the input, </a:t>
            </a:r>
            <a:r>
              <a:rPr lang="en-CA" dirty="0" err="1"/>
              <a:t>textarea</a:t>
            </a:r>
            <a:r>
              <a:rPr lang="en-CA" dirty="0"/>
              <a:t>, or select element that has the matching display value.</a:t>
            </a:r>
          </a:p>
          <a:p>
            <a:endParaRPr lang="en-CA" dirty="0"/>
          </a:p>
          <a:p>
            <a:r>
              <a:rPr lang="en-CA" dirty="0"/>
              <a:t>To demo this:</a:t>
            </a:r>
          </a:p>
          <a:p>
            <a:r>
              <a:rPr lang="en-CA" dirty="0"/>
              <a:t>Assign a value attribute to the input box: We might get a warning here, if yes, let’s add a </a:t>
            </a:r>
            <a:r>
              <a:rPr lang="en-CA" dirty="0" err="1"/>
              <a:t>onChange</a:t>
            </a:r>
            <a:r>
              <a:rPr lang="en-CA" dirty="0"/>
              <a:t>() handler to the element too.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3010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51A5-972F-9C49-B842-F83E3CF8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getByAltText</a:t>
            </a:r>
            <a:r>
              <a:rPr lang="en-CA" dirty="0"/>
              <a:t>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78516-B7A7-2979-0A3A-3AEFE8B6D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getByAltText</a:t>
            </a:r>
            <a:r>
              <a:rPr lang="en-CA" dirty="0"/>
              <a:t> will find the element with the given Alt text with </a:t>
            </a:r>
            <a:r>
              <a:rPr lang="en-CA" dirty="0" err="1"/>
              <a:t>img</a:t>
            </a:r>
            <a:r>
              <a:rPr lang="en-CA" dirty="0"/>
              <a:t>!</a:t>
            </a:r>
          </a:p>
          <a:p>
            <a:r>
              <a:rPr lang="en-CA" dirty="0"/>
              <a:t>We can test after bringing up an </a:t>
            </a:r>
            <a:r>
              <a:rPr lang="en-CA" dirty="0" err="1"/>
              <a:t>img</a:t>
            </a:r>
            <a:r>
              <a:rPr lang="en-CA" dirty="0"/>
              <a:t> in our form</a:t>
            </a:r>
          </a:p>
        </p:txBody>
      </p:sp>
    </p:spTree>
    <p:extLst>
      <p:ext uri="{BB962C8B-B14F-4D97-AF65-F5344CB8AC3E}">
        <p14:creationId xmlns:p14="http://schemas.microsoft.com/office/powerpoint/2010/main" val="1446974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13FB-94AF-C687-3A10-2941EE07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getByTitle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F8165-5C8E-2898-9916-4EE9FAF7A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Returns the element that has matching title attribute..</a:t>
            </a:r>
          </a:p>
          <a:p>
            <a:endParaRPr lang="en-CA" dirty="0"/>
          </a:p>
          <a:p>
            <a:r>
              <a:rPr lang="en-CA" dirty="0"/>
              <a:t>To demo apply “title” attribute to any of the elements, and access it.</a:t>
            </a:r>
          </a:p>
        </p:txBody>
      </p:sp>
    </p:spTree>
    <p:extLst>
      <p:ext uri="{BB962C8B-B14F-4D97-AF65-F5344CB8AC3E}">
        <p14:creationId xmlns:p14="http://schemas.microsoft.com/office/powerpoint/2010/main" val="142686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89B2-1849-18FB-CE72-03A18286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getByTestId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170E7-078B-FF82-7532-EDF38E577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Matching data-</a:t>
            </a:r>
            <a:r>
              <a:rPr lang="en-CA" dirty="0" err="1"/>
              <a:t>testid</a:t>
            </a:r>
            <a:r>
              <a:rPr lang="en-CA" dirty="0"/>
              <a:t>=“any” !</a:t>
            </a:r>
          </a:p>
        </p:txBody>
      </p:sp>
    </p:spTree>
    <p:extLst>
      <p:ext uri="{BB962C8B-B14F-4D97-AF65-F5344CB8AC3E}">
        <p14:creationId xmlns:p14="http://schemas.microsoft.com/office/powerpoint/2010/main" val="1012641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7055-9658-5F0E-AC9A-173D109B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70387"/>
          </a:xfrm>
        </p:spPr>
        <p:txBody>
          <a:bodyPr/>
          <a:lstStyle/>
          <a:p>
            <a:r>
              <a:rPr lang="en-CA" dirty="0"/>
              <a:t>Priority Order for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5DD71-41EC-85F0-98BB-B765D7D3A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56852"/>
            <a:ext cx="10728325" cy="4412123"/>
          </a:xfrm>
        </p:spPr>
        <p:txBody>
          <a:bodyPr>
            <a:normAutofit lnSpcReduction="10000"/>
          </a:bodyPr>
          <a:lstStyle/>
          <a:p>
            <a:r>
              <a:rPr lang="en-CA" dirty="0"/>
              <a:t>“Your test should resemble how users interact with your code(component, page, etc.) as much as possible”</a:t>
            </a:r>
          </a:p>
          <a:p>
            <a:r>
              <a:rPr lang="en-CA" dirty="0"/>
              <a:t>1.getByRole</a:t>
            </a:r>
          </a:p>
          <a:p>
            <a:r>
              <a:rPr lang="en-CA" dirty="0"/>
              <a:t>2.getByLabelText</a:t>
            </a:r>
          </a:p>
          <a:p>
            <a:r>
              <a:rPr lang="en-CA" dirty="0"/>
              <a:t>3.getByPlaceholderText</a:t>
            </a:r>
          </a:p>
          <a:p>
            <a:r>
              <a:rPr lang="en-CA" dirty="0"/>
              <a:t>4.getByText</a:t>
            </a:r>
          </a:p>
          <a:p>
            <a:r>
              <a:rPr lang="en-CA" dirty="0"/>
              <a:t>5.getByDisplayValue</a:t>
            </a:r>
          </a:p>
          <a:p>
            <a:r>
              <a:rPr lang="en-CA" dirty="0"/>
              <a:t>6.getByAltText</a:t>
            </a:r>
          </a:p>
          <a:p>
            <a:r>
              <a:rPr lang="en-CA" dirty="0"/>
              <a:t>7.getByTitle</a:t>
            </a:r>
          </a:p>
          <a:p>
            <a:r>
              <a:rPr lang="en-CA" dirty="0"/>
              <a:t>8.getByTestId</a:t>
            </a:r>
          </a:p>
        </p:txBody>
      </p:sp>
    </p:spTree>
    <p:extLst>
      <p:ext uri="{BB962C8B-B14F-4D97-AF65-F5344CB8AC3E}">
        <p14:creationId xmlns:p14="http://schemas.microsoft.com/office/powerpoint/2010/main" val="2617990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11AB-3A75-3457-949E-D5A06362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RTL </a:t>
            </a:r>
            <a:r>
              <a:rPr lang="en-CA" dirty="0" err="1"/>
              <a:t>getAllBy</a:t>
            </a:r>
            <a:r>
              <a:rPr lang="en-CA" dirty="0"/>
              <a:t>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701B4-7160-E783-19CA-BF633DA49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Find multiple elements in the DOM</a:t>
            </a:r>
          </a:p>
          <a:p>
            <a:endParaRPr lang="en-CA" dirty="0"/>
          </a:p>
          <a:p>
            <a:r>
              <a:rPr lang="en-CA" dirty="0" err="1"/>
              <a:t>getAllBy</a:t>
            </a:r>
            <a:r>
              <a:rPr lang="en-CA" dirty="0"/>
              <a:t> returns an array of all matching nodes for a query, and throws an error if no elements match</a:t>
            </a:r>
          </a:p>
          <a:p>
            <a:endParaRPr lang="en-CA" dirty="0"/>
          </a:p>
          <a:p>
            <a:r>
              <a:rPr lang="en-CA" dirty="0"/>
              <a:t>The methods will be same as </a:t>
            </a:r>
            <a:r>
              <a:rPr lang="en-CA" dirty="0" err="1"/>
              <a:t>getBy</a:t>
            </a:r>
            <a:r>
              <a:rPr lang="en-CA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565867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0632-F8E9-6352-AC87-20AF294F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use </a:t>
            </a:r>
            <a:r>
              <a:rPr lang="en-CA" dirty="0" err="1"/>
              <a:t>getAllBy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966A-CD35-E6DD-A2D0-9F3C172B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Demo of </a:t>
            </a:r>
            <a:r>
              <a:rPr lang="en-CA" dirty="0" err="1"/>
              <a:t>getAllBy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539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AF08-155C-348E-2AFB-277D7E40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RTL Queries</a:t>
            </a:r>
            <a:br>
              <a:rPr lang="en-CA" dirty="0"/>
            </a:b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38C9DF-559A-FFB8-AB64-69CC79260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707614"/>
            <a:ext cx="10728325" cy="4061361"/>
          </a:xfrm>
        </p:spPr>
        <p:txBody>
          <a:bodyPr>
            <a:normAutofit/>
          </a:bodyPr>
          <a:lstStyle/>
          <a:p>
            <a:r>
              <a:rPr lang="en-CA" dirty="0"/>
              <a:t>RTL Queries</a:t>
            </a:r>
          </a:p>
          <a:p>
            <a:pPr lvl="1"/>
            <a:r>
              <a:rPr lang="en-CA" dirty="0"/>
              <a:t>Rendering the components – render( ) method from RTL</a:t>
            </a:r>
          </a:p>
          <a:p>
            <a:pPr lvl="1"/>
            <a:r>
              <a:rPr lang="en-CA" dirty="0"/>
              <a:t>Find an element rendered by the component – </a:t>
            </a:r>
            <a:r>
              <a:rPr lang="en-CA" dirty="0" err="1"/>
              <a:t>screen.getBy</a:t>
            </a:r>
            <a:r>
              <a:rPr lang="en-CA" dirty="0"/>
              <a:t>..() method from RTL</a:t>
            </a:r>
          </a:p>
          <a:p>
            <a:pPr lvl="1"/>
            <a:r>
              <a:rPr lang="en-CA" dirty="0"/>
              <a:t>Assert against the element found expect(). “matcher function”</a:t>
            </a:r>
          </a:p>
          <a:p>
            <a:pPr lvl="1"/>
            <a:endParaRPr lang="en-CA" dirty="0"/>
          </a:p>
          <a:p>
            <a:r>
              <a:rPr lang="en-CA" dirty="0"/>
              <a:t>Queries are the methods that Testing Library provides to find elements on the page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892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9AD9-E454-D513-5B3D-E2091D47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CA" dirty="0" err="1"/>
              <a:t>TextMatch</a:t>
            </a:r>
            <a:r>
              <a:rPr lang="en-CA" dirty="0"/>
              <a:t>? – The first argument to the query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5028-A6D6-82D1-F66F-75807CA1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946789"/>
            <a:ext cx="10728325" cy="4441620"/>
          </a:xfrm>
        </p:spPr>
        <p:txBody>
          <a:bodyPr/>
          <a:lstStyle/>
          <a:p>
            <a:r>
              <a:rPr lang="en-CA" dirty="0"/>
              <a:t>It represents a type can be either</a:t>
            </a:r>
          </a:p>
          <a:p>
            <a:pPr lvl="1"/>
            <a:r>
              <a:rPr lang="en-CA" dirty="0"/>
              <a:t>A string</a:t>
            </a:r>
          </a:p>
          <a:p>
            <a:pPr lvl="1"/>
            <a:r>
              <a:rPr lang="en-CA" dirty="0"/>
              <a:t>Regex</a:t>
            </a:r>
          </a:p>
          <a:p>
            <a:pPr lvl="1"/>
            <a:r>
              <a:rPr lang="en-CA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092683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570C-35C0-7FDE-D768-20618FBA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-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000E5-2C0D-B397-669C-9C75DA3C0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&lt;div&gt;Hello World&lt;/div&gt;</a:t>
            </a:r>
          </a:p>
          <a:p>
            <a:r>
              <a:rPr lang="en-CA" dirty="0" err="1"/>
              <a:t>screen.getByText</a:t>
            </a:r>
            <a:r>
              <a:rPr lang="en-CA" dirty="0"/>
              <a:t>(“Hello World”); // full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(“</a:t>
            </a:r>
            <a:r>
              <a:rPr lang="en-CA" dirty="0" err="1"/>
              <a:t>llo</a:t>
            </a:r>
            <a:r>
              <a:rPr lang="en-CA" dirty="0"/>
              <a:t> </a:t>
            </a:r>
            <a:r>
              <a:rPr lang="en-CA" dirty="0" err="1"/>
              <a:t>Worl</a:t>
            </a:r>
            <a:r>
              <a:rPr lang="en-CA" dirty="0"/>
              <a:t>”,{</a:t>
            </a:r>
            <a:r>
              <a:rPr lang="en-CA" dirty="0" err="1"/>
              <a:t>exact:false</a:t>
            </a:r>
            <a:r>
              <a:rPr lang="en-CA" dirty="0"/>
              <a:t>}); // sub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(“hello world”,{</a:t>
            </a:r>
            <a:r>
              <a:rPr lang="en-CA" dirty="0" err="1"/>
              <a:t>exact:false</a:t>
            </a:r>
            <a:r>
              <a:rPr lang="en-CA" dirty="0"/>
              <a:t>}); // ignore case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6430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98B3-E931-239A-8FD3-D6DE4B23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- regex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2655-82F5-FC9B-0569-15F28F65F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71096"/>
            <a:ext cx="10728325" cy="3227375"/>
          </a:xfrm>
        </p:spPr>
        <p:txBody>
          <a:bodyPr/>
          <a:lstStyle/>
          <a:p>
            <a:r>
              <a:rPr lang="en-CA" dirty="0"/>
              <a:t>&lt;div&gt;Hello World&lt;/div&gt;</a:t>
            </a:r>
          </a:p>
          <a:p>
            <a:r>
              <a:rPr lang="en-CA" dirty="0" err="1"/>
              <a:t>screen.getByText</a:t>
            </a:r>
            <a:r>
              <a:rPr lang="en-CA" dirty="0"/>
              <a:t>(/World/); //  substring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(/world/</a:t>
            </a:r>
            <a:r>
              <a:rPr lang="en-CA" dirty="0" err="1"/>
              <a:t>i</a:t>
            </a:r>
            <a:r>
              <a:rPr lang="en-CA" dirty="0"/>
              <a:t>); // sub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(/hello world$/</a:t>
            </a:r>
            <a:r>
              <a:rPr lang="en-CA" dirty="0" err="1"/>
              <a:t>i</a:t>
            </a:r>
            <a:r>
              <a:rPr lang="en-CA" dirty="0"/>
              <a:t>); // ignore case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6861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341B-CC1D-7362-C4F6-129BD5E5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– custom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862EC-70A9-C4B4-8C25-C37656179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&lt;div&gt;Hello World&lt;/div&gt;</a:t>
            </a:r>
          </a:p>
          <a:p>
            <a:endParaRPr lang="en-CA" dirty="0"/>
          </a:p>
          <a:p>
            <a:r>
              <a:rPr lang="en-CA" dirty="0" err="1"/>
              <a:t>screen.getByText</a:t>
            </a:r>
            <a:r>
              <a:rPr lang="en-CA" dirty="0"/>
              <a:t>((content)=&gt;</a:t>
            </a:r>
            <a:r>
              <a:rPr lang="en-CA" dirty="0" err="1"/>
              <a:t>content.startsWith</a:t>
            </a:r>
            <a:r>
              <a:rPr lang="en-CA" dirty="0"/>
              <a:t>(“Hello”))</a:t>
            </a:r>
          </a:p>
          <a:p>
            <a:endParaRPr lang="en-CA" dirty="0"/>
          </a:p>
          <a:p>
            <a:r>
              <a:rPr lang="en-CA" dirty="0"/>
              <a:t>Practice each of the substring, regex matching in our code example we are doing..</a:t>
            </a:r>
          </a:p>
        </p:txBody>
      </p:sp>
    </p:spTree>
    <p:extLst>
      <p:ext uri="{BB962C8B-B14F-4D97-AF65-F5344CB8AC3E}">
        <p14:creationId xmlns:p14="http://schemas.microsoft.com/office/powerpoint/2010/main" val="4140462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C46A-3D99-C5CD-FAD7-BE8B985B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check if something is not there on component!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02E3C-2F8E-D676-C17E-0A38DCC9F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use following to check if something is not in the component</a:t>
            </a:r>
          </a:p>
          <a:p>
            <a:endParaRPr lang="en-CA" dirty="0"/>
          </a:p>
          <a:p>
            <a:r>
              <a:rPr lang="en-CA" dirty="0" err="1"/>
              <a:t>getRoleBy</a:t>
            </a:r>
            <a:r>
              <a:rPr lang="en-CA" dirty="0"/>
              <a:t> or </a:t>
            </a:r>
            <a:r>
              <a:rPr lang="en-CA" dirty="0" err="1"/>
              <a:t>getAllRoleBy</a:t>
            </a:r>
            <a:r>
              <a:rPr lang="en-CA" dirty="0"/>
              <a:t> throw error when don’t find an element</a:t>
            </a:r>
          </a:p>
          <a:p>
            <a:endParaRPr lang="en-CA" dirty="0"/>
          </a:p>
          <a:p>
            <a:r>
              <a:rPr lang="en-CA" dirty="0"/>
              <a:t>So here comes the concept of </a:t>
            </a:r>
            <a:r>
              <a:rPr lang="en-CA" dirty="0" err="1"/>
              <a:t>queryBy</a:t>
            </a:r>
            <a:r>
              <a:rPr lang="en-CA" dirty="0"/>
              <a:t> and </a:t>
            </a:r>
            <a:r>
              <a:rPr lang="en-CA" dirty="0" err="1"/>
              <a:t>queryAllBy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6028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183D-3D26-55B4-B53F-5C40947F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queryBy</a:t>
            </a:r>
            <a:r>
              <a:rPr lang="en-CA" dirty="0"/>
              <a:t> and </a:t>
            </a:r>
            <a:r>
              <a:rPr lang="en-CA" dirty="0" err="1"/>
              <a:t>queryAllBy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A6B44-E5F3-9BA6-AD03-608B971C4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queryBy</a:t>
            </a:r>
            <a:endParaRPr lang="en-CA" dirty="0"/>
          </a:p>
          <a:p>
            <a:pPr lvl="1"/>
            <a:r>
              <a:rPr lang="en-CA" dirty="0"/>
              <a:t>Returns the matching node for a query, and return null if no elements match</a:t>
            </a:r>
          </a:p>
          <a:p>
            <a:pPr lvl="1"/>
            <a:r>
              <a:rPr lang="en-CA" dirty="0"/>
              <a:t>Useful for asserting an </a:t>
            </a:r>
            <a:r>
              <a:rPr lang="en-CA" b="1" dirty="0"/>
              <a:t>element that is not present</a:t>
            </a:r>
          </a:p>
          <a:p>
            <a:pPr lvl="1"/>
            <a:r>
              <a:rPr lang="en-CA" dirty="0"/>
              <a:t>Throws an error if more than one match is found</a:t>
            </a:r>
          </a:p>
          <a:p>
            <a:r>
              <a:rPr lang="en-CA" dirty="0" err="1"/>
              <a:t>queryAllBy</a:t>
            </a:r>
            <a:endParaRPr lang="en-CA" dirty="0"/>
          </a:p>
          <a:p>
            <a:pPr lvl="1"/>
            <a:r>
              <a:rPr lang="en-CA" dirty="0"/>
              <a:t>Returns an array of all matching nodes for a query, and return an empty array if no elements match</a:t>
            </a:r>
          </a:p>
        </p:txBody>
      </p:sp>
    </p:spTree>
    <p:extLst>
      <p:ext uri="{BB962C8B-B14F-4D97-AF65-F5344CB8AC3E}">
        <p14:creationId xmlns:p14="http://schemas.microsoft.com/office/powerpoint/2010/main" val="2354270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4B32-4875-6C19-1E4B-71E28F77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Appearance/Disappearance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02AC-07D1-D6AD-2C35-FFB1585F3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if elements are not present in the DOM to begin but make their way into the DOM after some time?</a:t>
            </a:r>
          </a:p>
          <a:p>
            <a:endParaRPr lang="en-CA" dirty="0"/>
          </a:p>
          <a:p>
            <a:r>
              <a:rPr lang="en-CA" dirty="0"/>
              <a:t>For example, data that is fetched from a server will be rendered only after a few milliseconds.</a:t>
            </a:r>
          </a:p>
          <a:p>
            <a:endParaRPr lang="en-CA" dirty="0"/>
          </a:p>
          <a:p>
            <a:r>
              <a:rPr lang="en-CA" dirty="0"/>
              <a:t>Let’s see if </a:t>
            </a:r>
            <a:r>
              <a:rPr lang="en-CA" dirty="0" err="1"/>
              <a:t>getByRole</a:t>
            </a:r>
            <a:r>
              <a:rPr lang="en-CA" dirty="0"/>
              <a:t> is a good fit in this situation! NOT</a:t>
            </a:r>
          </a:p>
        </p:txBody>
      </p:sp>
    </p:spTree>
    <p:extLst>
      <p:ext uri="{BB962C8B-B14F-4D97-AF65-F5344CB8AC3E}">
        <p14:creationId xmlns:p14="http://schemas.microsoft.com/office/powerpoint/2010/main" val="1885975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C6BE-447E-4803-6781-83059794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findBy</a:t>
            </a:r>
            <a:r>
              <a:rPr lang="en-CA" dirty="0"/>
              <a:t> and </a:t>
            </a:r>
            <a:r>
              <a:rPr lang="en-CA" dirty="0" err="1"/>
              <a:t>findAllBy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80A3-FCD7-DFBA-3973-7FE4ED7A0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err="1"/>
              <a:t>findBy</a:t>
            </a:r>
            <a:r>
              <a:rPr lang="en-CA" dirty="0"/>
              <a:t>:</a:t>
            </a:r>
          </a:p>
          <a:p>
            <a:pPr lvl="1"/>
            <a:r>
              <a:rPr lang="en-CA" dirty="0"/>
              <a:t>Returns </a:t>
            </a:r>
            <a:r>
              <a:rPr lang="en-CA" b="1" dirty="0"/>
              <a:t>a Promise </a:t>
            </a:r>
            <a:r>
              <a:rPr lang="en-CA" dirty="0"/>
              <a:t>which resolves when an element is found which matches the given query</a:t>
            </a:r>
          </a:p>
          <a:p>
            <a:pPr lvl="1"/>
            <a:r>
              <a:rPr lang="en-CA" dirty="0"/>
              <a:t>The promise is rejected if no element is found or if more than one element is found after a default timeout of 1000ms.</a:t>
            </a:r>
          </a:p>
          <a:p>
            <a:r>
              <a:rPr lang="en-CA" dirty="0" err="1"/>
              <a:t>findAllBy</a:t>
            </a:r>
            <a:endParaRPr lang="en-CA" dirty="0"/>
          </a:p>
          <a:p>
            <a:pPr lvl="1"/>
            <a:r>
              <a:rPr lang="en-CA" dirty="0"/>
              <a:t>Returns a promise which resolves to an array of elements when any elements are found which match the given query</a:t>
            </a:r>
          </a:p>
          <a:p>
            <a:pPr lvl="1"/>
            <a:r>
              <a:rPr lang="en-CA" dirty="0"/>
              <a:t>The promise is rejected if no elements are found after a default timeout of 1000ms.</a:t>
            </a:r>
          </a:p>
        </p:txBody>
      </p:sp>
    </p:spTree>
    <p:extLst>
      <p:ext uri="{BB962C8B-B14F-4D97-AF65-F5344CB8AC3E}">
        <p14:creationId xmlns:p14="http://schemas.microsoft.com/office/powerpoint/2010/main" val="3075394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DFC4-DC26-909B-9216-54474D1F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increase the timeout!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95A06-A300-8C78-33AD-9D6911FFC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{timeout:2000} for example:</a:t>
            </a:r>
          </a:p>
        </p:txBody>
      </p:sp>
    </p:spTree>
    <p:extLst>
      <p:ext uri="{BB962C8B-B14F-4D97-AF65-F5344CB8AC3E}">
        <p14:creationId xmlns:p14="http://schemas.microsoft.com/office/powerpoint/2010/main" val="4178206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5435-28E2-943B-85FE-DF1FD51C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Manual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90645-2073-4DEB-A3A0-E82C7812B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81316"/>
            <a:ext cx="10728325" cy="4087659"/>
          </a:xfrm>
        </p:spPr>
        <p:txBody>
          <a:bodyPr/>
          <a:lstStyle/>
          <a:p>
            <a:r>
              <a:rPr lang="en-CA" dirty="0"/>
              <a:t>RTL Queries: As discussed till now</a:t>
            </a:r>
          </a:p>
          <a:p>
            <a:endParaRPr lang="en-CA" dirty="0"/>
          </a:p>
          <a:p>
            <a:r>
              <a:rPr lang="en-CA" dirty="0"/>
              <a:t>Manual Queries on the other hand we can use as the regular </a:t>
            </a:r>
            <a:r>
              <a:rPr lang="en-CA" dirty="0" err="1"/>
              <a:t>querySelector</a:t>
            </a:r>
            <a:r>
              <a:rPr lang="en-CA" dirty="0"/>
              <a:t> DOM API to find element.</a:t>
            </a:r>
          </a:p>
          <a:p>
            <a:pPr marL="0" indent="0">
              <a:buNone/>
            </a:pPr>
            <a:r>
              <a:rPr lang="en-CA" dirty="0"/>
              <a:t>  const {container} = render(&lt;</a:t>
            </a:r>
            <a:r>
              <a:rPr lang="en-CA" dirty="0" err="1"/>
              <a:t>AnyComponent</a:t>
            </a:r>
            <a:r>
              <a:rPr lang="en-CA" dirty="0"/>
              <a:t>/&gt;)</a:t>
            </a:r>
          </a:p>
          <a:p>
            <a:pPr marL="0" indent="0">
              <a:buNone/>
            </a:pPr>
            <a:r>
              <a:rPr lang="en-CA" dirty="0"/>
              <a:t> const foo = </a:t>
            </a:r>
            <a:r>
              <a:rPr lang="en-CA" dirty="0" err="1"/>
              <a:t>container.querySelectorAll</a:t>
            </a:r>
            <a:r>
              <a:rPr lang="en-CA" dirty="0"/>
              <a:t>(‘[data-foo=“bar”]’);</a:t>
            </a:r>
          </a:p>
        </p:txBody>
      </p:sp>
    </p:spTree>
    <p:extLst>
      <p:ext uri="{BB962C8B-B14F-4D97-AF65-F5344CB8AC3E}">
        <p14:creationId xmlns:p14="http://schemas.microsoft.com/office/powerpoint/2010/main" val="168037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14FF7-EA50-975D-C514-46BD1FE47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find single &amp; multiple elements on the page!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8F9B-65BB-4274-7D57-2C5F79277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To find a single element on the page, we  have</a:t>
            </a:r>
          </a:p>
          <a:p>
            <a:pPr lvl="1"/>
            <a:r>
              <a:rPr lang="en-CA" dirty="0" err="1"/>
              <a:t>getBy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queryBy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findBy</a:t>
            </a:r>
            <a:r>
              <a:rPr lang="en-CA" dirty="0"/>
              <a:t>..</a:t>
            </a:r>
          </a:p>
          <a:p>
            <a:r>
              <a:rPr lang="en-CA" dirty="0"/>
              <a:t>To find the multiple elements on the page, we have </a:t>
            </a:r>
          </a:p>
          <a:p>
            <a:pPr lvl="1"/>
            <a:r>
              <a:rPr lang="en-CA" dirty="0" err="1"/>
              <a:t>getAllBy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queryAllBy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findAllBy</a:t>
            </a:r>
            <a:r>
              <a:rPr lang="en-CA" dirty="0"/>
              <a:t>..</a:t>
            </a:r>
          </a:p>
          <a:p>
            <a:pPr marL="457200" lvl="1" indent="0">
              <a:buNone/>
            </a:pPr>
            <a:r>
              <a:rPr lang="en-CA" dirty="0"/>
              <a:t>The suffix “..” can be one of Role, </a:t>
            </a:r>
            <a:r>
              <a:rPr lang="en-CA" dirty="0" err="1"/>
              <a:t>LabelText</a:t>
            </a:r>
            <a:r>
              <a:rPr lang="en-CA" dirty="0"/>
              <a:t>, </a:t>
            </a:r>
            <a:r>
              <a:rPr lang="en-CA" dirty="0" err="1"/>
              <a:t>PlaceHolderText</a:t>
            </a:r>
            <a:r>
              <a:rPr lang="en-CA" dirty="0"/>
              <a:t>, Text, </a:t>
            </a:r>
            <a:r>
              <a:rPr lang="en-CA" dirty="0" err="1"/>
              <a:t>DisplayValue</a:t>
            </a:r>
            <a:r>
              <a:rPr lang="en-CA" dirty="0"/>
              <a:t>, </a:t>
            </a:r>
            <a:r>
              <a:rPr lang="en-CA" dirty="0" err="1"/>
              <a:t>AltText</a:t>
            </a:r>
            <a:r>
              <a:rPr lang="en-CA" dirty="0"/>
              <a:t>, Title and finally </a:t>
            </a:r>
            <a:r>
              <a:rPr lang="en-CA" dirty="0" err="1"/>
              <a:t>TestId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8177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CA09-5D83-365A-E04A-CC26A5D2B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26142"/>
          </a:xfrm>
        </p:spPr>
        <p:txBody>
          <a:bodyPr/>
          <a:lstStyle/>
          <a:p>
            <a:r>
              <a:rPr lang="en-CA" dirty="0"/>
              <a:t>Debugging !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CC9A9-F8F1-FFFD-CF78-BD4E4C268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754054"/>
            <a:ext cx="10728325" cy="3227375"/>
          </a:xfrm>
        </p:spPr>
        <p:txBody>
          <a:bodyPr/>
          <a:lstStyle/>
          <a:p>
            <a:r>
              <a:rPr lang="en-CA" dirty="0" err="1"/>
              <a:t>screen.debug</a:t>
            </a:r>
            <a:r>
              <a:rPr lang="en-CA" dirty="0"/>
              <a:t>() </a:t>
            </a:r>
          </a:p>
          <a:p>
            <a:endParaRPr lang="en-CA" dirty="0"/>
          </a:p>
          <a:p>
            <a:r>
              <a:rPr lang="en-CA" dirty="0" err="1"/>
              <a:t>logRoles</a:t>
            </a:r>
            <a:r>
              <a:rPr lang="en-CA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792882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992A-B616-6A23-5BFB-EE896E49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Testing Playground</a:t>
            </a:r>
            <a:r>
              <a:rPr lang="en-CA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D64B0-3398-D3A9-28FB-4698D3405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Remember </a:t>
            </a:r>
            <a:r>
              <a:rPr lang="en-CA" dirty="0" err="1"/>
              <a:t>flexboxfroggy</a:t>
            </a:r>
            <a:r>
              <a:rPr lang="en-CA" dirty="0"/>
              <a:t> ?? </a:t>
            </a:r>
            <a:r>
              <a:rPr lang="en-CA" dirty="0">
                <a:sym typeface="Wingdings" panose="05000000000000000000" pitchFamily="2" charset="2"/>
              </a:rPr>
              <a:t></a:t>
            </a:r>
          </a:p>
          <a:p>
            <a:endParaRPr lang="en-CA" dirty="0">
              <a:sym typeface="Wingdings" panose="05000000000000000000" pitchFamily="2" charset="2"/>
            </a:endParaRPr>
          </a:p>
          <a:p>
            <a:r>
              <a:rPr lang="en-CA" dirty="0">
                <a:sym typeface="Wingdings" panose="05000000000000000000" pitchFamily="2" charset="2"/>
              </a:rPr>
              <a:t>Let’s install testing playground extension!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1709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1CD3-CCC2-5D52-3120-FB398ABF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 interactions!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3583F-B017-9E46-0B70-3258CAFAC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click using a mouse or a keypress using a keyboard</a:t>
            </a:r>
          </a:p>
          <a:p>
            <a:r>
              <a:rPr lang="en-CA" dirty="0"/>
              <a:t>Software has to response to such interactions</a:t>
            </a:r>
          </a:p>
          <a:p>
            <a:r>
              <a:rPr lang="en-CA" dirty="0"/>
              <a:t>Tests should ensure the interactions are handled as expected.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7619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E5CE-A2BB-FFAF-F297-79CD8B59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user-event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95BDC-B04D-84D0-09C6-03A820857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companion library for Testing Library that simulates user interactions by dispatching the events that would happen if the interaction took place in a browser</a:t>
            </a:r>
          </a:p>
          <a:p>
            <a:endParaRPr lang="en-CA" dirty="0"/>
          </a:p>
          <a:p>
            <a:r>
              <a:rPr lang="en-CA" dirty="0"/>
              <a:t>It is the recommended way to test user interactions with RTL.</a:t>
            </a:r>
          </a:p>
          <a:p>
            <a:endParaRPr lang="en-CA" dirty="0"/>
          </a:p>
          <a:p>
            <a:r>
              <a:rPr lang="en-US" b="0" i="0" dirty="0" err="1">
                <a:solidFill>
                  <a:srgbClr val="FFFFFF"/>
                </a:solidFill>
                <a:effectLst/>
                <a:latin typeface="Söhne Mono"/>
              </a:rPr>
              <a:t>npm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install @testing-library/user-event@latest</a:t>
            </a:r>
            <a:br>
              <a:rPr lang="en-CA" dirty="0">
                <a:solidFill>
                  <a:srgbClr val="FFFFFF"/>
                </a:solidFill>
                <a:latin typeface="Söhne Mono"/>
              </a:rPr>
            </a:br>
            <a:r>
              <a:rPr lang="en-CA" dirty="0">
                <a:solidFill>
                  <a:srgbClr val="FFFFFF"/>
                </a:solidFill>
                <a:latin typeface="Söhne Mono"/>
              </a:rPr>
              <a:t>Run above command to update to the latest version of </a:t>
            </a:r>
            <a:r>
              <a:rPr lang="en-CA">
                <a:solidFill>
                  <a:srgbClr val="FFFFFF"/>
                </a:solidFill>
                <a:latin typeface="Söhne Mono"/>
              </a:rPr>
              <a:t>user-event library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58747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5E21-BBC5-FB1C-6E34-1F97878B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fireEvent</a:t>
            </a:r>
            <a:r>
              <a:rPr lang="en-CA" dirty="0"/>
              <a:t> vs user-event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ADAB-548E-76C0-2E87-17B723C94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179872"/>
            <a:ext cx="10728325" cy="4589104"/>
          </a:xfrm>
        </p:spPr>
        <p:txBody>
          <a:bodyPr>
            <a:normAutofit fontScale="85000" lnSpcReduction="10000"/>
          </a:bodyPr>
          <a:lstStyle/>
          <a:p>
            <a:r>
              <a:rPr lang="en-CA" dirty="0" err="1"/>
              <a:t>fireEvent</a:t>
            </a:r>
            <a:r>
              <a:rPr lang="en-CA" dirty="0"/>
              <a:t> is a method from RTL which is used to dispatch DOM events</a:t>
            </a:r>
          </a:p>
          <a:p>
            <a:endParaRPr lang="en-CA" dirty="0"/>
          </a:p>
          <a:p>
            <a:r>
              <a:rPr lang="en-CA" dirty="0"/>
              <a:t>User-event simulates full interactions, which may fire multiple events and do additional checks along the way.</a:t>
            </a:r>
          </a:p>
          <a:p>
            <a:endParaRPr lang="en-CA" dirty="0"/>
          </a:p>
          <a:p>
            <a:r>
              <a:rPr lang="en-CA" dirty="0"/>
              <a:t>For example, we can dispatch the change event on an input filed using </a:t>
            </a:r>
            <a:r>
              <a:rPr lang="en-CA" dirty="0" err="1"/>
              <a:t>fireEvent</a:t>
            </a:r>
            <a:r>
              <a:rPr lang="en-CA" dirty="0"/>
              <a:t>.</a:t>
            </a:r>
          </a:p>
          <a:p>
            <a:r>
              <a:rPr lang="en-CA" dirty="0"/>
              <a:t>When a user types into a text box, the element must be focused, and the keyboard and input events are fired and the selection and value on the element are manipulated as they type.</a:t>
            </a:r>
          </a:p>
          <a:p>
            <a:r>
              <a:rPr lang="en-CA" dirty="0"/>
              <a:t>User-event allows to describe a user interaction instead of a concrete event. It adds visibility and intractability checks along the way and manipulates the DOM just like a user interaction in the browser would. It factors in that the browser e.g. wouldn’t let a user click a hidden element or a type in a disabled text box.</a:t>
            </a:r>
          </a:p>
          <a:p>
            <a:r>
              <a:rPr lang="en-CA" dirty="0"/>
              <a:t>Good news: user-event is already there in </a:t>
            </a:r>
            <a:r>
              <a:rPr lang="en-CA" dirty="0" err="1"/>
              <a:t>Package.json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1121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9CB8-C6B3-64C0-7DEF-03526973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50A3E-1631-19EE-56D7-AA98A5129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Let’s see pointer interactions in action!</a:t>
            </a:r>
          </a:p>
        </p:txBody>
      </p:sp>
    </p:spTree>
    <p:extLst>
      <p:ext uri="{BB962C8B-B14F-4D97-AF65-F5344CB8AC3E}">
        <p14:creationId xmlns:p14="http://schemas.microsoft.com/office/powerpoint/2010/main" val="42388586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4ECE-40DF-D3D4-45C2-87A799F6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406D-B47A-4571-DEDC-F73BAB018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Convenience APIs</a:t>
            </a:r>
          </a:p>
          <a:p>
            <a:r>
              <a:rPr lang="en-CA" dirty="0"/>
              <a:t>click()</a:t>
            </a:r>
          </a:p>
          <a:p>
            <a:r>
              <a:rPr lang="en-CA" dirty="0" err="1"/>
              <a:t>dblClick</a:t>
            </a:r>
            <a:r>
              <a:rPr lang="en-CA" dirty="0"/>
              <a:t>()</a:t>
            </a:r>
          </a:p>
          <a:p>
            <a:r>
              <a:rPr lang="en-CA" dirty="0" err="1"/>
              <a:t>tripleClick</a:t>
            </a:r>
            <a:r>
              <a:rPr lang="en-CA" dirty="0"/>
              <a:t>()</a:t>
            </a:r>
          </a:p>
          <a:p>
            <a:r>
              <a:rPr lang="en-CA" dirty="0"/>
              <a:t>hover() </a:t>
            </a:r>
          </a:p>
          <a:p>
            <a:r>
              <a:rPr lang="en-CA" dirty="0" err="1"/>
              <a:t>unhover</a:t>
            </a:r>
            <a:r>
              <a:rPr lang="en-CA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37010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1F74-23AA-96DC-B27E-67DDB2BB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3CAD8-C495-2289-A5A8-F290567B8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966413"/>
            <a:ext cx="10728325" cy="3227375"/>
          </a:xfrm>
        </p:spPr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queries for elements with the given role</a:t>
            </a:r>
          </a:p>
          <a:p>
            <a:endParaRPr lang="en-CA" dirty="0"/>
          </a:p>
          <a:p>
            <a:r>
              <a:rPr lang="en-CA" dirty="0"/>
              <a:t>Role refers to the ARIA (Accessible Rich Internet Applications) role which provides semantic meaning to the content to ensure people using assistive technologies are able to use them.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71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C4D0-4976-C747-88D0-A517B1E6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9A5E2-4AC0-334C-FDD8-47EF2BA5D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78" y="1460090"/>
            <a:ext cx="10704647" cy="4308885"/>
          </a:xfrm>
        </p:spPr>
        <p:txBody>
          <a:bodyPr/>
          <a:lstStyle/>
          <a:p>
            <a:r>
              <a:rPr lang="en-CA" dirty="0"/>
              <a:t>By default, many semantic elements in HTML have a role</a:t>
            </a:r>
          </a:p>
          <a:p>
            <a:endParaRPr lang="en-CA" dirty="0"/>
          </a:p>
          <a:p>
            <a:r>
              <a:rPr lang="en-CA" dirty="0"/>
              <a:t>Button element has a button role, anchor element has a link role, h1 to h6 elements have a heading role, checkboxes have a checkbox role, radio buttons have a radio role and so on.</a:t>
            </a:r>
          </a:p>
          <a:p>
            <a:endParaRPr lang="en-CA" dirty="0"/>
          </a:p>
          <a:p>
            <a:r>
              <a:rPr lang="en-CA" dirty="0"/>
              <a:t>If there is not default role, the role attribute can be used to add the desired role. For example, &lt;a role=‘button’&gt; will make anchor’s role as button here.</a:t>
            </a:r>
          </a:p>
        </p:txBody>
      </p:sp>
    </p:spTree>
    <p:extLst>
      <p:ext uri="{BB962C8B-B14F-4D97-AF65-F5344CB8AC3E}">
        <p14:creationId xmlns:p14="http://schemas.microsoft.com/office/powerpoint/2010/main" val="514767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42C01-66DC-1955-3A7C-8594B7E2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22903"/>
          </a:xfrm>
        </p:spPr>
        <p:txBody>
          <a:bodyPr/>
          <a:lstStyle/>
          <a:p>
            <a:r>
              <a:rPr lang="en-CA" dirty="0"/>
              <a:t>Demo for </a:t>
            </a:r>
            <a:r>
              <a:rPr lang="en-CA" dirty="0" err="1"/>
              <a:t>getByRole</a:t>
            </a:r>
            <a:r>
              <a:rPr lang="en-CA" dirty="0"/>
              <a:t>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17DF0-F4A6-D159-DBDC-B3B5AABE2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342103"/>
            <a:ext cx="10728325" cy="5207185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(‘textbox’); // when a text box is present on the component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comboElement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</a:t>
            </a:r>
            <a:r>
              <a:rPr lang="en-CA" dirty="0" err="1"/>
              <a:t>combobox</a:t>
            </a:r>
            <a:r>
              <a:rPr lang="en-CA" dirty="0"/>
              <a:t>’); // where there is a </a:t>
            </a:r>
            <a:r>
              <a:rPr lang="en-CA" dirty="0" err="1"/>
              <a:t>combobox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checkBoxElement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(‘checkbox’); // where there is a </a:t>
            </a:r>
            <a:r>
              <a:rPr lang="en-CA" dirty="0" err="1"/>
              <a:t>checkBox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comboElement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</a:t>
            </a:r>
            <a:r>
              <a:rPr lang="en-CA" dirty="0" err="1"/>
              <a:t>combobox</a:t>
            </a:r>
            <a:r>
              <a:rPr lang="en-CA" dirty="0"/>
              <a:t>’); // where there is a </a:t>
            </a:r>
            <a:r>
              <a:rPr lang="en-CA" dirty="0" err="1"/>
              <a:t>combobox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submitButton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(‘button’);  // where there is a &lt;button&gt; element in the component.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1003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62E7-43BC-30A2-2C69-B82090FE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if two elements have the same role?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631C5-89DC-AF4A-9DBC-1A23DB287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534098"/>
            <a:ext cx="10728325" cy="4586483"/>
          </a:xfrm>
        </p:spPr>
        <p:txBody>
          <a:bodyPr>
            <a:normAutofit/>
          </a:bodyPr>
          <a:lstStyle/>
          <a:p>
            <a:r>
              <a:rPr lang="en-CA" dirty="0"/>
              <a:t>Interestingly, two elements can have the same role. What to do in this situation?</a:t>
            </a:r>
          </a:p>
          <a:p>
            <a:endParaRPr lang="en-CA" dirty="0"/>
          </a:p>
          <a:p>
            <a:r>
              <a:rPr lang="en-CA" dirty="0"/>
              <a:t>For example: textbox and </a:t>
            </a:r>
            <a:r>
              <a:rPr lang="en-CA" dirty="0" err="1"/>
              <a:t>texarea</a:t>
            </a:r>
            <a:r>
              <a:rPr lang="en-CA" dirty="0"/>
              <a:t> have same roles!</a:t>
            </a:r>
          </a:p>
          <a:p>
            <a:pPr marL="0" indent="0">
              <a:buNone/>
            </a:pPr>
            <a:r>
              <a:rPr lang="en-CA" b="1" dirty="0"/>
              <a:t>Here comes the concept of </a:t>
            </a:r>
            <a:r>
              <a:rPr lang="en-CA" b="1" dirty="0" err="1"/>
              <a:t>getByRole</a:t>
            </a:r>
            <a:r>
              <a:rPr lang="en-CA" b="1" dirty="0"/>
              <a:t> Options:</a:t>
            </a:r>
          </a:p>
          <a:p>
            <a:pPr marL="0" indent="0">
              <a:buNone/>
            </a:pPr>
            <a:r>
              <a:rPr lang="en-CA" dirty="0"/>
              <a:t>name: The accessible name is for simple cases equal to </a:t>
            </a:r>
          </a:p>
          <a:p>
            <a:pPr marL="0" indent="0">
              <a:buNone/>
            </a:pPr>
            <a:r>
              <a:rPr lang="en-CA" dirty="0"/>
              <a:t>	1. the label of a form element</a:t>
            </a:r>
          </a:p>
          <a:p>
            <a:pPr marL="0" indent="0">
              <a:buNone/>
            </a:pPr>
            <a:r>
              <a:rPr lang="en-CA" dirty="0"/>
              <a:t>	2. the text content of  a button or</a:t>
            </a:r>
          </a:p>
          <a:p>
            <a:pPr marL="0" indent="0">
              <a:buNone/>
            </a:pPr>
            <a:r>
              <a:rPr lang="en-CA" dirty="0"/>
              <a:t>	3. the value of the aria-label attribute</a:t>
            </a:r>
          </a:p>
        </p:txBody>
      </p:sp>
    </p:spTree>
    <p:extLst>
      <p:ext uri="{BB962C8B-B14F-4D97-AF65-F5344CB8AC3E}">
        <p14:creationId xmlns:p14="http://schemas.microsoft.com/office/powerpoint/2010/main" val="3274675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7665-0CFA-82CD-B175-E82FFE47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example: If we have a textbox and </a:t>
            </a:r>
            <a:r>
              <a:rPr lang="en-CA" dirty="0" err="1"/>
              <a:t>textarea</a:t>
            </a:r>
            <a:r>
              <a:rPr lang="en-CA" dirty="0"/>
              <a:t> together in a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0DC85-30CF-F793-AFEC-BF5AD164F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“Name”}); // Name being the text of the label attached to the name input field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cityElement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“City”}); // City being the text of the label attached to the </a:t>
            </a:r>
            <a:r>
              <a:rPr lang="en-CA" dirty="0" err="1"/>
              <a:t>textarea</a:t>
            </a:r>
            <a:r>
              <a:rPr lang="en-CA" dirty="0"/>
              <a:t> field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622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C810-3F18-C085-D8EF-B2273906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Two headings together??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956AE-32B5-6961-110E-D77C8E900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534098"/>
            <a:ext cx="10728325" cy="4704702"/>
          </a:xfrm>
        </p:spPr>
        <p:txBody>
          <a:bodyPr>
            <a:normAutofit lnSpcReduction="10000"/>
          </a:bodyPr>
          <a:lstStyle/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(“heading”);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 err="1"/>
              <a:t>name:”I</a:t>
            </a:r>
            <a:r>
              <a:rPr lang="en-CA" dirty="0"/>
              <a:t> am Heading 1”}); // I am Heading 1 being the content of the h1..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/>
              <a:t>level:1}); // for H1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/>
              <a:t>level:2}); // for H2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9823633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LightSeedLeftStep">
      <a:dk1>
        <a:srgbClr val="000000"/>
      </a:dk1>
      <a:lt1>
        <a:srgbClr val="FFFFFF"/>
      </a:lt1>
      <a:dk2>
        <a:srgbClr val="213B31"/>
      </a:dk2>
      <a:lt2>
        <a:srgbClr val="E8E2E2"/>
      </a:lt2>
      <a:accent1>
        <a:srgbClr val="81A8AB"/>
      </a:accent1>
      <a:accent2>
        <a:srgbClr val="74AA97"/>
      </a:accent2>
      <a:accent3>
        <a:srgbClr val="82AB8B"/>
      </a:accent3>
      <a:accent4>
        <a:srgbClr val="7FAB75"/>
      </a:accent4>
      <a:accent5>
        <a:srgbClr val="96A77E"/>
      </a:accent5>
      <a:accent6>
        <a:srgbClr val="A5A470"/>
      </a:accent6>
      <a:hlink>
        <a:srgbClr val="AE6E69"/>
      </a:hlink>
      <a:folHlink>
        <a:srgbClr val="7F7F7F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DDCB6E2755994FAEA82EE53D3EFEF4" ma:contentTypeVersion="13" ma:contentTypeDescription="Create a new document." ma:contentTypeScope="" ma:versionID="bf637e3371e92fd5d755f42076d972e0">
  <xsd:schema xmlns:xsd="http://www.w3.org/2001/XMLSchema" xmlns:xs="http://www.w3.org/2001/XMLSchema" xmlns:p="http://schemas.microsoft.com/office/2006/metadata/properties" xmlns:ns2="5d4ed4ad-c368-4ae0-b57a-9fad76fa8ba4" xmlns:ns3="ea4d700e-bb3a-4d33-bd5c-e37bab34155a" targetNamespace="http://schemas.microsoft.com/office/2006/metadata/properties" ma:root="true" ma:fieldsID="4c6dcf755ab8d70122d1d1fd1480be27" ns2:_="" ns3:_="">
    <xsd:import namespace="5d4ed4ad-c368-4ae0-b57a-9fad76fa8ba4"/>
    <xsd:import namespace="ea4d700e-bb3a-4d33-bd5c-e37bab3415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4ed4ad-c368-4ae0-b57a-9fad76fa8b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71d4ce9-4273-4986-8620-84eead38f9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4d700e-bb3a-4d33-bd5c-e37bab34155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7bf3001-4a07-4184-bdd8-51061ab9a59f}" ma:internalName="TaxCatchAll" ma:showField="CatchAllData" ma:web="ea4d700e-bb3a-4d33-bd5c-e37bab34155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9CD068-17B3-4A8F-8754-19CA5F3D28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4ed4ad-c368-4ae0-b57a-9fad76fa8ba4"/>
    <ds:schemaRef ds:uri="ea4d700e-bb3a-4d33-bd5c-e37bab3415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ECFDA5-7D59-48AB-8F8A-5B77C39556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1958</TotalTime>
  <Words>1680</Words>
  <Application>Microsoft Office PowerPoint</Application>
  <PresentationFormat>Widescreen</PresentationFormat>
  <Paragraphs>213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Avenir Next LT Pro</vt:lpstr>
      <vt:lpstr>Rockwell Nova Light</vt:lpstr>
      <vt:lpstr>Söhne Mono</vt:lpstr>
      <vt:lpstr>The Hand Extrablack</vt:lpstr>
      <vt:lpstr>BlobVTI</vt:lpstr>
      <vt:lpstr>Programming Concepts with JavaScript</vt:lpstr>
      <vt:lpstr>RTL Queries </vt:lpstr>
      <vt:lpstr>To find single &amp; multiple elements on the page!</vt:lpstr>
      <vt:lpstr>getByRole</vt:lpstr>
      <vt:lpstr>getByRole cont..</vt:lpstr>
      <vt:lpstr>Demo for getByRole( )</vt:lpstr>
      <vt:lpstr>What if two elements have the same role?</vt:lpstr>
      <vt:lpstr>For example: If we have a textbox and textarea together in a form</vt:lpstr>
      <vt:lpstr>Two headings together??</vt:lpstr>
      <vt:lpstr>getByRole Options ..cont.</vt:lpstr>
      <vt:lpstr>getByLabelText</vt:lpstr>
      <vt:lpstr>getByPlaceHolderText &amp; getByText</vt:lpstr>
      <vt:lpstr>getByDisplayValue</vt:lpstr>
      <vt:lpstr>getByAltText( )</vt:lpstr>
      <vt:lpstr>getByTitle</vt:lpstr>
      <vt:lpstr>getByTestId</vt:lpstr>
      <vt:lpstr>Priority Order for Queries</vt:lpstr>
      <vt:lpstr>RTL getAllBy Queries</vt:lpstr>
      <vt:lpstr>Let’s use getAllBy</vt:lpstr>
      <vt:lpstr>What is TextMatch? – The first argument to the query methods</vt:lpstr>
      <vt:lpstr>TextMatch - string</vt:lpstr>
      <vt:lpstr>TextMatch - regex</vt:lpstr>
      <vt:lpstr>TextMatch – custom function</vt:lpstr>
      <vt:lpstr>How to check if something is not there on component!</vt:lpstr>
      <vt:lpstr>queryBy and queryAllBy</vt:lpstr>
      <vt:lpstr>Appearance/Disappearance</vt:lpstr>
      <vt:lpstr>findBy and findAllBy</vt:lpstr>
      <vt:lpstr>To increase the timeout!</vt:lpstr>
      <vt:lpstr>Manual Queries</vt:lpstr>
      <vt:lpstr>Debugging ! Important</vt:lpstr>
      <vt:lpstr>Testing Playground!</vt:lpstr>
      <vt:lpstr>User interactions!</vt:lpstr>
      <vt:lpstr>user-event</vt:lpstr>
      <vt:lpstr>fireEvent vs user-event</vt:lpstr>
      <vt:lpstr>Pointer Interactions</vt:lpstr>
      <vt:lpstr>Pointer Interactions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Development</dc:title>
  <dc:creator>Nauman Atique</dc:creator>
  <cp:lastModifiedBy>Noman Atique</cp:lastModifiedBy>
  <cp:revision>59</cp:revision>
  <dcterms:created xsi:type="dcterms:W3CDTF">2023-07-24T18:40:32Z</dcterms:created>
  <dcterms:modified xsi:type="dcterms:W3CDTF">2023-12-05T15:49:09Z</dcterms:modified>
</cp:coreProperties>
</file>