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6" autoAdjust="0"/>
    <p:restoredTop sz="94660"/>
  </p:normalViewPr>
  <p:slideViewPr>
    <p:cSldViewPr snapToGrid="0">
      <p:cViewPr varScale="1">
        <p:scale>
          <a:sx n="62" d="100"/>
          <a:sy n="62" d="100"/>
        </p:scale>
        <p:origin x="96"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9/13/2023</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911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9/13/2023</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10704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9/13/2023</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791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9/13/2023</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710221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9/13/2023</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1002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9/13/2023</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929857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9/13/2023</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8621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9/13/2023</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801566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9/13/2023</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3900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9/13/2023</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906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9/13/2023</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793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9/13/2023</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418358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redmonk.com/sogrady/2023/05/16/language-rankings-1-2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9E0238D-E295-49BE-9BFE-E9189D69E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D85E9A4A-0183-4A3C-B68E-A22927891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9" cy="6858000"/>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ln>
            <a:noFill/>
          </a:ln>
          <a:effectLst>
            <a:outerShdw blurRad="596900" dist="330200" dir="882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54A44F-830F-B048-5476-260B8778CE87}"/>
              </a:ext>
            </a:extLst>
          </p:cNvPr>
          <p:cNvSpPr>
            <a:spLocks noGrp="1"/>
          </p:cNvSpPr>
          <p:nvPr>
            <p:ph type="ctrTitle"/>
          </p:nvPr>
        </p:nvSpPr>
        <p:spPr>
          <a:xfrm>
            <a:off x="6580233" y="2579129"/>
            <a:ext cx="4709550" cy="3433149"/>
          </a:xfrm>
        </p:spPr>
        <p:txBody>
          <a:bodyPr anchor="ctr">
            <a:normAutofit/>
          </a:bodyPr>
          <a:lstStyle/>
          <a:p>
            <a:r>
              <a:rPr lang="en-US" dirty="0"/>
              <a:t>Week1&amp;2 </a:t>
            </a:r>
          </a:p>
        </p:txBody>
      </p:sp>
      <p:sp useBgFill="1">
        <p:nvSpPr>
          <p:cNvPr id="15" name="Rectangle 14">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0" cy="1874237"/>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38066A07-3C4E-31F4-D02A-04412B34E035}"/>
              </a:ext>
            </a:extLst>
          </p:cNvPr>
          <p:cNvSpPr>
            <a:spLocks noGrp="1"/>
          </p:cNvSpPr>
          <p:nvPr>
            <p:ph type="subTitle" idx="1"/>
          </p:nvPr>
        </p:nvSpPr>
        <p:spPr>
          <a:xfrm>
            <a:off x="6584796" y="293427"/>
            <a:ext cx="4452371" cy="1392072"/>
          </a:xfrm>
        </p:spPr>
        <p:txBody>
          <a:bodyPr anchor="b">
            <a:normAutofit/>
          </a:bodyPr>
          <a:lstStyle/>
          <a:p>
            <a:r>
              <a:rPr lang="en-US" dirty="0"/>
              <a:t>Programming Concepts with JavaScript</a:t>
            </a:r>
          </a:p>
        </p:txBody>
      </p:sp>
      <p:pic>
        <p:nvPicPr>
          <p:cNvPr id="18" name="Picture 3">
            <a:extLst>
              <a:ext uri="{FF2B5EF4-FFF2-40B4-BE49-F238E27FC236}">
                <a16:creationId xmlns:a16="http://schemas.microsoft.com/office/drawing/2014/main" id="{92E2D3D6-A70D-0805-2666-267F86646998}"/>
              </a:ext>
            </a:extLst>
          </p:cNvPr>
          <p:cNvPicPr>
            <a:picLocks noChangeAspect="1"/>
          </p:cNvPicPr>
          <p:nvPr/>
        </p:nvPicPr>
        <p:blipFill rotWithShape="1">
          <a:blip r:embed="rId2"/>
          <a:srcRect l="33768" r="13122" b="2"/>
          <a:stretch/>
        </p:blipFill>
        <p:spPr>
          <a:xfrm>
            <a:off x="20" y="-1"/>
            <a:ext cx="6095978" cy="6857999"/>
          </a:xfrm>
          <a:prstGeom prst="rect">
            <a:avLst/>
          </a:prstGeom>
        </p:spPr>
      </p:pic>
      <p:cxnSp>
        <p:nvCxnSpPr>
          <p:cNvPr id="17" name="Straight Connector 16">
            <a:extLst>
              <a:ext uri="{FF2B5EF4-FFF2-40B4-BE49-F238E27FC236}">
                <a16:creationId xmlns:a16="http://schemas.microsoft.com/office/drawing/2014/main" id="{872DAFA4-5D2E-4391-AD38-B26F579F40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98588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851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83A1A-8F49-5CAB-EB6F-BA1B0E1BDE26}"/>
              </a:ext>
            </a:extLst>
          </p:cNvPr>
          <p:cNvSpPr>
            <a:spLocks noGrp="1"/>
          </p:cNvSpPr>
          <p:nvPr>
            <p:ph type="title"/>
          </p:nvPr>
        </p:nvSpPr>
        <p:spPr/>
        <p:txBody>
          <a:bodyPr/>
          <a:lstStyle/>
          <a:p>
            <a:r>
              <a:rPr lang="en-US" dirty="0"/>
              <a:t>JavaScript Execution flow:</a:t>
            </a:r>
          </a:p>
        </p:txBody>
      </p:sp>
      <p:sp>
        <p:nvSpPr>
          <p:cNvPr id="3" name="Content Placeholder 2">
            <a:extLst>
              <a:ext uri="{FF2B5EF4-FFF2-40B4-BE49-F238E27FC236}">
                <a16:creationId xmlns:a16="http://schemas.microsoft.com/office/drawing/2014/main" id="{68343C9E-1648-2FA7-B17E-99D9E9C33FD7}"/>
              </a:ext>
            </a:extLst>
          </p:cNvPr>
          <p:cNvSpPr>
            <a:spLocks noGrp="1"/>
          </p:cNvSpPr>
          <p:nvPr>
            <p:ph idx="1"/>
          </p:nvPr>
        </p:nvSpPr>
        <p:spPr>
          <a:xfrm>
            <a:off x="761799" y="2750126"/>
            <a:ext cx="10381205" cy="4107874"/>
          </a:xfrm>
        </p:spPr>
        <p:txBody>
          <a:bodyPr>
            <a:normAutofit/>
          </a:bodyPr>
          <a:lstStyle/>
          <a:p>
            <a:r>
              <a:rPr lang="en-US" b="1" dirty="0"/>
              <a:t>Sequential</a:t>
            </a:r>
            <a:r>
              <a:rPr lang="en-US" dirty="0"/>
              <a:t>: an instruction is executed when the previous one is finished.</a:t>
            </a:r>
          </a:p>
          <a:p>
            <a:r>
              <a:rPr lang="en-US" b="1" dirty="0"/>
              <a:t>Conditional</a:t>
            </a:r>
            <a:r>
              <a:rPr lang="en-US" dirty="0"/>
              <a:t>: a logical condition is used to determine which instruction will be executed next </a:t>
            </a:r>
          </a:p>
          <a:p>
            <a:r>
              <a:rPr lang="en-US" b="1" dirty="0"/>
              <a:t>Looping</a:t>
            </a:r>
            <a:r>
              <a:rPr lang="en-US" dirty="0"/>
              <a:t>: a series of instructions are repeatedly executed until some condition is satisfied </a:t>
            </a:r>
          </a:p>
          <a:p>
            <a:r>
              <a:rPr lang="en-US" dirty="0"/>
              <a:t>There are many different types of loops in JavaScript: for example, for loops and while loops, as well as ways to break out of loops or skip iterations with continue. We’ll cover other types as we learn about Object and Array.</a:t>
            </a:r>
          </a:p>
          <a:p>
            <a:r>
              <a:rPr lang="en-US" b="1" dirty="0"/>
              <a:t>Transfer</a:t>
            </a:r>
            <a:r>
              <a:rPr lang="en-US" dirty="0"/>
              <a:t>: jump to, or invoke a different part of the code</a:t>
            </a:r>
          </a:p>
        </p:txBody>
      </p:sp>
    </p:spTree>
    <p:extLst>
      <p:ext uri="{BB962C8B-B14F-4D97-AF65-F5344CB8AC3E}">
        <p14:creationId xmlns:p14="http://schemas.microsoft.com/office/powerpoint/2010/main" val="3603134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8D3BB-68D5-78EA-31F9-2F93FC47CF43}"/>
              </a:ext>
            </a:extLst>
          </p:cNvPr>
          <p:cNvSpPr>
            <a:spLocks noGrp="1"/>
          </p:cNvSpPr>
          <p:nvPr>
            <p:ph type="title"/>
          </p:nvPr>
        </p:nvSpPr>
        <p:spPr/>
        <p:txBody>
          <a:bodyPr/>
          <a:lstStyle/>
          <a:p>
            <a:r>
              <a:rPr lang="en-US" dirty="0"/>
              <a:t>Practice Exercises</a:t>
            </a:r>
          </a:p>
        </p:txBody>
      </p:sp>
      <p:sp>
        <p:nvSpPr>
          <p:cNvPr id="3" name="Content Placeholder 2">
            <a:extLst>
              <a:ext uri="{FF2B5EF4-FFF2-40B4-BE49-F238E27FC236}">
                <a16:creationId xmlns:a16="http://schemas.microsoft.com/office/drawing/2014/main" id="{D0F50047-782E-3EC1-13F4-8FE024DA4C34}"/>
              </a:ext>
            </a:extLst>
          </p:cNvPr>
          <p:cNvSpPr>
            <a:spLocks noGrp="1"/>
          </p:cNvSpPr>
          <p:nvPr>
            <p:ph idx="1"/>
          </p:nvPr>
        </p:nvSpPr>
        <p:spPr/>
        <p:txBody>
          <a:bodyPr/>
          <a:lstStyle/>
          <a:p>
            <a:r>
              <a:rPr lang="en-US" dirty="0"/>
              <a:t>I hope you most of you will be able to </a:t>
            </a:r>
            <a:r>
              <a:rPr lang="en-US"/>
              <a:t>solve them now.</a:t>
            </a:r>
          </a:p>
        </p:txBody>
      </p:sp>
    </p:spTree>
    <p:extLst>
      <p:ext uri="{BB962C8B-B14F-4D97-AF65-F5344CB8AC3E}">
        <p14:creationId xmlns:p14="http://schemas.microsoft.com/office/powerpoint/2010/main" val="2392525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C1188-9525-4DD7-1647-ED36DA1E4BE8}"/>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70590E5A-53A0-635B-1192-08C8BB3A4286}"/>
              </a:ext>
            </a:extLst>
          </p:cNvPr>
          <p:cNvSpPr>
            <a:spLocks noGrp="1"/>
          </p:cNvSpPr>
          <p:nvPr>
            <p:ph idx="1"/>
          </p:nvPr>
        </p:nvSpPr>
        <p:spPr/>
        <p:txBody>
          <a:bodyPr/>
          <a:lstStyle/>
          <a:p>
            <a:r>
              <a:rPr lang="en-US" b="0" i="0" dirty="0">
                <a:solidFill>
                  <a:srgbClr val="24292E"/>
                </a:solidFill>
                <a:effectLst/>
                <a:latin typeface="-apple-system"/>
              </a:rPr>
              <a:t>A function is a </a:t>
            </a:r>
            <a:r>
              <a:rPr lang="en-US" b="0" i="1" dirty="0">
                <a:solidFill>
                  <a:srgbClr val="24292E"/>
                </a:solidFill>
                <a:effectLst/>
                <a:latin typeface="-apple-system"/>
              </a:rPr>
              <a:t>subprogram</a:t>
            </a:r>
            <a:r>
              <a:rPr lang="en-US" b="0" i="0" dirty="0">
                <a:solidFill>
                  <a:srgbClr val="24292E"/>
                </a:solidFill>
                <a:effectLst/>
                <a:latin typeface="-apple-system"/>
              </a:rPr>
              <a:t>, or a smaller portion of code that can be called (i.e., invoked) by another part of your program, another function, or by the environment in response to some user or device action (e.g., clicking a button, a network request, the page closing). Functions </a:t>
            </a:r>
            <a:r>
              <a:rPr lang="en-US" b="0" i="1" dirty="0">
                <a:solidFill>
                  <a:srgbClr val="24292E"/>
                </a:solidFill>
                <a:effectLst/>
                <a:latin typeface="-apple-system"/>
              </a:rPr>
              <a:t>can</a:t>
            </a:r>
            <a:r>
              <a:rPr lang="en-US" b="0" i="0" dirty="0">
                <a:solidFill>
                  <a:srgbClr val="24292E"/>
                </a:solidFill>
                <a:effectLst/>
                <a:latin typeface="-apple-system"/>
              </a:rPr>
              <a:t> take values (i.e., arguments) and may </a:t>
            </a:r>
            <a:r>
              <a:rPr lang="en-US" b="0" i="1" dirty="0">
                <a:solidFill>
                  <a:srgbClr val="24292E"/>
                </a:solidFill>
                <a:effectLst/>
                <a:latin typeface="-apple-system"/>
              </a:rPr>
              <a:t>return</a:t>
            </a:r>
            <a:r>
              <a:rPr lang="en-US" b="0" i="0" dirty="0">
                <a:solidFill>
                  <a:srgbClr val="24292E"/>
                </a:solidFill>
                <a:effectLst/>
                <a:latin typeface="-apple-system"/>
              </a:rPr>
              <a:t> a value.</a:t>
            </a:r>
            <a:endParaRPr lang="en-US" dirty="0"/>
          </a:p>
        </p:txBody>
      </p:sp>
    </p:spTree>
    <p:extLst>
      <p:ext uri="{BB962C8B-B14F-4D97-AF65-F5344CB8AC3E}">
        <p14:creationId xmlns:p14="http://schemas.microsoft.com/office/powerpoint/2010/main" val="4145379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4014E-E989-5F28-EE1B-AFC13064EBA4}"/>
              </a:ext>
            </a:extLst>
          </p:cNvPr>
          <p:cNvSpPr>
            <a:spLocks noGrp="1"/>
          </p:cNvSpPr>
          <p:nvPr>
            <p:ph type="title"/>
          </p:nvPr>
        </p:nvSpPr>
        <p:spPr/>
        <p:txBody>
          <a:bodyPr/>
          <a:lstStyle/>
          <a:p>
            <a:r>
              <a:rPr lang="en-US" dirty="0"/>
              <a:t>Types of Functions</a:t>
            </a:r>
          </a:p>
        </p:txBody>
      </p:sp>
      <p:sp>
        <p:nvSpPr>
          <p:cNvPr id="3" name="Content Placeholder 2">
            <a:extLst>
              <a:ext uri="{FF2B5EF4-FFF2-40B4-BE49-F238E27FC236}">
                <a16:creationId xmlns:a16="http://schemas.microsoft.com/office/drawing/2014/main" id="{414F0084-0EBD-D8DB-FAD3-E3D7332DC46D}"/>
              </a:ext>
            </a:extLst>
          </p:cNvPr>
          <p:cNvSpPr>
            <a:spLocks noGrp="1"/>
          </p:cNvSpPr>
          <p:nvPr>
            <p:ph idx="1"/>
          </p:nvPr>
        </p:nvSpPr>
        <p:spPr/>
        <p:txBody>
          <a:bodyPr/>
          <a:lstStyle/>
          <a:p>
            <a:r>
              <a:rPr lang="en-US" b="1" i="0" dirty="0">
                <a:solidFill>
                  <a:srgbClr val="24292E"/>
                </a:solidFill>
                <a:effectLst/>
                <a:latin typeface="-apple-system"/>
              </a:rPr>
              <a:t>User-defined Functions</a:t>
            </a:r>
          </a:p>
          <a:p>
            <a:endParaRPr lang="en-US" dirty="0"/>
          </a:p>
          <a:p>
            <a:r>
              <a:rPr lang="en-US" b="1" dirty="0"/>
              <a:t>Built-in/Global Functions</a:t>
            </a:r>
          </a:p>
        </p:txBody>
      </p:sp>
    </p:spTree>
    <p:extLst>
      <p:ext uri="{BB962C8B-B14F-4D97-AF65-F5344CB8AC3E}">
        <p14:creationId xmlns:p14="http://schemas.microsoft.com/office/powerpoint/2010/main" val="2935266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00A52-ED9A-1934-1A54-9000BD115B20}"/>
              </a:ext>
            </a:extLst>
          </p:cNvPr>
          <p:cNvSpPr>
            <a:spLocks noGrp="1"/>
          </p:cNvSpPr>
          <p:nvPr>
            <p:ph type="title"/>
          </p:nvPr>
        </p:nvSpPr>
        <p:spPr/>
        <p:txBody>
          <a:bodyPr/>
          <a:lstStyle/>
          <a:p>
            <a:r>
              <a:rPr lang="en-US" dirty="0"/>
              <a:t>User-defined Functions</a:t>
            </a:r>
          </a:p>
        </p:txBody>
      </p:sp>
      <p:sp>
        <p:nvSpPr>
          <p:cNvPr id="3" name="Content Placeholder 2">
            <a:extLst>
              <a:ext uri="{FF2B5EF4-FFF2-40B4-BE49-F238E27FC236}">
                <a16:creationId xmlns:a16="http://schemas.microsoft.com/office/drawing/2014/main" id="{7A8189FB-35D7-AD51-EF07-9BC0DD8FF8CC}"/>
              </a:ext>
            </a:extLst>
          </p:cNvPr>
          <p:cNvSpPr>
            <a:spLocks noGrp="1"/>
          </p:cNvSpPr>
          <p:nvPr>
            <p:ph idx="1"/>
          </p:nvPr>
        </p:nvSpPr>
        <p:spPr/>
        <p:txBody>
          <a:bodyPr/>
          <a:lstStyle/>
          <a:p>
            <a:r>
              <a:rPr lang="en-US" dirty="0"/>
              <a:t>Function Declarations</a:t>
            </a:r>
          </a:p>
          <a:p>
            <a:r>
              <a:rPr lang="en-US" dirty="0"/>
              <a:t>Function Expressions</a:t>
            </a:r>
          </a:p>
          <a:p>
            <a:r>
              <a:rPr lang="en-US" dirty="0"/>
              <a:t>Arrow Functions</a:t>
            </a:r>
          </a:p>
        </p:txBody>
      </p:sp>
    </p:spTree>
    <p:extLst>
      <p:ext uri="{BB962C8B-B14F-4D97-AF65-F5344CB8AC3E}">
        <p14:creationId xmlns:p14="http://schemas.microsoft.com/office/powerpoint/2010/main" val="1234420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F813F-2978-F7EA-AED2-9720038CE98E}"/>
              </a:ext>
            </a:extLst>
          </p:cNvPr>
          <p:cNvSpPr>
            <a:spLocks noGrp="1"/>
          </p:cNvSpPr>
          <p:nvPr>
            <p:ph type="title"/>
          </p:nvPr>
        </p:nvSpPr>
        <p:spPr/>
        <p:txBody>
          <a:bodyPr/>
          <a:lstStyle/>
          <a:p>
            <a:r>
              <a:rPr lang="en-US" dirty="0"/>
              <a:t>Parameters and arguments</a:t>
            </a:r>
          </a:p>
        </p:txBody>
      </p:sp>
      <p:sp>
        <p:nvSpPr>
          <p:cNvPr id="3" name="Content Placeholder 2">
            <a:extLst>
              <a:ext uri="{FF2B5EF4-FFF2-40B4-BE49-F238E27FC236}">
                <a16:creationId xmlns:a16="http://schemas.microsoft.com/office/drawing/2014/main" id="{D6BD0445-6681-3111-A96C-CCF7C156A1C9}"/>
              </a:ext>
            </a:extLst>
          </p:cNvPr>
          <p:cNvSpPr>
            <a:spLocks noGrp="1"/>
          </p:cNvSpPr>
          <p:nvPr>
            <p:ph idx="1"/>
          </p:nvPr>
        </p:nvSpPr>
        <p:spPr/>
        <p:txBody>
          <a:bodyPr>
            <a:normAutofit fontScale="92500" lnSpcReduction="20000"/>
          </a:bodyPr>
          <a:lstStyle/>
          <a:p>
            <a:r>
              <a:rPr lang="en-US" dirty="0"/>
              <a:t>function </a:t>
            </a:r>
            <a:r>
              <a:rPr lang="en-US" dirty="0" err="1"/>
              <a:t>emptyParamList</a:t>
            </a:r>
            <a:r>
              <a:rPr lang="en-US" dirty="0"/>
              <a:t>() {</a:t>
            </a:r>
          </a:p>
          <a:p>
            <a:r>
              <a:rPr lang="en-US" dirty="0"/>
              <a:t>}</a:t>
            </a:r>
          </a:p>
          <a:p>
            <a:endParaRPr lang="en-US" dirty="0"/>
          </a:p>
          <a:p>
            <a:r>
              <a:rPr lang="en-US" dirty="0"/>
              <a:t>function </a:t>
            </a:r>
            <a:r>
              <a:rPr lang="en-US" dirty="0" err="1"/>
              <a:t>singleParam</a:t>
            </a:r>
            <a:r>
              <a:rPr lang="en-US" dirty="0"/>
              <a:t>(</a:t>
            </a:r>
            <a:r>
              <a:rPr lang="en-US" dirty="0" err="1"/>
              <a:t>oneParameter</a:t>
            </a:r>
            <a:r>
              <a:rPr lang="en-US" dirty="0"/>
              <a:t>) {</a:t>
            </a:r>
          </a:p>
          <a:p>
            <a:r>
              <a:rPr lang="en-US" dirty="0"/>
              <a:t>}</a:t>
            </a:r>
          </a:p>
          <a:p>
            <a:endParaRPr lang="en-US" dirty="0"/>
          </a:p>
          <a:p>
            <a:r>
              <a:rPr lang="en-US" dirty="0"/>
              <a:t>function </a:t>
            </a:r>
            <a:r>
              <a:rPr lang="en-US" dirty="0" err="1"/>
              <a:t>multipleParams</a:t>
            </a:r>
            <a:r>
              <a:rPr lang="en-US" dirty="0"/>
              <a:t>(one, two, three, four) {</a:t>
            </a:r>
          </a:p>
          <a:p>
            <a:r>
              <a:rPr lang="en-US" dirty="0"/>
              <a:t>}</a:t>
            </a:r>
          </a:p>
        </p:txBody>
      </p:sp>
    </p:spTree>
    <p:extLst>
      <p:ext uri="{BB962C8B-B14F-4D97-AF65-F5344CB8AC3E}">
        <p14:creationId xmlns:p14="http://schemas.microsoft.com/office/powerpoint/2010/main" val="1414762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2C61-C7E8-789B-6009-05CFC8FA591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5A31F73-3227-1DA2-6775-76DD44541958}"/>
              </a:ext>
            </a:extLst>
          </p:cNvPr>
          <p:cNvSpPr>
            <a:spLocks noGrp="1"/>
          </p:cNvSpPr>
          <p:nvPr>
            <p:ph idx="1"/>
          </p:nvPr>
        </p:nvSpPr>
        <p:spPr/>
        <p:txBody>
          <a:bodyPr>
            <a:normAutofit lnSpcReduction="10000"/>
          </a:bodyPr>
          <a:lstStyle/>
          <a:p>
            <a:r>
              <a:rPr lang="en-US" dirty="0"/>
              <a:t>function log(a) {</a:t>
            </a:r>
          </a:p>
          <a:p>
            <a:r>
              <a:rPr lang="en-US" dirty="0"/>
              <a:t>    console.log(a);</a:t>
            </a:r>
          </a:p>
          <a:p>
            <a:r>
              <a:rPr lang="en-US" dirty="0"/>
              <a:t>}</a:t>
            </a:r>
          </a:p>
          <a:p>
            <a:endParaRPr lang="en-US" dirty="0"/>
          </a:p>
          <a:p>
            <a:r>
              <a:rPr lang="en-US" dirty="0"/>
              <a:t>log("correct");          // logs "correct"</a:t>
            </a:r>
          </a:p>
          <a:p>
            <a:r>
              <a:rPr lang="en-US" dirty="0"/>
              <a:t>log("also", "correct");  // logs "also"</a:t>
            </a:r>
          </a:p>
          <a:p>
            <a:r>
              <a:rPr lang="en-US" dirty="0"/>
              <a:t>log();                   // logs undefined</a:t>
            </a:r>
          </a:p>
        </p:txBody>
      </p:sp>
    </p:spTree>
    <p:extLst>
      <p:ext uri="{BB962C8B-B14F-4D97-AF65-F5344CB8AC3E}">
        <p14:creationId xmlns:p14="http://schemas.microsoft.com/office/powerpoint/2010/main" val="1531107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F9F529-EA60-687C-FE2C-2D3B3859847A}"/>
              </a:ext>
            </a:extLst>
          </p:cNvPr>
          <p:cNvSpPr>
            <a:spLocks noGrp="1"/>
          </p:cNvSpPr>
          <p:nvPr>
            <p:ph idx="1"/>
          </p:nvPr>
        </p:nvSpPr>
        <p:spPr/>
        <p:txBody>
          <a:bodyPr>
            <a:normAutofit fontScale="77500" lnSpcReduction="20000"/>
          </a:bodyPr>
          <a:lstStyle/>
          <a:p>
            <a:r>
              <a:rPr lang="en-US" dirty="0"/>
              <a:t>One way we do this is using the built-in arguments Object.</a:t>
            </a:r>
          </a:p>
          <a:p>
            <a:endParaRPr lang="en-US" dirty="0"/>
          </a:p>
          <a:p>
            <a:r>
              <a:rPr lang="en-US" dirty="0"/>
              <a:t>function log(a) {</a:t>
            </a:r>
          </a:p>
          <a:p>
            <a:r>
              <a:rPr lang="en-US" dirty="0"/>
              <a:t>    console.log(</a:t>
            </a:r>
            <a:r>
              <a:rPr lang="en-US" dirty="0" err="1"/>
              <a:t>arguments.length</a:t>
            </a:r>
            <a:r>
              <a:rPr lang="en-US" dirty="0"/>
              <a:t>, a, arguments[0]);</a:t>
            </a:r>
          </a:p>
          <a:p>
            <a:r>
              <a:rPr lang="en-US" dirty="0"/>
              <a:t>}</a:t>
            </a:r>
          </a:p>
          <a:p>
            <a:endParaRPr lang="en-US" dirty="0"/>
          </a:p>
          <a:p>
            <a:r>
              <a:rPr lang="en-US" dirty="0"/>
              <a:t>log("correct");          // 1, "correct", "correct"</a:t>
            </a:r>
          </a:p>
          <a:p>
            <a:r>
              <a:rPr lang="en-US" dirty="0"/>
              <a:t>log("also", "correct");  // 2, "also", "also"</a:t>
            </a:r>
          </a:p>
          <a:p>
            <a:r>
              <a:rPr lang="en-US" dirty="0"/>
              <a:t>log();                   // 0, undefined, undefined</a:t>
            </a:r>
          </a:p>
          <a:p>
            <a:endParaRPr lang="en-US" dirty="0"/>
          </a:p>
          <a:p>
            <a:endParaRPr lang="en-US" dirty="0"/>
          </a:p>
          <a:p>
            <a:endParaRPr lang="en-US" dirty="0"/>
          </a:p>
          <a:p>
            <a:endParaRPr lang="en-US" dirty="0"/>
          </a:p>
        </p:txBody>
      </p:sp>
      <p:sp>
        <p:nvSpPr>
          <p:cNvPr id="9" name="Title 1">
            <a:extLst>
              <a:ext uri="{FF2B5EF4-FFF2-40B4-BE49-F238E27FC236}">
                <a16:creationId xmlns:a16="http://schemas.microsoft.com/office/drawing/2014/main" id="{C5979CB2-59E8-25E8-750A-FDB71541D238}"/>
              </a:ext>
            </a:extLst>
          </p:cNvPr>
          <p:cNvSpPr>
            <a:spLocks noGrp="1"/>
          </p:cNvSpPr>
          <p:nvPr>
            <p:ph type="title"/>
          </p:nvPr>
        </p:nvSpPr>
        <p:spPr>
          <a:xfrm>
            <a:off x="761801" y="858982"/>
            <a:ext cx="10380573" cy="1432273"/>
          </a:xfrm>
        </p:spPr>
        <p:txBody>
          <a:bodyPr/>
          <a:lstStyle/>
          <a:p>
            <a:r>
              <a:rPr lang="en-US" dirty="0"/>
              <a:t>arguments</a:t>
            </a:r>
          </a:p>
        </p:txBody>
      </p:sp>
    </p:spTree>
    <p:extLst>
      <p:ext uri="{BB962C8B-B14F-4D97-AF65-F5344CB8AC3E}">
        <p14:creationId xmlns:p14="http://schemas.microsoft.com/office/powerpoint/2010/main" val="1594302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3AEE-1AE0-6799-5CE0-ACF4527D641E}"/>
              </a:ext>
            </a:extLst>
          </p:cNvPr>
          <p:cNvSpPr>
            <a:spLocks noGrp="1"/>
          </p:cNvSpPr>
          <p:nvPr>
            <p:ph type="title"/>
          </p:nvPr>
        </p:nvSpPr>
        <p:spPr/>
        <p:txBody>
          <a:bodyPr/>
          <a:lstStyle/>
          <a:p>
            <a:r>
              <a:rPr lang="en-US" dirty="0"/>
              <a:t>Parameters and …</a:t>
            </a:r>
          </a:p>
        </p:txBody>
      </p:sp>
      <p:sp>
        <p:nvSpPr>
          <p:cNvPr id="3" name="Content Placeholder 2">
            <a:extLst>
              <a:ext uri="{FF2B5EF4-FFF2-40B4-BE49-F238E27FC236}">
                <a16:creationId xmlns:a16="http://schemas.microsoft.com/office/drawing/2014/main" id="{7EAF1B6E-6696-2E17-D946-C3E737C86D3F}"/>
              </a:ext>
            </a:extLst>
          </p:cNvPr>
          <p:cNvSpPr>
            <a:spLocks noGrp="1"/>
          </p:cNvSpPr>
          <p:nvPr>
            <p:ph idx="1"/>
          </p:nvPr>
        </p:nvSpPr>
        <p:spPr/>
        <p:txBody>
          <a:bodyPr>
            <a:normAutofit fontScale="70000" lnSpcReduction="20000"/>
          </a:bodyPr>
          <a:lstStyle/>
          <a:p>
            <a:r>
              <a:rPr lang="en-US" dirty="0"/>
              <a:t>Modern JavaScript also supports naming the “rest” of the parameters passed to a function. These Rest Parameters allow us to specify that all final arguments to a function, no matter how many, should be available to the function as a named Array.</a:t>
            </a:r>
          </a:p>
          <a:p>
            <a:endParaRPr lang="en-US" dirty="0"/>
          </a:p>
          <a:p>
            <a:r>
              <a:rPr lang="en-US" dirty="0"/>
              <a:t>function sum(...numbers) {</a:t>
            </a:r>
          </a:p>
          <a:p>
            <a:r>
              <a:rPr lang="en-US" dirty="0"/>
              <a:t>    let total = 0;</a:t>
            </a:r>
          </a:p>
          <a:p>
            <a:r>
              <a:rPr lang="en-US" dirty="0"/>
              <a:t>    for(let </a:t>
            </a:r>
            <a:r>
              <a:rPr lang="en-US" dirty="0" err="1"/>
              <a:t>i</a:t>
            </a:r>
            <a:r>
              <a:rPr lang="en-US" dirty="0"/>
              <a:t> = 0; </a:t>
            </a:r>
            <a:r>
              <a:rPr lang="en-US" dirty="0" err="1"/>
              <a:t>i</a:t>
            </a:r>
            <a:r>
              <a:rPr lang="en-US" dirty="0"/>
              <a:t> &lt; </a:t>
            </a:r>
            <a:r>
              <a:rPr lang="en-US" dirty="0" err="1"/>
              <a:t>numbers.length</a:t>
            </a:r>
            <a:r>
              <a:rPr lang="en-US" dirty="0"/>
              <a:t>; </a:t>
            </a:r>
            <a:r>
              <a:rPr lang="en-US" dirty="0" err="1"/>
              <a:t>i</a:t>
            </a:r>
            <a:r>
              <a:rPr lang="en-US" dirty="0"/>
              <a:t>++) {</a:t>
            </a:r>
          </a:p>
          <a:p>
            <a:r>
              <a:rPr lang="en-US" dirty="0"/>
              <a:t>        total += numbers[</a:t>
            </a:r>
            <a:r>
              <a:rPr lang="en-US" dirty="0" err="1"/>
              <a:t>i</a:t>
            </a:r>
            <a:r>
              <a:rPr lang="en-US" dirty="0"/>
              <a:t>];</a:t>
            </a:r>
          </a:p>
          <a:p>
            <a:r>
              <a:rPr lang="en-US" dirty="0"/>
              <a:t>    }</a:t>
            </a:r>
          </a:p>
          <a:p>
            <a:r>
              <a:rPr lang="en-US" dirty="0"/>
              <a:t>    return total;</a:t>
            </a:r>
          </a:p>
          <a:p>
            <a:r>
              <a:rPr lang="en-US" dirty="0"/>
              <a:t>}</a:t>
            </a:r>
          </a:p>
        </p:txBody>
      </p:sp>
    </p:spTree>
    <p:extLst>
      <p:ext uri="{BB962C8B-B14F-4D97-AF65-F5344CB8AC3E}">
        <p14:creationId xmlns:p14="http://schemas.microsoft.com/office/powerpoint/2010/main" val="3421600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CB5E9-004A-A696-4195-A3E011248FFA}"/>
              </a:ext>
            </a:extLst>
          </p:cNvPr>
          <p:cNvSpPr>
            <a:spLocks noGrp="1"/>
          </p:cNvSpPr>
          <p:nvPr>
            <p:ph type="title"/>
          </p:nvPr>
        </p:nvSpPr>
        <p:spPr/>
        <p:txBody>
          <a:bodyPr>
            <a:normAutofit fontScale="90000"/>
          </a:bodyPr>
          <a:lstStyle/>
          <a:p>
            <a:r>
              <a:rPr lang="en-US" dirty="0"/>
              <a:t>Dealing with Optional and Missing Arguments</a:t>
            </a:r>
          </a:p>
        </p:txBody>
      </p:sp>
      <p:sp>
        <p:nvSpPr>
          <p:cNvPr id="3" name="Content Placeholder 2">
            <a:extLst>
              <a:ext uri="{FF2B5EF4-FFF2-40B4-BE49-F238E27FC236}">
                <a16:creationId xmlns:a16="http://schemas.microsoft.com/office/drawing/2014/main" id="{BDF775FB-C107-097E-F875-AB9FA64F2705}"/>
              </a:ext>
            </a:extLst>
          </p:cNvPr>
          <p:cNvSpPr>
            <a:spLocks noGrp="1"/>
          </p:cNvSpPr>
          <p:nvPr>
            <p:ph idx="1"/>
          </p:nvPr>
        </p:nvSpPr>
        <p:spPr/>
        <p:txBody>
          <a:bodyPr>
            <a:normAutofit lnSpcReduction="10000"/>
          </a:bodyPr>
          <a:lstStyle/>
          <a:p>
            <a:r>
              <a:rPr lang="en-US" dirty="0"/>
              <a:t>function </a:t>
            </a:r>
            <a:r>
              <a:rPr lang="en-US" dirty="0" err="1"/>
              <a:t>updateScore</a:t>
            </a:r>
            <a:r>
              <a:rPr lang="en-US" dirty="0"/>
              <a:t>(</a:t>
            </a:r>
            <a:r>
              <a:rPr lang="en-US" dirty="0" err="1"/>
              <a:t>currentScore</a:t>
            </a:r>
            <a:r>
              <a:rPr lang="en-US" dirty="0"/>
              <a:t>, value, bonus) {</a:t>
            </a:r>
          </a:p>
          <a:p>
            <a:r>
              <a:rPr lang="en-US" dirty="0"/>
              <a:t>    return bonus ? </a:t>
            </a:r>
            <a:r>
              <a:rPr lang="en-US" dirty="0" err="1"/>
              <a:t>currentScore</a:t>
            </a:r>
            <a:r>
              <a:rPr lang="en-US" dirty="0"/>
              <a:t> + value * bonus : </a:t>
            </a:r>
            <a:r>
              <a:rPr lang="en-US" dirty="0" err="1"/>
              <a:t>currentScore</a:t>
            </a:r>
            <a:r>
              <a:rPr lang="en-US" dirty="0"/>
              <a:t> + value;</a:t>
            </a:r>
          </a:p>
          <a:p>
            <a:r>
              <a:rPr lang="en-US" dirty="0"/>
              <a:t>}</a:t>
            </a:r>
          </a:p>
          <a:p>
            <a:endParaRPr lang="en-US" dirty="0"/>
          </a:p>
          <a:p>
            <a:r>
              <a:rPr lang="en-US" dirty="0" err="1"/>
              <a:t>updateScore</a:t>
            </a:r>
            <a:r>
              <a:rPr lang="en-US" dirty="0"/>
              <a:t>(10, 3);</a:t>
            </a:r>
          </a:p>
          <a:p>
            <a:r>
              <a:rPr lang="en-US" dirty="0" err="1"/>
              <a:t>updateScore</a:t>
            </a:r>
            <a:r>
              <a:rPr lang="en-US" dirty="0"/>
              <a:t>(10, 3);</a:t>
            </a:r>
          </a:p>
          <a:p>
            <a:r>
              <a:rPr lang="en-US" dirty="0" err="1"/>
              <a:t>updateScore</a:t>
            </a:r>
            <a:r>
              <a:rPr lang="en-US" dirty="0"/>
              <a:t>(10, 3, 2);</a:t>
            </a:r>
          </a:p>
        </p:txBody>
      </p:sp>
    </p:spTree>
    <p:extLst>
      <p:ext uri="{BB962C8B-B14F-4D97-AF65-F5344CB8AC3E}">
        <p14:creationId xmlns:p14="http://schemas.microsoft.com/office/powerpoint/2010/main" val="3880653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61DE-DF8B-89D9-10B8-37B122A5074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55FA373-88C2-691A-B851-95191A415B14}"/>
              </a:ext>
            </a:extLst>
          </p:cNvPr>
          <p:cNvSpPr>
            <a:spLocks noGrp="1"/>
          </p:cNvSpPr>
          <p:nvPr>
            <p:ph idx="1"/>
          </p:nvPr>
        </p:nvSpPr>
        <p:spPr>
          <a:xfrm>
            <a:off x="761799" y="2750126"/>
            <a:ext cx="10381205" cy="4107874"/>
          </a:xfrm>
        </p:spPr>
        <p:txBody>
          <a:bodyPr>
            <a:normAutofit fontScale="92500" lnSpcReduction="10000"/>
          </a:bodyPr>
          <a:lstStyle/>
          <a:p>
            <a:r>
              <a:rPr lang="en-US" dirty="0"/>
              <a:t>Introduction to JavaScript (JS)</a:t>
            </a:r>
          </a:p>
          <a:p>
            <a:r>
              <a:rPr lang="en-US" dirty="0"/>
              <a:t>How to run JS code</a:t>
            </a:r>
          </a:p>
          <a:p>
            <a:r>
              <a:rPr lang="en-US" dirty="0"/>
              <a:t>Syntax of JS</a:t>
            </a:r>
          </a:p>
          <a:p>
            <a:r>
              <a:rPr lang="en-US" dirty="0"/>
              <a:t>Data Types</a:t>
            </a:r>
          </a:p>
          <a:p>
            <a:r>
              <a:rPr lang="en-US" dirty="0"/>
              <a:t>Operators</a:t>
            </a:r>
          </a:p>
          <a:p>
            <a:r>
              <a:rPr lang="en-US" dirty="0"/>
              <a:t>Program execution flow</a:t>
            </a:r>
          </a:p>
          <a:p>
            <a:r>
              <a:rPr lang="en-US" dirty="0"/>
              <a:t>Functions</a:t>
            </a:r>
          </a:p>
          <a:p>
            <a:r>
              <a:rPr lang="en-US" dirty="0"/>
              <a:t>Types of Functions</a:t>
            </a:r>
          </a:p>
          <a:p>
            <a:r>
              <a:rPr lang="en-US" dirty="0"/>
              <a:t>Parameters and arguments</a:t>
            </a:r>
          </a:p>
          <a:p>
            <a:endParaRPr lang="en-US" dirty="0"/>
          </a:p>
        </p:txBody>
      </p:sp>
    </p:spTree>
    <p:extLst>
      <p:ext uri="{BB962C8B-B14F-4D97-AF65-F5344CB8AC3E}">
        <p14:creationId xmlns:p14="http://schemas.microsoft.com/office/powerpoint/2010/main" val="924119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C6381-97B3-AC01-CFF2-B0985EA08CBB}"/>
              </a:ext>
            </a:extLst>
          </p:cNvPr>
          <p:cNvSpPr>
            <a:spLocks noGrp="1"/>
          </p:cNvSpPr>
          <p:nvPr>
            <p:ph type="title"/>
          </p:nvPr>
        </p:nvSpPr>
        <p:spPr/>
        <p:txBody>
          <a:bodyPr/>
          <a:lstStyle/>
          <a:p>
            <a:r>
              <a:rPr lang="en-US" dirty="0"/>
              <a:t>Return Value</a:t>
            </a:r>
          </a:p>
        </p:txBody>
      </p:sp>
      <p:sp>
        <p:nvSpPr>
          <p:cNvPr id="3" name="Content Placeholder 2">
            <a:extLst>
              <a:ext uri="{FF2B5EF4-FFF2-40B4-BE49-F238E27FC236}">
                <a16:creationId xmlns:a16="http://schemas.microsoft.com/office/drawing/2014/main" id="{32B58201-60EF-F1BD-7C18-B81B5999EE26}"/>
              </a:ext>
            </a:extLst>
          </p:cNvPr>
          <p:cNvSpPr>
            <a:spLocks noGrp="1"/>
          </p:cNvSpPr>
          <p:nvPr>
            <p:ph idx="1"/>
          </p:nvPr>
        </p:nvSpPr>
        <p:spPr/>
        <p:txBody>
          <a:bodyPr/>
          <a:lstStyle/>
          <a:p>
            <a:r>
              <a:rPr lang="en-US" dirty="0"/>
              <a:t>Functions always return a value, whether implicitly or explicitly. If the return keyword is used, the expression following it is returned from the function. If it is omitted, the function will return undefined:</a:t>
            </a:r>
          </a:p>
        </p:txBody>
      </p:sp>
    </p:spTree>
    <p:extLst>
      <p:ext uri="{BB962C8B-B14F-4D97-AF65-F5344CB8AC3E}">
        <p14:creationId xmlns:p14="http://schemas.microsoft.com/office/powerpoint/2010/main" val="1327076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BB6C-0095-CCB2-9DC4-24D43EC214D9}"/>
              </a:ext>
            </a:extLst>
          </p:cNvPr>
          <p:cNvSpPr>
            <a:spLocks noGrp="1"/>
          </p:cNvSpPr>
          <p:nvPr>
            <p:ph type="title"/>
          </p:nvPr>
        </p:nvSpPr>
        <p:spPr/>
        <p:txBody>
          <a:bodyPr/>
          <a:lstStyle/>
          <a:p>
            <a:r>
              <a:rPr lang="en-US" dirty="0"/>
              <a:t>Built-in/Global Functions</a:t>
            </a:r>
          </a:p>
        </p:txBody>
      </p:sp>
      <p:sp>
        <p:nvSpPr>
          <p:cNvPr id="3" name="Content Placeholder 2">
            <a:extLst>
              <a:ext uri="{FF2B5EF4-FFF2-40B4-BE49-F238E27FC236}">
                <a16:creationId xmlns:a16="http://schemas.microsoft.com/office/drawing/2014/main" id="{7C7F0782-C62B-0700-0E11-1F1463FE729D}"/>
              </a:ext>
            </a:extLst>
          </p:cNvPr>
          <p:cNvSpPr>
            <a:spLocks noGrp="1"/>
          </p:cNvSpPr>
          <p:nvPr>
            <p:ph idx="1"/>
          </p:nvPr>
        </p:nvSpPr>
        <p:spPr/>
        <p:txBody>
          <a:bodyPr>
            <a:normAutofit fontScale="92500" lnSpcReduction="20000"/>
          </a:bodyPr>
          <a:lstStyle/>
          <a:p>
            <a:r>
              <a:rPr lang="en-US" dirty="0" err="1"/>
              <a:t>parseInt</a:t>
            </a:r>
            <a:r>
              <a:rPr lang="en-US" dirty="0"/>
              <a:t>()</a:t>
            </a:r>
          </a:p>
          <a:p>
            <a:r>
              <a:rPr lang="en-US" dirty="0" err="1"/>
              <a:t>parseFloat</a:t>
            </a:r>
            <a:r>
              <a:rPr lang="en-US" dirty="0"/>
              <a:t>()</a:t>
            </a:r>
          </a:p>
          <a:p>
            <a:r>
              <a:rPr lang="en-US" dirty="0" err="1"/>
              <a:t>isNaN</a:t>
            </a:r>
            <a:r>
              <a:rPr lang="en-US" dirty="0"/>
              <a:t>()</a:t>
            </a:r>
          </a:p>
          <a:p>
            <a:r>
              <a:rPr lang="en-US" dirty="0" err="1"/>
              <a:t>isFinite</a:t>
            </a:r>
            <a:r>
              <a:rPr lang="en-US" dirty="0"/>
              <a:t>()</a:t>
            </a:r>
          </a:p>
          <a:p>
            <a:r>
              <a:rPr lang="en-US" dirty="0" err="1"/>
              <a:t>decodeURI</a:t>
            </a:r>
            <a:r>
              <a:rPr lang="en-US" dirty="0"/>
              <a:t>()</a:t>
            </a:r>
          </a:p>
          <a:p>
            <a:r>
              <a:rPr lang="en-US" dirty="0" err="1"/>
              <a:t>decodeURIComponent</a:t>
            </a:r>
            <a:r>
              <a:rPr lang="en-US" dirty="0"/>
              <a:t>()</a:t>
            </a:r>
          </a:p>
          <a:p>
            <a:r>
              <a:rPr lang="en-US" dirty="0" err="1"/>
              <a:t>encodeURI</a:t>
            </a:r>
            <a:r>
              <a:rPr lang="en-US" dirty="0"/>
              <a:t>()</a:t>
            </a:r>
          </a:p>
          <a:p>
            <a:r>
              <a:rPr lang="en-US" dirty="0" err="1"/>
              <a:t>encodeURIComponent</a:t>
            </a:r>
            <a:r>
              <a:rPr lang="en-US" dirty="0"/>
              <a:t>()</a:t>
            </a:r>
          </a:p>
        </p:txBody>
      </p:sp>
    </p:spTree>
    <p:extLst>
      <p:ext uri="{BB962C8B-B14F-4D97-AF65-F5344CB8AC3E}">
        <p14:creationId xmlns:p14="http://schemas.microsoft.com/office/powerpoint/2010/main" val="3093626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CD7E-A9BD-4E8D-3752-B4891BB114EB}"/>
              </a:ext>
            </a:extLst>
          </p:cNvPr>
          <p:cNvSpPr>
            <a:spLocks noGrp="1"/>
          </p:cNvSpPr>
          <p:nvPr>
            <p:ph type="title"/>
          </p:nvPr>
        </p:nvSpPr>
        <p:spPr/>
        <p:txBody>
          <a:bodyPr/>
          <a:lstStyle/>
          <a:p>
            <a:r>
              <a:rPr lang="en-US" dirty="0"/>
              <a:t>JavaScript!</a:t>
            </a:r>
          </a:p>
        </p:txBody>
      </p:sp>
      <p:sp>
        <p:nvSpPr>
          <p:cNvPr id="3" name="Content Placeholder 2">
            <a:extLst>
              <a:ext uri="{FF2B5EF4-FFF2-40B4-BE49-F238E27FC236}">
                <a16:creationId xmlns:a16="http://schemas.microsoft.com/office/drawing/2014/main" id="{E27563B4-27DB-EB57-610A-B3A85E944995}"/>
              </a:ext>
            </a:extLst>
          </p:cNvPr>
          <p:cNvSpPr>
            <a:spLocks noGrp="1"/>
          </p:cNvSpPr>
          <p:nvPr>
            <p:ph idx="1"/>
          </p:nvPr>
        </p:nvSpPr>
        <p:spPr/>
        <p:txBody>
          <a:bodyPr>
            <a:normAutofit fontScale="92500" lnSpcReduction="20000"/>
          </a:bodyPr>
          <a:lstStyle/>
          <a:p>
            <a:r>
              <a:rPr lang="en-US" b="0" i="0" dirty="0">
                <a:solidFill>
                  <a:srgbClr val="24292E"/>
                </a:solidFill>
                <a:effectLst/>
                <a:latin typeface="-apple-system"/>
              </a:rPr>
              <a:t>lightweight, interpreted or JIT (i.e., Just In Time) compiled language meant to be embedded in host environments, for example, web browsers</a:t>
            </a:r>
          </a:p>
          <a:p>
            <a:r>
              <a:rPr lang="en-US" b="0" i="0" dirty="0">
                <a:solidFill>
                  <a:srgbClr val="24292E"/>
                </a:solidFill>
                <a:effectLst/>
                <a:latin typeface="-apple-system"/>
              </a:rPr>
              <a:t>(*compiled languages: Whole program executes ONLY when all the bugs are removed)</a:t>
            </a:r>
          </a:p>
          <a:p>
            <a:endParaRPr lang="en-US" dirty="0">
              <a:solidFill>
                <a:srgbClr val="24292E"/>
              </a:solidFill>
              <a:latin typeface="-apple-system"/>
            </a:endParaRPr>
          </a:p>
          <a:p>
            <a:r>
              <a:rPr lang="en-US" b="0" i="0" dirty="0">
                <a:solidFill>
                  <a:srgbClr val="24292E"/>
                </a:solidFill>
                <a:effectLst/>
                <a:latin typeface="-apple-system"/>
              </a:rPr>
              <a:t>JavaScript is one of, if not the </a:t>
            </a:r>
            <a:r>
              <a:rPr lang="en-US" b="0" i="0" u="none" strike="noStrike" dirty="0">
                <a:solidFill>
                  <a:srgbClr val="0366D6"/>
                </a:solidFill>
                <a:effectLst/>
                <a:latin typeface="-apple-system"/>
                <a:hlinkClick r:id="rId2"/>
              </a:rPr>
              <a:t>most popular programming languages in the world</a:t>
            </a:r>
            <a:r>
              <a:rPr lang="en-US" b="0" i="0" dirty="0">
                <a:solidFill>
                  <a:srgbClr val="24292E"/>
                </a:solidFill>
                <a:effectLst/>
                <a:latin typeface="-apple-system"/>
              </a:rPr>
              <a:t>, and has been for many years.</a:t>
            </a:r>
          </a:p>
          <a:p>
            <a:endParaRPr lang="en-US" dirty="0">
              <a:solidFill>
                <a:srgbClr val="24292E"/>
              </a:solidFill>
              <a:latin typeface="-apple-system"/>
            </a:endParaRPr>
          </a:p>
          <a:p>
            <a:r>
              <a:rPr lang="en-US" b="0" i="0" dirty="0">
                <a:solidFill>
                  <a:srgbClr val="24292E"/>
                </a:solidFill>
                <a:effectLst/>
                <a:latin typeface="-apple-system"/>
              </a:rPr>
              <a:t>Learning JavaScript well will be a tremendous asset to any software developer, since so much of the software we use is built using JS.</a:t>
            </a:r>
            <a:endParaRPr lang="en-US" dirty="0"/>
          </a:p>
        </p:txBody>
      </p:sp>
    </p:spTree>
    <p:extLst>
      <p:ext uri="{BB962C8B-B14F-4D97-AF65-F5344CB8AC3E}">
        <p14:creationId xmlns:p14="http://schemas.microsoft.com/office/powerpoint/2010/main" val="3690623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1F08E-E895-0C2D-4BFA-2E0AE2FE60E9}"/>
              </a:ext>
            </a:extLst>
          </p:cNvPr>
          <p:cNvSpPr>
            <a:spLocks noGrp="1"/>
          </p:cNvSpPr>
          <p:nvPr>
            <p:ph type="title"/>
          </p:nvPr>
        </p:nvSpPr>
        <p:spPr/>
        <p:txBody>
          <a:bodyPr/>
          <a:lstStyle/>
          <a:p>
            <a:r>
              <a:rPr lang="en-US" dirty="0"/>
              <a:t>How to run JS code?</a:t>
            </a:r>
          </a:p>
        </p:txBody>
      </p:sp>
      <p:sp>
        <p:nvSpPr>
          <p:cNvPr id="3" name="Content Placeholder 2">
            <a:extLst>
              <a:ext uri="{FF2B5EF4-FFF2-40B4-BE49-F238E27FC236}">
                <a16:creationId xmlns:a16="http://schemas.microsoft.com/office/drawing/2014/main" id="{5D6CD62C-F9CC-72CA-A2B3-B561838D3CA2}"/>
              </a:ext>
            </a:extLst>
          </p:cNvPr>
          <p:cNvSpPr>
            <a:spLocks noGrp="1"/>
          </p:cNvSpPr>
          <p:nvPr>
            <p:ph idx="1"/>
          </p:nvPr>
        </p:nvSpPr>
        <p:spPr/>
        <p:txBody>
          <a:bodyPr>
            <a:normAutofit lnSpcReduction="10000"/>
          </a:bodyPr>
          <a:lstStyle/>
          <a:p>
            <a:r>
              <a:rPr lang="en-US" dirty="0"/>
              <a:t>By using node </a:t>
            </a:r>
            <a:r>
              <a:rPr lang="en-US" dirty="0" err="1"/>
              <a:t>js</a:t>
            </a:r>
            <a:r>
              <a:rPr lang="en-US" dirty="0"/>
              <a:t> – Downloaded node </a:t>
            </a:r>
            <a:r>
              <a:rPr lang="en-US" dirty="0" err="1"/>
              <a:t>js</a:t>
            </a:r>
            <a:r>
              <a:rPr lang="en-US" dirty="0"/>
              <a:t>?</a:t>
            </a:r>
          </a:p>
          <a:p>
            <a:endParaRPr lang="en-US" dirty="0"/>
          </a:p>
          <a:p>
            <a:r>
              <a:rPr lang="en-US" dirty="0"/>
              <a:t>By using webpages (linking JS code)</a:t>
            </a:r>
          </a:p>
          <a:p>
            <a:endParaRPr lang="en-US" dirty="0"/>
          </a:p>
          <a:p>
            <a:r>
              <a:rPr lang="en-US" dirty="0"/>
              <a:t>By using REPL(Read Evaluate Print Loop)</a:t>
            </a:r>
          </a:p>
          <a:p>
            <a:r>
              <a:rPr lang="en-US" dirty="0"/>
              <a:t>	1.Browser REPL</a:t>
            </a:r>
          </a:p>
          <a:p>
            <a:r>
              <a:rPr lang="en-US" dirty="0"/>
              <a:t>	2. </a:t>
            </a:r>
            <a:r>
              <a:rPr lang="en-US"/>
              <a:t>Console REPL</a:t>
            </a:r>
            <a:endParaRPr lang="en-US" dirty="0"/>
          </a:p>
        </p:txBody>
      </p:sp>
    </p:spTree>
    <p:extLst>
      <p:ext uri="{BB962C8B-B14F-4D97-AF65-F5344CB8AC3E}">
        <p14:creationId xmlns:p14="http://schemas.microsoft.com/office/powerpoint/2010/main" val="1132643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3254-59AF-6166-4F7A-16825EE09A36}"/>
              </a:ext>
            </a:extLst>
          </p:cNvPr>
          <p:cNvSpPr>
            <a:spLocks noGrp="1"/>
          </p:cNvSpPr>
          <p:nvPr>
            <p:ph type="title"/>
          </p:nvPr>
        </p:nvSpPr>
        <p:spPr/>
        <p:txBody>
          <a:bodyPr/>
          <a:lstStyle/>
          <a:p>
            <a:r>
              <a:rPr lang="en-US" dirty="0"/>
              <a:t>Syntax of JS:</a:t>
            </a:r>
          </a:p>
        </p:txBody>
      </p:sp>
      <p:sp>
        <p:nvSpPr>
          <p:cNvPr id="3" name="Content Placeholder 2">
            <a:extLst>
              <a:ext uri="{FF2B5EF4-FFF2-40B4-BE49-F238E27FC236}">
                <a16:creationId xmlns:a16="http://schemas.microsoft.com/office/drawing/2014/main" id="{4E4EEA08-6D9E-8893-98BE-9EE4FF8A05FE}"/>
              </a:ext>
            </a:extLst>
          </p:cNvPr>
          <p:cNvSpPr>
            <a:spLocks noGrp="1"/>
          </p:cNvSpPr>
          <p:nvPr>
            <p:ph idx="1"/>
          </p:nvPr>
        </p:nvSpPr>
        <p:spPr/>
        <p:txBody>
          <a:bodyPr>
            <a:normAutofit fontScale="92500" lnSpcReduction="20000"/>
          </a:bodyPr>
          <a:lstStyle/>
          <a:p>
            <a:r>
              <a:rPr lang="en-US" dirty="0"/>
              <a:t>Like C, JavaScript is Case-Sensitive: </a:t>
            </a:r>
            <a:r>
              <a:rPr lang="en-US" dirty="0" err="1"/>
              <a:t>customerCount</a:t>
            </a:r>
            <a:r>
              <a:rPr lang="en-US" dirty="0"/>
              <a:t> is not the same thing as </a:t>
            </a:r>
            <a:r>
              <a:rPr lang="en-US" dirty="0" err="1"/>
              <a:t>CustomerCount</a:t>
            </a:r>
            <a:r>
              <a:rPr lang="en-US" dirty="0"/>
              <a:t> or </a:t>
            </a:r>
            <a:r>
              <a:rPr lang="en-US" dirty="0" err="1"/>
              <a:t>customercount</a:t>
            </a:r>
            <a:endParaRPr lang="en-US" dirty="0"/>
          </a:p>
          <a:p>
            <a:r>
              <a:rPr lang="en-US" dirty="0"/>
              <a:t>Name things using camelCase (first letter lowercase, subsequent words start with uppercase) vs. </a:t>
            </a:r>
            <a:r>
              <a:rPr lang="en-US" dirty="0" err="1"/>
              <a:t>snake_case</a:t>
            </a:r>
            <a:r>
              <a:rPr lang="en-US" dirty="0"/>
              <a:t>.</a:t>
            </a:r>
          </a:p>
          <a:p>
            <a:r>
              <a:rPr lang="en-US" dirty="0"/>
              <a:t>Semicolons are optional in JavaScript, but highly recommended. We’ll expect you to use them in this course, and using them will make working in C++, Java, CSS, etc. much easier, since you have to use them there.</a:t>
            </a:r>
          </a:p>
          <a:p>
            <a:endParaRPr lang="en-US" dirty="0"/>
          </a:p>
          <a:p>
            <a:r>
              <a:rPr lang="en-US" dirty="0"/>
              <a:t>Comments work like C/C++, and can be single or multi-line</a:t>
            </a:r>
          </a:p>
        </p:txBody>
      </p:sp>
    </p:spTree>
    <p:extLst>
      <p:ext uri="{BB962C8B-B14F-4D97-AF65-F5344CB8AC3E}">
        <p14:creationId xmlns:p14="http://schemas.microsoft.com/office/powerpoint/2010/main" val="4271830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A0D68-DBBA-55B4-0946-FF058513D410}"/>
              </a:ext>
            </a:extLst>
          </p:cNvPr>
          <p:cNvSpPr>
            <a:spLocks noGrp="1"/>
          </p:cNvSpPr>
          <p:nvPr>
            <p:ph idx="1"/>
          </p:nvPr>
        </p:nvSpPr>
        <p:spPr>
          <a:xfrm>
            <a:off x="761799" y="387458"/>
            <a:ext cx="10381205" cy="5624457"/>
          </a:xfrm>
        </p:spPr>
        <p:txBody>
          <a:bodyPr>
            <a:normAutofit lnSpcReduction="10000"/>
          </a:bodyPr>
          <a:lstStyle/>
          <a:p>
            <a:r>
              <a:rPr lang="en-US" dirty="0"/>
              <a:t>JavaScript statements: a JavaScript program typically consists of a series of statements. A statement is a single-line of instruction made up of objects, expressions, variables, and events/event handlers.</a:t>
            </a:r>
          </a:p>
          <a:p>
            <a:r>
              <a:rPr lang="en-US" dirty="0"/>
              <a:t>Block statement: a block statement, or compound statement, is a group of statements that are treated as a single entity and are grouped within curly brackets {...}. Opening and closing braces need to work in pairs. </a:t>
            </a:r>
          </a:p>
          <a:p>
            <a:endParaRPr lang="en-US" dirty="0"/>
          </a:p>
          <a:p>
            <a:r>
              <a:rPr lang="en-US" b="1" dirty="0"/>
              <a:t>Functions are one of the primary building blocks of JavaScript. Learning how to write code in terms of functions will be one of your primary goals as you get used to JavaScript.</a:t>
            </a:r>
          </a:p>
          <a:p>
            <a:endParaRPr lang="en-US" dirty="0"/>
          </a:p>
          <a:p>
            <a:r>
              <a:rPr lang="en-US" dirty="0"/>
              <a:t>Variables are declared using the let keyword. You must use the let keyword to precede a variable name, but you do not need to provide a type, since the initial value will set the type. “var” and “const”</a:t>
            </a:r>
          </a:p>
        </p:txBody>
      </p:sp>
    </p:spTree>
    <p:extLst>
      <p:ext uri="{BB962C8B-B14F-4D97-AF65-F5344CB8AC3E}">
        <p14:creationId xmlns:p14="http://schemas.microsoft.com/office/powerpoint/2010/main" val="3171991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64575-6A32-B33B-38F6-C732676C434D}"/>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DFAE5C1D-D44B-E53F-5CA6-C658C06FC116}"/>
              </a:ext>
            </a:extLst>
          </p:cNvPr>
          <p:cNvSpPr>
            <a:spLocks noGrp="1"/>
          </p:cNvSpPr>
          <p:nvPr>
            <p:ph idx="1"/>
          </p:nvPr>
        </p:nvSpPr>
        <p:spPr/>
        <p:txBody>
          <a:bodyPr>
            <a:normAutofit fontScale="92500"/>
          </a:bodyPr>
          <a:lstStyle/>
          <a:p>
            <a:r>
              <a:rPr lang="en-US" dirty="0"/>
              <a:t>JavaScript is a </a:t>
            </a:r>
            <a:r>
              <a:rPr lang="en-US" dirty="0" err="1"/>
              <a:t>typeless</a:t>
            </a:r>
            <a:r>
              <a:rPr lang="en-US" dirty="0"/>
              <a:t> language–you don’t need to specify a type for your data (it will be inferred at runtime). However, internally, the following data types are used:</a:t>
            </a:r>
          </a:p>
          <a:p>
            <a:r>
              <a:rPr lang="en-US" dirty="0"/>
              <a:t>Number - a double-precision 64-bit floating point number. Using Number you can work with both Integers and Floats. There are also some special Number types, Infinity and </a:t>
            </a:r>
            <a:r>
              <a:rPr lang="en-US" dirty="0" err="1"/>
              <a:t>NaN</a:t>
            </a:r>
            <a:r>
              <a:rPr lang="en-US" dirty="0"/>
              <a:t>.</a:t>
            </a:r>
          </a:p>
          <a:p>
            <a:r>
              <a:rPr lang="en-US" dirty="0"/>
              <a:t>String - a sequence of Unicode characters. JavaScript supports both single ('...') and double ("...") quotes when defining a String.</a:t>
            </a:r>
          </a:p>
          <a:p>
            <a:r>
              <a:rPr lang="en-US" dirty="0"/>
              <a:t>Boolean - a value of true or false. We’ll also see how JavaScript supports so-called truthy and </a:t>
            </a:r>
            <a:r>
              <a:rPr lang="en-US" dirty="0" err="1"/>
              <a:t>falsy</a:t>
            </a:r>
            <a:r>
              <a:rPr lang="en-US" dirty="0"/>
              <a:t> values that are not pure Booleans.</a:t>
            </a:r>
          </a:p>
        </p:txBody>
      </p:sp>
    </p:spTree>
    <p:extLst>
      <p:ext uri="{BB962C8B-B14F-4D97-AF65-F5344CB8AC3E}">
        <p14:creationId xmlns:p14="http://schemas.microsoft.com/office/powerpoint/2010/main" val="2486960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670DCD-46E9-19A2-F889-2E5ADC31A6C4}"/>
              </a:ext>
            </a:extLst>
          </p:cNvPr>
          <p:cNvSpPr>
            <a:spLocks noGrp="1"/>
          </p:cNvSpPr>
          <p:nvPr>
            <p:ph idx="1"/>
          </p:nvPr>
        </p:nvSpPr>
        <p:spPr>
          <a:xfrm>
            <a:off x="761799" y="1348354"/>
            <a:ext cx="10381205" cy="4663562"/>
          </a:xfrm>
        </p:spPr>
        <p:txBody>
          <a:bodyPr/>
          <a:lstStyle/>
          <a:p>
            <a:r>
              <a:rPr lang="en-US" b="1" dirty="0"/>
              <a:t>Object, which includes Function, Array, Date, and many more. - JavaScript supports object-oriented programming and uses objects and functions as first-class members of the language.</a:t>
            </a:r>
          </a:p>
          <a:p>
            <a:r>
              <a:rPr lang="en-US" dirty="0"/>
              <a:t>Symbol - a primitive type in JavaScript that represents a unique and anonymous value/identifier. They can normally be used as an object’s unique properties.</a:t>
            </a:r>
          </a:p>
          <a:p>
            <a:r>
              <a:rPr lang="en-US" dirty="0"/>
              <a:t>null - a value that means “this is intentionally nothing” vs. undefined</a:t>
            </a:r>
          </a:p>
          <a:p>
            <a:r>
              <a:rPr lang="en-US" dirty="0"/>
              <a:t>undefined - a special value that indicates a value has never been defined.</a:t>
            </a:r>
          </a:p>
          <a:p>
            <a:endParaRPr lang="en-US" dirty="0"/>
          </a:p>
        </p:txBody>
      </p:sp>
    </p:spTree>
    <p:extLst>
      <p:ext uri="{BB962C8B-B14F-4D97-AF65-F5344CB8AC3E}">
        <p14:creationId xmlns:p14="http://schemas.microsoft.com/office/powerpoint/2010/main" val="4107268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CCF59-F8E8-AD88-C008-584170AABE7C}"/>
              </a:ext>
            </a:extLst>
          </p:cNvPr>
          <p:cNvSpPr>
            <a:spLocks noGrp="1"/>
          </p:cNvSpPr>
          <p:nvPr>
            <p:ph type="title"/>
          </p:nvPr>
        </p:nvSpPr>
        <p:spPr/>
        <p:txBody>
          <a:bodyPr/>
          <a:lstStyle/>
          <a:p>
            <a:r>
              <a:rPr lang="en-US" dirty="0"/>
              <a:t>JavaScript Operators</a:t>
            </a:r>
          </a:p>
        </p:txBody>
      </p:sp>
      <p:sp>
        <p:nvSpPr>
          <p:cNvPr id="3" name="Content Placeholder 2">
            <a:extLst>
              <a:ext uri="{FF2B5EF4-FFF2-40B4-BE49-F238E27FC236}">
                <a16:creationId xmlns:a16="http://schemas.microsoft.com/office/drawing/2014/main" id="{D2B451E8-B60F-AB22-0F72-F071F2B01F6F}"/>
              </a:ext>
            </a:extLst>
          </p:cNvPr>
          <p:cNvSpPr>
            <a:spLocks noGrp="1"/>
          </p:cNvSpPr>
          <p:nvPr>
            <p:ph idx="1"/>
          </p:nvPr>
        </p:nvSpPr>
        <p:spPr/>
        <p:txBody>
          <a:bodyPr/>
          <a:lstStyle/>
          <a:p>
            <a:r>
              <a:rPr lang="en-US" dirty="0"/>
              <a:t>++ Increment</a:t>
            </a:r>
          </a:p>
          <a:p>
            <a:r>
              <a:rPr lang="en-US" dirty="0"/>
              <a:t>-- Decrement</a:t>
            </a:r>
          </a:p>
          <a:p>
            <a:r>
              <a:rPr lang="en-US" dirty="0"/>
              <a:t>+= Addition assignment</a:t>
            </a:r>
          </a:p>
          <a:p>
            <a:r>
              <a:rPr lang="en-US" dirty="0"/>
              <a:t> === Strict equality</a:t>
            </a:r>
          </a:p>
          <a:p>
            <a:r>
              <a:rPr lang="en-US" dirty="0"/>
              <a:t>?: Ternary (Having </a:t>
            </a:r>
            <a:r>
              <a:rPr lang="en-US"/>
              <a:t>3 operands) </a:t>
            </a:r>
            <a:r>
              <a:rPr lang="en-US" dirty="0"/>
              <a:t>Operator</a:t>
            </a:r>
          </a:p>
        </p:txBody>
      </p:sp>
    </p:spTree>
    <p:extLst>
      <p:ext uri="{BB962C8B-B14F-4D97-AF65-F5344CB8AC3E}">
        <p14:creationId xmlns:p14="http://schemas.microsoft.com/office/powerpoint/2010/main" val="4097963814"/>
      </p:ext>
    </p:extLst>
  </p:cSld>
  <p:clrMapOvr>
    <a:masterClrMapping/>
  </p:clrMapOvr>
</p:sld>
</file>

<file path=ppt/theme/theme1.xml><?xml version="1.0" encoding="utf-8"?>
<a:theme xmlns:a="http://schemas.openxmlformats.org/drawingml/2006/main" name="BevelVTI">
  <a:themeElements>
    <a:clrScheme name="AnalogousFromLightSeedRightStep">
      <a:dk1>
        <a:srgbClr val="000000"/>
      </a:dk1>
      <a:lt1>
        <a:srgbClr val="FFFFFF"/>
      </a:lt1>
      <a:dk2>
        <a:srgbClr val="41242F"/>
      </a:dk2>
      <a:lt2>
        <a:srgbClr val="E2E8E6"/>
      </a:lt2>
      <a:accent1>
        <a:srgbClr val="CA93A7"/>
      </a:accent1>
      <a:accent2>
        <a:srgbClr val="BE7E7B"/>
      </a:accent2>
      <a:accent3>
        <a:srgbClr val="C09E7F"/>
      </a:accent3>
      <a:accent4>
        <a:srgbClr val="ACA56F"/>
      </a:accent4>
      <a:accent5>
        <a:srgbClr val="9BA97B"/>
      </a:accent5>
      <a:accent6>
        <a:srgbClr val="82AE70"/>
      </a:accent6>
      <a:hlink>
        <a:srgbClr val="568F7A"/>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otalTime>83</TotalTime>
  <Words>1220</Words>
  <Application>Microsoft Office PowerPoint</Application>
  <PresentationFormat>Widescreen</PresentationFormat>
  <Paragraphs>130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-apple-system</vt:lpstr>
      <vt:lpstr>Arial</vt:lpstr>
      <vt:lpstr>Bierstadt</vt:lpstr>
      <vt:lpstr>BevelVTI</vt:lpstr>
      <vt:lpstr>Week1&amp;2 </vt:lpstr>
      <vt:lpstr>Agenda</vt:lpstr>
      <vt:lpstr>JavaScript!</vt:lpstr>
      <vt:lpstr>How to run JS code?</vt:lpstr>
      <vt:lpstr>Syntax of JS:</vt:lpstr>
      <vt:lpstr>PowerPoint Presentation</vt:lpstr>
      <vt:lpstr>Data Types:</vt:lpstr>
      <vt:lpstr>PowerPoint Presentation</vt:lpstr>
      <vt:lpstr>JavaScript Operators</vt:lpstr>
      <vt:lpstr>JavaScript Execution flow:</vt:lpstr>
      <vt:lpstr>Practice Exercises</vt:lpstr>
      <vt:lpstr>Functions</vt:lpstr>
      <vt:lpstr>Types of Functions</vt:lpstr>
      <vt:lpstr>User-defined Functions</vt:lpstr>
      <vt:lpstr>Parameters and arguments</vt:lpstr>
      <vt:lpstr>Example:</vt:lpstr>
      <vt:lpstr>arguments</vt:lpstr>
      <vt:lpstr>Parameters and …</vt:lpstr>
      <vt:lpstr>Dealing with Optional and Missing Arguments</vt:lpstr>
      <vt:lpstr>Return Value</vt:lpstr>
      <vt:lpstr>Built-in/Global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Week1 </dc:title>
  <dc:creator>Noman Atique</dc:creator>
  <cp:lastModifiedBy>Noman Atique</cp:lastModifiedBy>
  <cp:revision>25</cp:revision>
  <dcterms:created xsi:type="dcterms:W3CDTF">2023-09-12T14:31:26Z</dcterms:created>
  <dcterms:modified xsi:type="dcterms:W3CDTF">2023-09-13T15:57:25Z</dcterms:modified>
</cp:coreProperties>
</file>