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47" r:id="rId10"/>
    <p:sldId id="300" r:id="rId11"/>
    <p:sldId id="301" r:id="rId12"/>
    <p:sldId id="302" r:id="rId13"/>
    <p:sldId id="303" r:id="rId14"/>
    <p:sldId id="304" r:id="rId15"/>
    <p:sldId id="305" r:id="rId16"/>
    <p:sldId id="348" r:id="rId17"/>
    <p:sldId id="349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  <p:sldId id="258" r:id="rId60"/>
    <p:sldId id="259" r:id="rId61"/>
    <p:sldId id="260" r:id="rId62"/>
    <p:sldId id="261" r:id="rId63"/>
    <p:sldId id="262" r:id="rId64"/>
    <p:sldId id="263" r:id="rId65"/>
    <p:sldId id="264" r:id="rId66"/>
    <p:sldId id="265" r:id="rId67"/>
    <p:sldId id="266" r:id="rId68"/>
    <p:sldId id="267" r:id="rId69"/>
    <p:sldId id="268" r:id="rId70"/>
    <p:sldId id="269" r:id="rId71"/>
    <p:sldId id="270" r:id="rId72"/>
    <p:sldId id="271" r:id="rId73"/>
    <p:sldId id="272" r:id="rId74"/>
    <p:sldId id="273" r:id="rId75"/>
    <p:sldId id="274" r:id="rId76"/>
    <p:sldId id="275" r:id="rId77"/>
    <p:sldId id="276" r:id="rId78"/>
    <p:sldId id="277" r:id="rId79"/>
    <p:sldId id="278" r:id="rId80"/>
    <p:sldId id="279" r:id="rId81"/>
    <p:sldId id="280" r:id="rId82"/>
    <p:sldId id="281" r:id="rId83"/>
    <p:sldId id="282" r:id="rId84"/>
    <p:sldId id="283" r:id="rId85"/>
    <p:sldId id="284" r:id="rId86"/>
    <p:sldId id="285" r:id="rId87"/>
    <p:sldId id="286" r:id="rId88"/>
    <p:sldId id="287" r:id="rId89"/>
    <p:sldId id="288" r:id="rId90"/>
    <p:sldId id="289" r:id="rId91"/>
    <p:sldId id="290" r:id="rId92"/>
    <p:sldId id="291" r:id="rId93"/>
    <p:sldId id="292" r:id="rId9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367"/>
    <p:restoredTop sz="94636"/>
  </p:normalViewPr>
  <p:slideViewPr>
    <p:cSldViewPr snapToGrid="0">
      <p:cViewPr varScale="1">
        <p:scale>
          <a:sx n="53" d="100"/>
          <a:sy n="53" d="100"/>
        </p:scale>
        <p:origin x="20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jsdom@24.0.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0AD3-EB3E-8C41-3A42-07BDFD3EF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4074" y="748199"/>
            <a:ext cx="5015638" cy="2795738"/>
          </a:xfrm>
        </p:spPr>
        <p:txBody>
          <a:bodyPr>
            <a:normAutofit/>
          </a:bodyPr>
          <a:lstStyle/>
          <a:p>
            <a:r>
              <a:rPr lang="en-CA" dirty="0"/>
              <a:t>Week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14B3C-C049-698D-5885-08FF0073A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4074" y="4147639"/>
            <a:ext cx="5015638" cy="2298939"/>
          </a:xfrm>
        </p:spPr>
        <p:txBody>
          <a:bodyPr>
            <a:normAutofit/>
          </a:bodyPr>
          <a:lstStyle/>
          <a:p>
            <a:r>
              <a:rPr lang="en-CA" dirty="0"/>
              <a:t>Testing in React</a:t>
            </a:r>
          </a:p>
        </p:txBody>
      </p:sp>
    </p:spTree>
    <p:extLst>
      <p:ext uri="{BB962C8B-B14F-4D97-AF65-F5344CB8AC3E}">
        <p14:creationId xmlns:p14="http://schemas.microsoft.com/office/powerpoint/2010/main" val="202692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1A53-6560-A342-64D2-9436602C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36B4-BC71-912F-7AC1-2365AA1F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Unit tests</a:t>
            </a:r>
          </a:p>
          <a:p>
            <a:pPr marL="0" indent="0">
              <a:buNone/>
            </a:pPr>
            <a:r>
              <a:rPr lang="en-US" dirty="0"/>
              <a:t>2. Integration Tests</a:t>
            </a:r>
          </a:p>
          <a:p>
            <a:pPr marL="0" indent="0">
              <a:buNone/>
            </a:pPr>
            <a:r>
              <a:rPr lang="en-US" dirty="0"/>
              <a:t>3. End to End Tests(e2e)</a:t>
            </a:r>
          </a:p>
        </p:txBody>
      </p:sp>
    </p:spTree>
    <p:extLst>
      <p:ext uri="{BB962C8B-B14F-4D97-AF65-F5344CB8AC3E}">
        <p14:creationId xmlns:p14="http://schemas.microsoft.com/office/powerpoint/2010/main" val="243687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D73A-E9D6-2010-6A2F-433A2CC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7E12-655B-097A-AAC9-0DA3FB411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of individual building blocks of an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unit is tested in Isolation, independent of other units.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in a short amount of time and make it very easy to pinpoint failures.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Relatively easier to write and maintain...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7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50B5-1F49-C96A-496C-B68DD720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0BFD-5E3C-4246-A0F1-B2282AC69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of a combination of units and ensuring they work together.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longer than unit tests.</a:t>
            </a:r>
          </a:p>
        </p:txBody>
      </p:sp>
    </p:spTree>
    <p:extLst>
      <p:ext uri="{BB962C8B-B14F-4D97-AF65-F5344CB8AC3E}">
        <p14:creationId xmlns:p14="http://schemas.microsoft.com/office/powerpoint/2010/main" val="197399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E109-11B0-F427-1F34-4911BEAF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 Tests(E2E)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53E5-4DAC-8612-ADE4-44532AA2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the ENTIRE application flow and ensuring it works as designed .. from start to finish.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involves a real UI, a real backend database, real services etc..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Takes the longest time, cost of implication is involved, because we might interact with real APIs (PAID) that charge based on the number of requests..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4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B849-DB1D-AFEF-8036-36B8237A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TEST?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26C2-C77E-F2BC-E0C4-05574280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63040"/>
            <a:ext cx="10728325" cy="5303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addPeriod</a:t>
            </a:r>
            <a:r>
              <a:rPr lang="en-US" dirty="0"/>
              <a:t> = (s)=&gt;{</a:t>
            </a:r>
          </a:p>
          <a:p>
            <a:pPr marL="0" indent="0">
              <a:buNone/>
            </a:pPr>
            <a:r>
              <a:rPr lang="en-US" dirty="0"/>
              <a:t>    //return `${s}.`;</a:t>
            </a:r>
          </a:p>
          <a:p>
            <a:pPr marL="0" indent="0">
              <a:buNone/>
            </a:pPr>
            <a:r>
              <a:rPr lang="en-US" dirty="0"/>
              <a:t>    // return s + ".";</a:t>
            </a:r>
          </a:p>
          <a:p>
            <a:pPr marL="0" indent="0">
              <a:buNone/>
            </a:pPr>
            <a:r>
              <a:rPr lang="en-US" dirty="0"/>
              <a:t>    //return s+ '.';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const actual = </a:t>
            </a:r>
            <a:r>
              <a:rPr lang="en-US" dirty="0" err="1"/>
              <a:t>addPeriod</a:t>
            </a:r>
            <a:r>
              <a:rPr lang="en-US" dirty="0"/>
              <a:t>("Hello World");//output: Hello World.</a:t>
            </a:r>
          </a:p>
          <a:p>
            <a:pPr marL="0" indent="0">
              <a:buNone/>
            </a:pPr>
            <a:r>
              <a:rPr lang="en-US" dirty="0"/>
              <a:t>const expected = "Hello World.";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try{</a:t>
            </a:r>
          </a:p>
          <a:p>
            <a:pPr marL="0" indent="0">
              <a:buNone/>
            </a:pPr>
            <a:r>
              <a:rPr lang="en-US" dirty="0"/>
              <a:t>if(actual !== expected){</a:t>
            </a:r>
          </a:p>
          <a:p>
            <a:pPr marL="0" indent="0">
              <a:buNone/>
            </a:pPr>
            <a:r>
              <a:rPr lang="en-US" dirty="0"/>
              <a:t>    throw new Error("Test not passed);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}catch()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8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8414-26E9-F3C9-B306-6BB46AEF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to write tests in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BE20-64A2-3DB1-8BF2-A3A6BE67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node </a:t>
            </a:r>
            <a:r>
              <a:rPr lang="en-US" dirty="0" err="1"/>
              <a:t>js</a:t>
            </a:r>
            <a:r>
              <a:rPr lang="en-US" dirty="0"/>
              <a:t> (YES)</a:t>
            </a:r>
          </a:p>
          <a:p>
            <a:pPr marL="0" indent="0">
              <a:buNone/>
            </a:pPr>
            <a:r>
              <a:rPr lang="en-US" dirty="0"/>
              <a:t>b. git (?)  GO AND INSTALL…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of a test is </a:t>
            </a:r>
          </a:p>
          <a:p>
            <a:pPr marL="0" indent="0">
              <a:buNone/>
            </a:pPr>
            <a:r>
              <a:rPr lang="en-US" dirty="0"/>
              <a:t>test(</a:t>
            </a:r>
            <a:r>
              <a:rPr lang="en-US" dirty="0" err="1"/>
              <a:t>name,fn,timeout</a:t>
            </a:r>
            <a:r>
              <a:rPr lang="en-US" dirty="0"/>
              <a:t>*)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25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E5E6-3A6F-42C1-889C-4F2CEE7C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Installations to run our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0BFF-0ADC-AAF2-535E-0E6B6CD2E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 –D </a:t>
            </a:r>
            <a:r>
              <a:rPr lang="en-US" dirty="0" err="1"/>
              <a:t>vitest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package.json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“test”: “</a:t>
            </a:r>
            <a:r>
              <a:rPr lang="en-US" dirty="0" err="1"/>
              <a:t>vitest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“</a:t>
            </a:r>
            <a:r>
              <a:rPr lang="en-US" dirty="0" err="1"/>
              <a:t>test:ui</a:t>
            </a:r>
            <a:r>
              <a:rPr lang="en-US" dirty="0"/>
              <a:t>”:”</a:t>
            </a:r>
            <a:r>
              <a:rPr lang="en-US" dirty="0" err="1"/>
              <a:t>vitest</a:t>
            </a:r>
            <a:r>
              <a:rPr lang="en-US" dirty="0"/>
              <a:t>--</a:t>
            </a:r>
            <a:r>
              <a:rPr lang="en-US" dirty="0" err="1"/>
              <a:t>ui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–D @testing-library/react@14.2.0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 –D </a:t>
            </a:r>
            <a:r>
              <a:rPr lang="en-US" dirty="0">
                <a:hlinkClick r:id="rId2"/>
              </a:rPr>
              <a:t>jsdom@24.0.0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 –D @testing-library/jest-</a:t>
            </a:r>
            <a:r>
              <a:rPr lang="en-US"/>
              <a:t>dom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4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4B15-755A-7C5B-CCB6-32A9663A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need DOM emulation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84D0-0BC0-70AC-6B03-A4CE84ECC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r>
              <a:rPr lang="en-US" dirty="0"/>
              <a:t> has no direct access to browser resources, for this reason now we need another </a:t>
            </a:r>
            <a:r>
              <a:rPr lang="en-US" dirty="0" err="1"/>
              <a:t>api</a:t>
            </a:r>
            <a:r>
              <a:rPr lang="en-US" dirty="0"/>
              <a:t> that allows us the interaction with browser 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r>
              <a:rPr lang="en-US" dirty="0"/>
              <a:t>JSDOM…</a:t>
            </a:r>
          </a:p>
        </p:txBody>
      </p:sp>
    </p:spTree>
    <p:extLst>
      <p:ext uri="{BB962C8B-B14F-4D97-AF65-F5344CB8AC3E}">
        <p14:creationId xmlns:p14="http://schemas.microsoft.com/office/powerpoint/2010/main" val="260538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DF9E-CC58-AB81-F771-8E3FD4AD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tests?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0413-FC8A-2C77-31B8-C2931243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run test </a:t>
            </a:r>
          </a:p>
          <a:p>
            <a:r>
              <a:rPr lang="en-US" dirty="0"/>
              <a:t> tests are run in watch mode, keep an eye on all the changed files that have not been committed yet, it runs all the tests all the tests from them..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5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82DB-0185-3CBA-7151-B8ACBF5B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 -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C56E-1621-F77C-0418-58F531AF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TDD is a software development process where you write tests BEFORE writing the software code.</a:t>
            </a:r>
          </a:p>
          <a:p>
            <a:pPr marL="0" indent="0">
              <a:buNone/>
            </a:pPr>
            <a:r>
              <a:rPr lang="en-US" dirty="0"/>
              <a:t>    Once the tests have been written, you then write the code to ensure the tests pass.</a:t>
            </a:r>
          </a:p>
          <a:p>
            <a:pPr marL="0" indent="0">
              <a:buNone/>
            </a:pPr>
            <a:r>
              <a:rPr lang="en-US" dirty="0"/>
              <a:t>    a. Create Tests that verify the functionality of a specific features.</a:t>
            </a:r>
          </a:p>
          <a:p>
            <a:pPr marL="0" indent="0">
              <a:buNone/>
            </a:pPr>
            <a:r>
              <a:rPr lang="en-US" dirty="0"/>
              <a:t>    b. Write code that will run the tests successfully when re-executed..</a:t>
            </a:r>
          </a:p>
          <a:p>
            <a:pPr marL="0" indent="0">
              <a:buNone/>
            </a:pPr>
            <a:r>
              <a:rPr lang="en-US" dirty="0"/>
              <a:t>    c. Refactor the code for optimization while ensuring the tests continue to pass..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Red-green testing! as all tests go from a red "Failed" state to a green "Passed" state.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3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0CAB-C64D-9982-0DD7-18DCF4BD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E465-94E0-D998-C9E9-77FD92DF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37" y="1763712"/>
            <a:ext cx="10728325" cy="5653088"/>
          </a:xfrm>
        </p:spPr>
        <p:txBody>
          <a:bodyPr>
            <a:normAutofit/>
          </a:bodyPr>
          <a:lstStyle/>
          <a:p>
            <a:r>
              <a:rPr lang="en-US" dirty="0"/>
              <a:t>Introduction to Testing</a:t>
            </a:r>
          </a:p>
          <a:p>
            <a:r>
              <a:rPr lang="en-US" dirty="0"/>
              <a:t>Manual vs Automated Testing</a:t>
            </a:r>
          </a:p>
          <a:p>
            <a:r>
              <a:rPr lang="en-US" dirty="0"/>
              <a:t>Jest &amp; RTL</a:t>
            </a:r>
          </a:p>
          <a:p>
            <a:r>
              <a:rPr lang="en-US" dirty="0"/>
              <a:t>Type of Tests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Integration Tests</a:t>
            </a:r>
          </a:p>
          <a:p>
            <a:pPr lvl="1"/>
            <a:r>
              <a:rPr lang="en-US" dirty="0"/>
              <a:t>End to End Tests(e2e)</a:t>
            </a:r>
          </a:p>
        </p:txBody>
      </p:sp>
    </p:spTree>
    <p:extLst>
      <p:ext uri="{BB962C8B-B14F-4D97-AF65-F5344CB8AC3E}">
        <p14:creationId xmlns:p14="http://schemas.microsoft.com/office/powerpoint/2010/main" val="1897056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D55D-67DE-E2DC-9FA5-1483115A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Watch Mode: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2FEB-6CA4-8656-7710-FE3CA61A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an option that we can pas to jest asking to watch files that have changed since the last commit and execute the test related only to those change files..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File name conventions:</a:t>
            </a:r>
          </a:p>
          <a:p>
            <a:pPr marL="0" indent="0">
              <a:buNone/>
            </a:pPr>
            <a:r>
              <a:rPr lang="en-US" dirty="0"/>
              <a:t>1. Files with .test.js or .</a:t>
            </a:r>
            <a:r>
              <a:rPr lang="en-US" dirty="0" err="1"/>
              <a:t>test.jsx</a:t>
            </a:r>
            <a:r>
              <a:rPr lang="en-US" dirty="0"/>
              <a:t> suffix</a:t>
            </a:r>
          </a:p>
          <a:p>
            <a:pPr marL="0" indent="0">
              <a:buNone/>
            </a:pPr>
            <a:r>
              <a:rPr lang="en-US" dirty="0"/>
              <a:t>2. Files with .spec.js or .</a:t>
            </a:r>
            <a:r>
              <a:rPr lang="en-US" dirty="0" err="1"/>
              <a:t>spec.jsx</a:t>
            </a:r>
            <a:r>
              <a:rPr lang="en-US" dirty="0"/>
              <a:t> suffix</a:t>
            </a:r>
          </a:p>
          <a:p>
            <a:pPr marL="0" indent="0">
              <a:buNone/>
            </a:pPr>
            <a:r>
              <a:rPr lang="en-US" dirty="0"/>
              <a:t>3. Files with .</a:t>
            </a:r>
            <a:r>
              <a:rPr lang="en-US" dirty="0" err="1"/>
              <a:t>js</a:t>
            </a:r>
            <a:r>
              <a:rPr lang="en-US" dirty="0"/>
              <a:t> or .</a:t>
            </a:r>
            <a:r>
              <a:rPr lang="en-US" dirty="0" err="1"/>
              <a:t>jsx</a:t>
            </a:r>
            <a:r>
              <a:rPr lang="en-US" dirty="0"/>
              <a:t> suffix in __tests__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42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9D4E-19BB-898F-2F0E-52CBD365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0DB4-3ACB-4C0B-7A7A-355B03F30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component renders</a:t>
            </a:r>
          </a:p>
          <a:p>
            <a:r>
              <a:rPr lang="en-US" dirty="0"/>
              <a:t>Test component renders with props</a:t>
            </a:r>
          </a:p>
          <a:p>
            <a:r>
              <a:rPr lang="en-US" dirty="0"/>
              <a:t>Test component renders in different states</a:t>
            </a:r>
          </a:p>
          <a:p>
            <a:r>
              <a:rPr lang="en-US" dirty="0"/>
              <a:t>Test component reacts to events..</a:t>
            </a:r>
          </a:p>
        </p:txBody>
      </p:sp>
    </p:spTree>
    <p:extLst>
      <p:ext uri="{BB962C8B-B14F-4D97-AF65-F5344CB8AC3E}">
        <p14:creationId xmlns:p14="http://schemas.microsoft.com/office/powerpoint/2010/main" val="1244211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DDD-32A0-246F-4991-BD5D90DE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3FB4-7B5D-957B-8000-A07DCEFD9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Implementation </a:t>
            </a:r>
            <a:r>
              <a:rPr lang="en-US" dirty="0"/>
              <a:t>details</a:t>
            </a:r>
          </a:p>
          <a:p>
            <a:r>
              <a:rPr lang="en-US" dirty="0"/>
              <a:t>Third party code</a:t>
            </a:r>
          </a:p>
          <a:p>
            <a:r>
              <a:rPr lang="en-US" dirty="0"/>
              <a:t>Code that is not important from a user point of view...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3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AF08-155C-348E-2AFB-277D7E40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Queries</a:t>
            </a:r>
            <a:br>
              <a:rPr lang="en-CA" dirty="0"/>
            </a:b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38C9DF-559A-FFB8-AB64-69CC7926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07614"/>
            <a:ext cx="10728325" cy="4061361"/>
          </a:xfrm>
        </p:spPr>
        <p:txBody>
          <a:bodyPr>
            <a:normAutofit/>
          </a:bodyPr>
          <a:lstStyle/>
          <a:p>
            <a:r>
              <a:rPr lang="en-CA" dirty="0"/>
              <a:t>RTL Queries</a:t>
            </a:r>
          </a:p>
          <a:p>
            <a:pPr lvl="1"/>
            <a:r>
              <a:rPr lang="en-CA" dirty="0"/>
              <a:t>Rendering the components – render( ) method from RTL</a:t>
            </a:r>
          </a:p>
          <a:p>
            <a:pPr lvl="1"/>
            <a:r>
              <a:rPr lang="en-CA" dirty="0"/>
              <a:t>Find an element rendered by the component – </a:t>
            </a:r>
            <a:r>
              <a:rPr lang="en-CA" dirty="0" err="1"/>
              <a:t>screen.getBy</a:t>
            </a:r>
            <a:r>
              <a:rPr lang="en-CA" dirty="0"/>
              <a:t>..() method from RTL</a:t>
            </a:r>
          </a:p>
          <a:p>
            <a:pPr lvl="1"/>
            <a:r>
              <a:rPr lang="en-CA" dirty="0"/>
              <a:t>Assert against the element found expect(). “matcher function”</a:t>
            </a:r>
          </a:p>
          <a:p>
            <a:pPr lvl="1"/>
            <a:endParaRPr lang="en-CA" dirty="0"/>
          </a:p>
          <a:p>
            <a:r>
              <a:rPr lang="en-CA" dirty="0"/>
              <a:t>Queries are the methods that Testing Library provides to find elements on the page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7016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2D44-6EEF-212A-8A02-596A21C0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7244-40D4-F5DD-6A45-7ECF0BE3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writing tests, we often need to check that values meet certain </a:t>
            </a:r>
            <a:r>
              <a:rPr lang="en-US" dirty="0" err="1"/>
              <a:t>conditions..assertions</a:t>
            </a:r>
            <a:r>
              <a:rPr lang="en-US" dirty="0"/>
              <a:t> decide if a test passes or fails..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expect()... </a:t>
            </a:r>
            <a:r>
              <a:rPr lang="en-US" dirty="0" err="1"/>
              <a:t>Asertion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Matcher functions: the functions used to implement the assertion..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expect("hello").</a:t>
            </a:r>
            <a:r>
              <a:rPr lang="en-US" dirty="0" err="1"/>
              <a:t>toBeInTheDocument</a:t>
            </a:r>
            <a:r>
              <a:rPr lang="en-US" dirty="0"/>
              <a:t>(); //pass if document contains string "hello" and fails otherwise!</a:t>
            </a:r>
          </a:p>
        </p:txBody>
      </p:sp>
    </p:spTree>
    <p:extLst>
      <p:ext uri="{BB962C8B-B14F-4D97-AF65-F5344CB8AC3E}">
        <p14:creationId xmlns:p14="http://schemas.microsoft.com/office/powerpoint/2010/main" val="1775416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4FF7-EA50-975D-C514-46BD1FE4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find single &amp; multiple elements on the page!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8F9B-65BB-4274-7D57-2C5F7927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find a single element on the page, we  have</a:t>
            </a:r>
          </a:p>
          <a:p>
            <a:pPr lvl="1"/>
            <a:r>
              <a:rPr lang="en-CA" dirty="0" err="1"/>
              <a:t>getBy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findBy</a:t>
            </a:r>
            <a:r>
              <a:rPr lang="en-CA" dirty="0"/>
              <a:t>..</a:t>
            </a:r>
          </a:p>
          <a:p>
            <a:r>
              <a:rPr lang="en-CA" dirty="0"/>
              <a:t>To find the multiple elements on the page, we have </a:t>
            </a:r>
          </a:p>
          <a:p>
            <a:pPr lvl="1"/>
            <a:r>
              <a:rPr lang="en-CA" dirty="0" err="1"/>
              <a:t>getAllBy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findAllBy</a:t>
            </a:r>
            <a:r>
              <a:rPr lang="en-CA" dirty="0"/>
              <a:t>..</a:t>
            </a:r>
          </a:p>
          <a:p>
            <a:pPr marL="457200" lvl="1" indent="0">
              <a:buNone/>
            </a:pPr>
            <a:r>
              <a:rPr lang="en-CA" dirty="0"/>
              <a:t>The suffix “..” can be one of Role, </a:t>
            </a:r>
            <a:r>
              <a:rPr lang="en-CA" dirty="0" err="1"/>
              <a:t>LabelText</a:t>
            </a:r>
            <a:r>
              <a:rPr lang="en-CA" dirty="0"/>
              <a:t>, </a:t>
            </a:r>
            <a:r>
              <a:rPr lang="en-CA" dirty="0" err="1"/>
              <a:t>PlaceHolderText</a:t>
            </a:r>
            <a:r>
              <a:rPr lang="en-CA" dirty="0"/>
              <a:t>, Text, </a:t>
            </a:r>
            <a:r>
              <a:rPr lang="en-CA" dirty="0" err="1"/>
              <a:t>DisplayValue</a:t>
            </a:r>
            <a:r>
              <a:rPr lang="en-CA" dirty="0"/>
              <a:t>, </a:t>
            </a:r>
            <a:r>
              <a:rPr lang="en-CA" dirty="0" err="1"/>
              <a:t>AltText</a:t>
            </a:r>
            <a:r>
              <a:rPr lang="en-CA" dirty="0"/>
              <a:t>, Title and finally </a:t>
            </a:r>
            <a:r>
              <a:rPr lang="en-CA" dirty="0" err="1"/>
              <a:t>TestId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7560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1F74-23AA-96DC-B27E-67DDB2BB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CAD8-C495-2289-A5A8-F290567B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66413"/>
            <a:ext cx="10728325" cy="3227375"/>
          </a:xfrm>
        </p:spPr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queries for elements with the given role</a:t>
            </a:r>
          </a:p>
          <a:p>
            <a:endParaRPr lang="en-CA" dirty="0"/>
          </a:p>
          <a:p>
            <a:r>
              <a:rPr lang="en-CA" dirty="0"/>
              <a:t>Role refers to the ARIA (Accessible Rich Internet Applications) role which provides semantic meaning to the content to ensure people using assistive technologies are able to use them.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1453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C4D0-4976-C747-88D0-A517B1E6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A5E2-4AC0-334C-FDD8-47EF2BA5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460090"/>
            <a:ext cx="10704647" cy="4308885"/>
          </a:xfrm>
        </p:spPr>
        <p:txBody>
          <a:bodyPr/>
          <a:lstStyle/>
          <a:p>
            <a:r>
              <a:rPr lang="en-CA" dirty="0"/>
              <a:t>By default, many semantic elements in HTML have a role</a:t>
            </a:r>
          </a:p>
          <a:p>
            <a:endParaRPr lang="en-CA" dirty="0"/>
          </a:p>
          <a:p>
            <a:r>
              <a:rPr lang="en-CA" dirty="0"/>
              <a:t>Button element has a button role, anchor element has a link role, h1 to h6 elements have a heading role, checkboxes have a checkbox role, radio buttons have a radio role and so on.</a:t>
            </a:r>
          </a:p>
          <a:p>
            <a:endParaRPr lang="en-CA" dirty="0"/>
          </a:p>
          <a:p>
            <a:r>
              <a:rPr lang="en-CA" dirty="0"/>
              <a:t>If there is not default role, the role attribute can be used to add the desired role. For example, &lt;a role=‘button’&gt; will make anchor’s role as button here.</a:t>
            </a:r>
          </a:p>
        </p:txBody>
      </p:sp>
    </p:spTree>
    <p:extLst>
      <p:ext uri="{BB962C8B-B14F-4D97-AF65-F5344CB8AC3E}">
        <p14:creationId xmlns:p14="http://schemas.microsoft.com/office/powerpoint/2010/main" val="2887482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2C01-66DC-1955-3A7C-8594B7E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22903"/>
          </a:xfrm>
        </p:spPr>
        <p:txBody>
          <a:bodyPr/>
          <a:lstStyle/>
          <a:p>
            <a:r>
              <a:rPr lang="en-CA" dirty="0"/>
              <a:t>Demo for </a:t>
            </a:r>
            <a:r>
              <a:rPr lang="en-CA" dirty="0" err="1"/>
              <a:t>getByRole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7DF0-F4A6-D159-DBDC-B3B5AABE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342103"/>
            <a:ext cx="10728325" cy="520718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(‘textbox’); // when a text box is present on the component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checkBoxElement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(‘checkbox’); // where there is a </a:t>
            </a:r>
            <a:r>
              <a:rPr lang="en-CA" dirty="0" err="1"/>
              <a:t>checkBox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submitButton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(‘button’);  // where there is a &lt;button&gt; element in the component.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7488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62E7-43BC-30A2-2C69-B82090FE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two elements have the same role?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31C5-89DC-AF4A-9DBC-1A23DB28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586483"/>
          </a:xfrm>
        </p:spPr>
        <p:txBody>
          <a:bodyPr>
            <a:normAutofit/>
          </a:bodyPr>
          <a:lstStyle/>
          <a:p>
            <a:r>
              <a:rPr lang="en-CA" dirty="0"/>
              <a:t>Interestingly, two elements can have the same role. What to do in this situation?</a:t>
            </a:r>
          </a:p>
          <a:p>
            <a:endParaRPr lang="en-CA" dirty="0"/>
          </a:p>
          <a:p>
            <a:r>
              <a:rPr lang="en-CA" dirty="0"/>
              <a:t>For example: textbox and </a:t>
            </a:r>
            <a:r>
              <a:rPr lang="en-CA" dirty="0" err="1"/>
              <a:t>texarea</a:t>
            </a:r>
            <a:r>
              <a:rPr lang="en-CA" dirty="0"/>
              <a:t> have same roles!</a:t>
            </a:r>
          </a:p>
          <a:p>
            <a:pPr marL="0" indent="0">
              <a:buNone/>
            </a:pPr>
            <a:r>
              <a:rPr lang="en-CA" b="1" dirty="0"/>
              <a:t>Here comes the concept of </a:t>
            </a:r>
            <a:r>
              <a:rPr lang="en-CA" b="1" dirty="0" err="1"/>
              <a:t>getByRole</a:t>
            </a:r>
            <a:r>
              <a:rPr lang="en-CA" b="1" dirty="0"/>
              <a:t> Options:</a:t>
            </a:r>
          </a:p>
          <a:p>
            <a:pPr marL="0" indent="0">
              <a:buNone/>
            </a:pPr>
            <a:r>
              <a:rPr lang="en-CA" dirty="0"/>
              <a:t>name: The accessible name is for simple cases equal to </a:t>
            </a:r>
          </a:p>
          <a:p>
            <a:pPr marL="0" indent="0">
              <a:buNone/>
            </a:pPr>
            <a:r>
              <a:rPr lang="en-CA" dirty="0"/>
              <a:t>	1. the label of a form element</a:t>
            </a:r>
          </a:p>
          <a:p>
            <a:pPr marL="0" indent="0">
              <a:buNone/>
            </a:pPr>
            <a:r>
              <a:rPr lang="en-CA" dirty="0"/>
              <a:t>	2. the text content of  a button or</a:t>
            </a:r>
          </a:p>
          <a:p>
            <a:pPr marL="0" indent="0">
              <a:buNone/>
            </a:pPr>
            <a:r>
              <a:rPr lang="en-CA" dirty="0"/>
              <a:t>	3. the value of the aria-label attribute</a:t>
            </a:r>
          </a:p>
        </p:txBody>
      </p:sp>
    </p:spTree>
    <p:extLst>
      <p:ext uri="{BB962C8B-B14F-4D97-AF65-F5344CB8AC3E}">
        <p14:creationId xmlns:p14="http://schemas.microsoft.com/office/powerpoint/2010/main" val="348398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A62D-6A9A-A577-10FB-D5996D98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8C07-7808-49D8-F051-7006E02A8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Test and how to run in React?</a:t>
            </a:r>
          </a:p>
          <a:p>
            <a:r>
              <a:rPr lang="en-US" dirty="0"/>
              <a:t>TDD (Test Driven Development)</a:t>
            </a:r>
          </a:p>
          <a:p>
            <a:r>
              <a:rPr lang="en-US" dirty="0"/>
              <a:t>Jest Watch Mode – File name conventions!</a:t>
            </a:r>
          </a:p>
          <a:p>
            <a:r>
              <a:rPr lang="en-US" dirty="0"/>
              <a:t>Assertions</a:t>
            </a:r>
          </a:p>
          <a:p>
            <a:r>
              <a:rPr lang="en-US" dirty="0"/>
              <a:t>What and what not to test?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1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7665-0CFA-82CD-B175-E82FFE47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example: If we have a textbox and </a:t>
            </a:r>
            <a:r>
              <a:rPr lang="en-CA" dirty="0" err="1"/>
              <a:t>textarea</a:t>
            </a:r>
            <a:r>
              <a:rPr lang="en-CA" dirty="0"/>
              <a:t> together in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DC85-30CF-F793-AFEC-BF5AD164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cityElement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“City”}); // City being the text of the label attached to the </a:t>
            </a:r>
            <a:r>
              <a:rPr lang="en-CA" dirty="0" err="1"/>
              <a:t>textarea</a:t>
            </a:r>
            <a:r>
              <a:rPr lang="en-CA" dirty="0"/>
              <a:t> field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4636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C810-3F18-C085-D8EF-B2273906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headings together??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56AE-32B5-6961-110E-D77C8E900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704702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(“heading”);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 err="1"/>
              <a:t>name:”I</a:t>
            </a:r>
            <a:r>
              <a:rPr lang="en-CA" dirty="0"/>
              <a:t> am Heading 1”}); // I am Heading 1 being the content of the h1..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level:1}); // for H1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level:2}); // for H2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168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91E4-4D89-55B9-4AA5-A6D06F54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Options ..cont.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E865-EE25-C751-63E7-4BF1E502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534098"/>
            <a:ext cx="10728325" cy="3227375"/>
          </a:xfrm>
        </p:spPr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level</a:t>
            </a:r>
          </a:p>
          <a:p>
            <a:r>
              <a:rPr lang="en-CA" dirty="0"/>
              <a:t>hidden</a:t>
            </a:r>
          </a:p>
          <a:p>
            <a:r>
              <a:rPr lang="en-CA" dirty="0"/>
              <a:t>selected</a:t>
            </a:r>
          </a:p>
          <a:p>
            <a:r>
              <a:rPr lang="en-CA" dirty="0"/>
              <a:t>checked</a:t>
            </a:r>
          </a:p>
          <a:p>
            <a:r>
              <a:rPr lang="en-CA" dirty="0"/>
              <a:t>pressed</a:t>
            </a:r>
          </a:p>
        </p:txBody>
      </p:sp>
    </p:spTree>
    <p:extLst>
      <p:ext uri="{BB962C8B-B14F-4D97-AF65-F5344CB8AC3E}">
        <p14:creationId xmlns:p14="http://schemas.microsoft.com/office/powerpoint/2010/main" val="2373642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B0E6-5C37-C17A-D514-3636470A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96645"/>
          </a:xfrm>
        </p:spPr>
        <p:txBody>
          <a:bodyPr/>
          <a:lstStyle/>
          <a:p>
            <a:r>
              <a:rPr lang="en-CA" dirty="0" err="1"/>
              <a:t>getByLabelText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B18-1F36-C414-43B0-B560D2408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597703"/>
            <a:ext cx="10728325" cy="4641097"/>
          </a:xfrm>
        </p:spPr>
        <p:txBody>
          <a:bodyPr>
            <a:normAutofit lnSpcReduction="10000"/>
          </a:bodyPr>
          <a:lstStyle/>
          <a:p>
            <a:r>
              <a:rPr lang="en-CA" dirty="0" err="1"/>
              <a:t>getByLabelText</a:t>
            </a:r>
            <a:r>
              <a:rPr lang="en-CA" dirty="0"/>
              <a:t> will search for the label that matches the given text, then find the element associated with the label.</a:t>
            </a:r>
          </a:p>
          <a:p>
            <a:r>
              <a:rPr lang="en-CA" dirty="0"/>
              <a:t>Its same as applying “name” with </a:t>
            </a:r>
            <a:r>
              <a:rPr lang="en-CA" dirty="0" err="1"/>
              <a:t>getByRole</a:t>
            </a:r>
            <a:r>
              <a:rPr lang="en-CA" dirty="0"/>
              <a:t>.. </a:t>
            </a:r>
          </a:p>
          <a:p>
            <a:r>
              <a:rPr lang="en-CA" dirty="0"/>
              <a:t>[by using </a:t>
            </a:r>
            <a:r>
              <a:rPr lang="en-CA" dirty="0" err="1"/>
              <a:t>getByRole</a:t>
            </a:r>
            <a:r>
              <a:rPr lang="en-CA" dirty="0"/>
              <a:t> with option “name”]</a:t>
            </a:r>
          </a:p>
          <a:p>
            <a:pPr marL="0" indent="0">
              <a:buNone/>
            </a:pPr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const nameElement2 = </a:t>
            </a:r>
            <a:r>
              <a:rPr lang="en-CA" dirty="0" err="1"/>
              <a:t>screen.getByLabelText</a:t>
            </a:r>
            <a:r>
              <a:rPr lang="en-CA" dirty="0"/>
              <a:t>(“Name” )// Name being the text of the label attached to the name input field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9649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1C69-96C7-5D41-4308-7F1803AA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 &amp; </a:t>
            </a:r>
            <a:r>
              <a:rPr lang="en-CA" dirty="0" err="1"/>
              <a:t>getByText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6AE6-C95E-62BD-E20F-A691CAFA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()</a:t>
            </a:r>
          </a:p>
          <a:p>
            <a:r>
              <a:rPr lang="en-CA" dirty="0"/>
              <a:t>Finds the element with the given </a:t>
            </a:r>
            <a:r>
              <a:rPr lang="en-CA" dirty="0" err="1"/>
              <a:t>PlaceHolderText</a:t>
            </a:r>
            <a:r>
              <a:rPr lang="en-CA" dirty="0"/>
              <a:t>!</a:t>
            </a:r>
          </a:p>
          <a:p>
            <a:endParaRPr lang="en-CA" dirty="0"/>
          </a:p>
          <a:p>
            <a:r>
              <a:rPr lang="en-CA" dirty="0" err="1"/>
              <a:t>getByText</a:t>
            </a:r>
            <a:r>
              <a:rPr lang="en-CA" dirty="0"/>
              <a:t>(“given text”);</a:t>
            </a:r>
          </a:p>
          <a:p>
            <a:r>
              <a:rPr lang="en-CA" dirty="0"/>
              <a:t>Finds the element with this text!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9133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4008-3EB5-0D11-A494-5CF561C1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getByDisplayValue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B05E-DEC5-EA7F-22CC-5CF76D21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13" y="1815312"/>
            <a:ext cx="10728325" cy="3227375"/>
          </a:xfrm>
        </p:spPr>
        <p:txBody>
          <a:bodyPr/>
          <a:lstStyle/>
          <a:p>
            <a:r>
              <a:rPr lang="en-CA" dirty="0" err="1"/>
              <a:t>getByDisplayValue</a:t>
            </a:r>
            <a:r>
              <a:rPr lang="en-CA" dirty="0"/>
              <a:t> returns the input, </a:t>
            </a:r>
            <a:r>
              <a:rPr lang="en-CA" dirty="0" err="1"/>
              <a:t>textarea</a:t>
            </a:r>
            <a:r>
              <a:rPr lang="en-CA" dirty="0"/>
              <a:t>, or select element that has the matching display value.</a:t>
            </a:r>
          </a:p>
          <a:p>
            <a:endParaRPr lang="en-CA" dirty="0"/>
          </a:p>
          <a:p>
            <a:r>
              <a:rPr lang="en-CA" dirty="0"/>
              <a:t>To demo this:</a:t>
            </a:r>
          </a:p>
          <a:p>
            <a:r>
              <a:rPr lang="en-CA" dirty="0"/>
              <a:t>Assign a value attribute to the input box: We might get a warning here, if yes, let’s add a </a:t>
            </a:r>
            <a:r>
              <a:rPr lang="en-CA" dirty="0" err="1"/>
              <a:t>onChange</a:t>
            </a:r>
            <a:r>
              <a:rPr lang="en-CA" dirty="0"/>
              <a:t>() handler to the element too.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3841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51A5-972F-9C49-B842-F83E3CF8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8516-B7A7-2979-0A3A-3AEFE8B6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 will find the element with the given Alt text with </a:t>
            </a:r>
            <a:r>
              <a:rPr lang="en-CA" dirty="0" err="1"/>
              <a:t>img</a:t>
            </a:r>
            <a:r>
              <a:rPr lang="en-CA" dirty="0"/>
              <a:t>!</a:t>
            </a:r>
          </a:p>
          <a:p>
            <a:r>
              <a:rPr lang="en-CA" dirty="0"/>
              <a:t>We can test after bringing up an </a:t>
            </a:r>
            <a:r>
              <a:rPr lang="en-CA" dirty="0" err="1"/>
              <a:t>img</a:t>
            </a:r>
            <a:r>
              <a:rPr lang="en-CA" dirty="0"/>
              <a:t> in our form</a:t>
            </a:r>
          </a:p>
        </p:txBody>
      </p:sp>
    </p:spTree>
    <p:extLst>
      <p:ext uri="{BB962C8B-B14F-4D97-AF65-F5344CB8AC3E}">
        <p14:creationId xmlns:p14="http://schemas.microsoft.com/office/powerpoint/2010/main" val="4083747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13FB-94AF-C687-3A10-2941EE0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8165-5C8E-2898-9916-4EE9FAF7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Returns the element that has matching title attribute..</a:t>
            </a:r>
          </a:p>
          <a:p>
            <a:endParaRPr lang="en-CA" dirty="0"/>
          </a:p>
          <a:p>
            <a:r>
              <a:rPr lang="en-CA" dirty="0"/>
              <a:t>To demo apply “title” attribute to any of the elements, and access it.</a:t>
            </a:r>
          </a:p>
        </p:txBody>
      </p:sp>
    </p:spTree>
    <p:extLst>
      <p:ext uri="{BB962C8B-B14F-4D97-AF65-F5344CB8AC3E}">
        <p14:creationId xmlns:p14="http://schemas.microsoft.com/office/powerpoint/2010/main" val="3362417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89B2-1849-18FB-CE72-03A18286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getByTestId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70E7-078B-FF82-7532-EDF38E57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Matching data-</a:t>
            </a:r>
            <a:r>
              <a:rPr lang="en-CA" dirty="0" err="1"/>
              <a:t>testid</a:t>
            </a:r>
            <a:r>
              <a:rPr lang="en-CA" dirty="0"/>
              <a:t>=“any” !</a:t>
            </a:r>
          </a:p>
        </p:txBody>
      </p:sp>
    </p:spTree>
    <p:extLst>
      <p:ext uri="{BB962C8B-B14F-4D97-AF65-F5344CB8AC3E}">
        <p14:creationId xmlns:p14="http://schemas.microsoft.com/office/powerpoint/2010/main" val="3884846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7055-9658-5F0E-AC9A-173D109B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70387"/>
          </a:xfrm>
        </p:spPr>
        <p:txBody>
          <a:bodyPr/>
          <a:lstStyle/>
          <a:p>
            <a:r>
              <a:rPr lang="en-CA" dirty="0"/>
              <a:t>Priority Order for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DD71-41EC-85F0-98BB-B765D7D3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56852"/>
            <a:ext cx="10728325" cy="4412123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“Your test should resemble how users interact with your code(component, page, etc.) as much as possible”</a:t>
            </a:r>
          </a:p>
          <a:p>
            <a:r>
              <a:rPr lang="en-CA" dirty="0"/>
              <a:t>1.getByRole</a:t>
            </a:r>
          </a:p>
          <a:p>
            <a:r>
              <a:rPr lang="en-CA" dirty="0"/>
              <a:t>2.getByLabelText</a:t>
            </a:r>
          </a:p>
          <a:p>
            <a:r>
              <a:rPr lang="en-CA" dirty="0"/>
              <a:t>3.getByPlaceholderText</a:t>
            </a:r>
          </a:p>
          <a:p>
            <a:r>
              <a:rPr lang="en-CA" dirty="0"/>
              <a:t>4.getByText</a:t>
            </a:r>
          </a:p>
          <a:p>
            <a:r>
              <a:rPr lang="en-CA" dirty="0"/>
              <a:t>5.getByDisplayValue</a:t>
            </a:r>
          </a:p>
          <a:p>
            <a:r>
              <a:rPr lang="en-CA" dirty="0"/>
              <a:t>6.getByAltText</a:t>
            </a:r>
          </a:p>
          <a:p>
            <a:r>
              <a:rPr lang="en-CA" dirty="0"/>
              <a:t>7.getByTitle</a:t>
            </a:r>
          </a:p>
          <a:p>
            <a:r>
              <a:rPr lang="en-CA" dirty="0"/>
              <a:t>8.getByTestId</a:t>
            </a:r>
          </a:p>
        </p:txBody>
      </p:sp>
    </p:spTree>
    <p:extLst>
      <p:ext uri="{BB962C8B-B14F-4D97-AF65-F5344CB8AC3E}">
        <p14:creationId xmlns:p14="http://schemas.microsoft.com/office/powerpoint/2010/main" val="24866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3FE7-82D9-291B-9730-15E3BB56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BBD5-20C5-46A3-ADB3-06BF5BA0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software that works!</a:t>
            </a:r>
          </a:p>
          <a:p>
            <a:r>
              <a:rPr lang="en-US" dirty="0"/>
              <a:t>we write tests to check that!</a:t>
            </a:r>
          </a:p>
          <a:p>
            <a:r>
              <a:rPr lang="en-US" dirty="0"/>
              <a:t> to check whether our software works as expected!!!!</a:t>
            </a:r>
          </a:p>
        </p:txBody>
      </p:sp>
    </p:spTree>
    <p:extLst>
      <p:ext uri="{BB962C8B-B14F-4D97-AF65-F5344CB8AC3E}">
        <p14:creationId xmlns:p14="http://schemas.microsoft.com/office/powerpoint/2010/main" val="1242188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11AB-3A75-3457-949E-D5A06362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</a:t>
            </a:r>
            <a:r>
              <a:rPr lang="en-CA" dirty="0" err="1"/>
              <a:t>getAllBy</a:t>
            </a:r>
            <a:r>
              <a:rPr lang="en-CA" dirty="0"/>
              <a:t>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01B4-7160-E783-19CA-BF633DA4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 multiple elements in the DOM</a:t>
            </a:r>
          </a:p>
          <a:p>
            <a:endParaRPr lang="en-CA" dirty="0"/>
          </a:p>
          <a:p>
            <a:r>
              <a:rPr lang="en-CA" dirty="0" err="1"/>
              <a:t>getAllBy</a:t>
            </a:r>
            <a:r>
              <a:rPr lang="en-CA" dirty="0"/>
              <a:t> returns an array of all matching nodes for a query, and throws an error if no elements match</a:t>
            </a:r>
          </a:p>
          <a:p>
            <a:endParaRPr lang="en-CA" dirty="0"/>
          </a:p>
          <a:p>
            <a:r>
              <a:rPr lang="en-CA" dirty="0"/>
              <a:t>The methods will be same as </a:t>
            </a:r>
            <a:r>
              <a:rPr lang="en-CA" dirty="0" err="1"/>
              <a:t>getBy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918160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0632-F8E9-6352-AC87-20AF294F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use </a:t>
            </a:r>
            <a:r>
              <a:rPr lang="en-CA" dirty="0" err="1"/>
              <a:t>getAllBy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966A-CD35-E6DD-A2D0-9F3C172B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 of </a:t>
            </a:r>
            <a:r>
              <a:rPr lang="en-CA" dirty="0" err="1"/>
              <a:t>getAllBy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3329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9AD9-E454-D513-5B3D-E2091D47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TextMatch</a:t>
            </a:r>
            <a:r>
              <a:rPr lang="en-CA" dirty="0"/>
              <a:t>? – The first argument to the query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5028-A6D6-82D1-F66F-75807CA1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46789"/>
            <a:ext cx="10728325" cy="4441620"/>
          </a:xfrm>
        </p:spPr>
        <p:txBody>
          <a:bodyPr/>
          <a:lstStyle/>
          <a:p>
            <a:r>
              <a:rPr lang="en-CA" dirty="0"/>
              <a:t>It represents a type can be either</a:t>
            </a:r>
          </a:p>
          <a:p>
            <a:pPr lvl="1"/>
            <a:r>
              <a:rPr lang="en-CA" dirty="0"/>
              <a:t>A string</a:t>
            </a:r>
          </a:p>
          <a:p>
            <a:pPr lvl="1"/>
            <a:r>
              <a:rPr lang="en-CA" dirty="0"/>
              <a:t>Regex</a:t>
            </a:r>
          </a:p>
          <a:p>
            <a:pPr lvl="1"/>
            <a:r>
              <a:rPr lang="en-CA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632646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570C-35C0-7FDE-D768-20618FBA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00E5-2C0D-B397-669C-9C75DA3C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World”); // full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</a:t>
            </a:r>
            <a:r>
              <a:rPr lang="en-CA" dirty="0" err="1"/>
              <a:t>llo</a:t>
            </a:r>
            <a:r>
              <a:rPr lang="en-CA" dirty="0"/>
              <a:t> </a:t>
            </a:r>
            <a:r>
              <a:rPr lang="en-CA" dirty="0" err="1"/>
              <a:t>Worl</a:t>
            </a:r>
            <a:r>
              <a:rPr lang="en-CA" dirty="0"/>
              <a:t>”,{</a:t>
            </a:r>
            <a:r>
              <a:rPr lang="en-CA" dirty="0" err="1"/>
              <a:t>exact:false</a:t>
            </a:r>
            <a:r>
              <a:rPr lang="en-CA" dirty="0"/>
              <a:t>});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world”,{</a:t>
            </a:r>
            <a:r>
              <a:rPr lang="en-CA" dirty="0" err="1"/>
              <a:t>exact:false</a:t>
            </a:r>
            <a:r>
              <a:rPr lang="en-CA" dirty="0"/>
              <a:t>});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29023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98B3-E931-239A-8FD3-D6DE4B23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2655-82F5-FC9B-0569-15F28F65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71096"/>
            <a:ext cx="10728325" cy="3227375"/>
          </a:xfrm>
        </p:spPr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(/World/); //  substring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</a:t>
            </a:r>
            <a:r>
              <a:rPr lang="en-CA" dirty="0" err="1"/>
              <a:t>i</a:t>
            </a:r>
            <a:r>
              <a:rPr lang="en-CA" dirty="0"/>
              <a:t>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(/hello world$/</a:t>
            </a:r>
            <a:r>
              <a:rPr lang="en-CA" dirty="0" err="1"/>
              <a:t>i</a:t>
            </a:r>
            <a:r>
              <a:rPr lang="en-CA" dirty="0"/>
              <a:t>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3711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341B-CC1D-7362-C4F6-129BD5E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– custom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62EC-70A9-C4B4-8C25-C3765617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endParaRPr lang="en-CA" dirty="0"/>
          </a:p>
          <a:p>
            <a:r>
              <a:rPr lang="en-CA" dirty="0" err="1"/>
              <a:t>screen.getByText</a:t>
            </a:r>
            <a:r>
              <a:rPr lang="en-CA" dirty="0"/>
              <a:t>((content)=&gt;</a:t>
            </a:r>
            <a:r>
              <a:rPr lang="en-CA" dirty="0" err="1"/>
              <a:t>content.startsWith</a:t>
            </a:r>
            <a:r>
              <a:rPr lang="en-CA" dirty="0"/>
              <a:t>(“Hello”))</a:t>
            </a:r>
          </a:p>
          <a:p>
            <a:endParaRPr lang="en-CA" dirty="0"/>
          </a:p>
          <a:p>
            <a:r>
              <a:rPr lang="en-CA" dirty="0"/>
              <a:t>Practice each of the substring, regex matching in our code example we are doing..</a:t>
            </a:r>
          </a:p>
        </p:txBody>
      </p:sp>
    </p:spTree>
    <p:extLst>
      <p:ext uri="{BB962C8B-B14F-4D97-AF65-F5344CB8AC3E}">
        <p14:creationId xmlns:p14="http://schemas.microsoft.com/office/powerpoint/2010/main" val="3503470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C46A-3D99-C5CD-FAD7-BE8B985B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check if something is not there on component!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2E3C-2F8E-D676-C17E-0A38DCC9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 following to check if something is not in the component</a:t>
            </a:r>
          </a:p>
          <a:p>
            <a:endParaRPr lang="en-CA" dirty="0"/>
          </a:p>
          <a:p>
            <a:r>
              <a:rPr lang="en-CA" dirty="0" err="1"/>
              <a:t>getRoleBy</a:t>
            </a:r>
            <a:r>
              <a:rPr lang="en-CA" dirty="0"/>
              <a:t> or </a:t>
            </a:r>
            <a:r>
              <a:rPr lang="en-CA" dirty="0" err="1"/>
              <a:t>getAllRoleBy</a:t>
            </a:r>
            <a:r>
              <a:rPr lang="en-CA" dirty="0"/>
              <a:t> throw error when don’t find an element</a:t>
            </a:r>
          </a:p>
          <a:p>
            <a:endParaRPr lang="en-CA" dirty="0"/>
          </a:p>
          <a:p>
            <a:r>
              <a:rPr lang="en-CA" dirty="0"/>
              <a:t>So here comes the concept of </a:t>
            </a:r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46523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183D-3D26-55B4-B53F-5C40947F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6B44-E5F3-9BA6-AD03-608B971C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endParaRPr lang="en-CA" dirty="0"/>
          </a:p>
          <a:p>
            <a:pPr lvl="1"/>
            <a:r>
              <a:rPr lang="en-CA" dirty="0"/>
              <a:t>Returns the matching node for a query, and return null if no elements match</a:t>
            </a:r>
          </a:p>
          <a:p>
            <a:pPr lvl="1"/>
            <a:r>
              <a:rPr lang="en-CA" dirty="0"/>
              <a:t>Useful for asserting an </a:t>
            </a:r>
            <a:r>
              <a:rPr lang="en-CA" b="1" dirty="0"/>
              <a:t>element that is not present</a:t>
            </a:r>
          </a:p>
          <a:p>
            <a:pPr lvl="1"/>
            <a:r>
              <a:rPr lang="en-CA" dirty="0"/>
              <a:t>Throws an error if more than one match is found</a:t>
            </a:r>
          </a:p>
          <a:p>
            <a:r>
              <a:rPr lang="en-CA" dirty="0" err="1"/>
              <a:t>queryAllBy</a:t>
            </a:r>
            <a:endParaRPr lang="en-CA" dirty="0"/>
          </a:p>
          <a:p>
            <a:pPr lvl="1"/>
            <a:r>
              <a:rPr lang="en-CA" dirty="0"/>
              <a:t>Returns an array of all matching nodes for a query, and return an empty array if no elements match</a:t>
            </a:r>
          </a:p>
        </p:txBody>
      </p:sp>
    </p:spTree>
    <p:extLst>
      <p:ext uri="{BB962C8B-B14F-4D97-AF65-F5344CB8AC3E}">
        <p14:creationId xmlns:p14="http://schemas.microsoft.com/office/powerpoint/2010/main" val="4040674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B32-4875-6C19-1E4B-71E28F77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Appearance/Disappearance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02AC-07D1-D6AD-2C35-FFB1585F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elements are not present in the DOM to begin but make their way into the DOM after some time?</a:t>
            </a:r>
          </a:p>
          <a:p>
            <a:endParaRPr lang="en-CA" dirty="0"/>
          </a:p>
          <a:p>
            <a:r>
              <a:rPr lang="en-CA" dirty="0"/>
              <a:t>For example, data that is fetched from a server will be rendered only after a few milliseconds.</a:t>
            </a:r>
          </a:p>
          <a:p>
            <a:endParaRPr lang="en-CA" dirty="0"/>
          </a:p>
          <a:p>
            <a:r>
              <a:rPr lang="en-CA" dirty="0"/>
              <a:t>Let’s see if </a:t>
            </a:r>
            <a:r>
              <a:rPr lang="en-CA" dirty="0" err="1"/>
              <a:t>getByRole</a:t>
            </a:r>
            <a:r>
              <a:rPr lang="en-CA" dirty="0"/>
              <a:t> is a good fit in this situation! NOT</a:t>
            </a:r>
          </a:p>
        </p:txBody>
      </p:sp>
    </p:spTree>
    <p:extLst>
      <p:ext uri="{BB962C8B-B14F-4D97-AF65-F5344CB8AC3E}">
        <p14:creationId xmlns:p14="http://schemas.microsoft.com/office/powerpoint/2010/main" val="17179619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C6BE-447E-4803-6781-83059794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findBy</a:t>
            </a:r>
            <a:r>
              <a:rPr lang="en-CA" dirty="0"/>
              <a:t> and </a:t>
            </a:r>
            <a:r>
              <a:rPr lang="en-CA" dirty="0" err="1"/>
              <a:t>findAllBy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80A3-FCD7-DFBA-3973-7FE4ED7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findBy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Returns </a:t>
            </a:r>
            <a:r>
              <a:rPr lang="en-CA" b="1" dirty="0"/>
              <a:t>a Promise </a:t>
            </a:r>
            <a:r>
              <a:rPr lang="en-CA" dirty="0"/>
              <a:t>which resolves when an element is found which matches the given query</a:t>
            </a:r>
          </a:p>
          <a:p>
            <a:pPr lvl="1"/>
            <a:r>
              <a:rPr lang="en-CA" dirty="0"/>
              <a:t>The promise is rejected if no element is found or if more than one element is found after a default timeout of 1000ms.</a:t>
            </a:r>
          </a:p>
          <a:p>
            <a:r>
              <a:rPr lang="en-CA" dirty="0" err="1"/>
              <a:t>findAllBy</a:t>
            </a:r>
            <a:endParaRPr lang="en-CA" dirty="0"/>
          </a:p>
          <a:p>
            <a:pPr lvl="1"/>
            <a:r>
              <a:rPr lang="en-CA" dirty="0"/>
              <a:t>Returns a promise which resolves to an array of elements when any elements are found which match the given query</a:t>
            </a:r>
          </a:p>
          <a:p>
            <a:pPr lvl="1"/>
            <a:r>
              <a:rPr lang="en-CA" dirty="0"/>
              <a:t>The promise is rejected if no elements are found after a default timeout of 1000ms.</a:t>
            </a:r>
          </a:p>
        </p:txBody>
      </p:sp>
    </p:spTree>
    <p:extLst>
      <p:ext uri="{BB962C8B-B14F-4D97-AF65-F5344CB8AC3E}">
        <p14:creationId xmlns:p14="http://schemas.microsoft.com/office/powerpoint/2010/main" val="428444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879E-36E4-F8F7-6640-87A4151C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Vs Automated Testing</a:t>
            </a:r>
            <a:br>
              <a:rPr lang="en-US" dirty="0"/>
            </a:br>
            <a:r>
              <a:rPr lang="en-US" dirty="0"/>
              <a:t>Manual: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4CD3-F3DB-7E2E-91A3-7CDAAA27F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1.Manual Testing:</a:t>
            </a:r>
          </a:p>
          <a:p>
            <a:pPr marL="0" indent="0">
              <a:buNone/>
            </a:pPr>
            <a:r>
              <a:rPr lang="en-US" dirty="0"/>
              <a:t>   opens the website, interacts with it in all possible ways and ensure   everything is working.</a:t>
            </a:r>
          </a:p>
          <a:p>
            <a:pPr marL="0" indent="0">
              <a:buNone/>
            </a:pPr>
            <a:r>
              <a:rPr lang="en-US" dirty="0"/>
              <a:t>    if a new feature is released, we repeat the same steps!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Problems in MT:</a:t>
            </a:r>
          </a:p>
          <a:p>
            <a:pPr marL="0" indent="0">
              <a:buNone/>
            </a:pPr>
            <a:r>
              <a:rPr lang="en-US" dirty="0"/>
              <a:t>    a. Time consuming</a:t>
            </a:r>
          </a:p>
          <a:p>
            <a:pPr marL="0" indent="0">
              <a:buNone/>
            </a:pPr>
            <a:r>
              <a:rPr lang="en-US" dirty="0"/>
              <a:t>    b. Complex repetitive tasks have a risk of human error.</a:t>
            </a:r>
          </a:p>
          <a:p>
            <a:pPr marL="0" indent="0">
              <a:buNone/>
            </a:pPr>
            <a:r>
              <a:rPr lang="en-US" dirty="0"/>
              <a:t>    c. In large-scale application, we might not be able to test ALL the features...</a:t>
            </a:r>
          </a:p>
        </p:txBody>
      </p:sp>
    </p:spTree>
    <p:extLst>
      <p:ext uri="{BB962C8B-B14F-4D97-AF65-F5344CB8AC3E}">
        <p14:creationId xmlns:p14="http://schemas.microsoft.com/office/powerpoint/2010/main" val="332079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DFC4-DC26-909B-9216-54474D1F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increase the timeout!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5A06-A300-8C78-33AD-9D6911FF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{timeout:2000} for example:</a:t>
            </a:r>
          </a:p>
        </p:txBody>
      </p:sp>
    </p:spTree>
    <p:extLst>
      <p:ext uri="{BB962C8B-B14F-4D97-AF65-F5344CB8AC3E}">
        <p14:creationId xmlns:p14="http://schemas.microsoft.com/office/powerpoint/2010/main" val="36912558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5435-28E2-943B-85FE-DF1FD51C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Manual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0645-2073-4DEB-A3A0-E82C7812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81316"/>
            <a:ext cx="10728325" cy="4087659"/>
          </a:xfrm>
        </p:spPr>
        <p:txBody>
          <a:bodyPr/>
          <a:lstStyle/>
          <a:p>
            <a:r>
              <a:rPr lang="en-CA" dirty="0"/>
              <a:t>RTL Queries: As discussed till now</a:t>
            </a:r>
          </a:p>
          <a:p>
            <a:endParaRPr lang="en-CA" dirty="0"/>
          </a:p>
          <a:p>
            <a:r>
              <a:rPr lang="en-CA" dirty="0"/>
              <a:t>Manual Queries on the other hand we can use as the regular </a:t>
            </a:r>
            <a:r>
              <a:rPr lang="en-CA" dirty="0" err="1"/>
              <a:t>querySelector</a:t>
            </a:r>
            <a:r>
              <a:rPr lang="en-CA" dirty="0"/>
              <a:t> DOM API to find element.</a:t>
            </a:r>
          </a:p>
          <a:p>
            <a:pPr marL="0" indent="0">
              <a:buNone/>
            </a:pPr>
            <a:r>
              <a:rPr lang="en-CA" dirty="0"/>
              <a:t>  const {container} = render(&lt;</a:t>
            </a:r>
            <a:r>
              <a:rPr lang="en-CA" dirty="0" err="1"/>
              <a:t>AnyComponent</a:t>
            </a:r>
            <a:r>
              <a:rPr lang="en-CA" dirty="0"/>
              <a:t>/&gt;)</a:t>
            </a:r>
          </a:p>
          <a:p>
            <a:pPr marL="0" indent="0">
              <a:buNone/>
            </a:pPr>
            <a:r>
              <a:rPr lang="en-CA" dirty="0"/>
              <a:t> const foo = </a:t>
            </a:r>
            <a:r>
              <a:rPr lang="en-CA" dirty="0" err="1"/>
              <a:t>container.querySelectorAll</a:t>
            </a:r>
            <a:r>
              <a:rPr lang="en-CA" dirty="0"/>
              <a:t>(‘[data-foo=“bar”]’);</a:t>
            </a:r>
          </a:p>
        </p:txBody>
      </p:sp>
    </p:spTree>
    <p:extLst>
      <p:ext uri="{BB962C8B-B14F-4D97-AF65-F5344CB8AC3E}">
        <p14:creationId xmlns:p14="http://schemas.microsoft.com/office/powerpoint/2010/main" val="14319219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CA09-5D83-365A-E04A-CC26A5D2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26142"/>
          </a:xfrm>
        </p:spPr>
        <p:txBody>
          <a:bodyPr/>
          <a:lstStyle/>
          <a:p>
            <a:r>
              <a:rPr lang="en-CA" dirty="0"/>
              <a:t>Debugging !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C9A9-F8F1-FFFD-CF78-BD4E4C26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754054"/>
            <a:ext cx="10728325" cy="3227375"/>
          </a:xfrm>
        </p:spPr>
        <p:txBody>
          <a:bodyPr/>
          <a:lstStyle/>
          <a:p>
            <a:r>
              <a:rPr lang="en-CA" dirty="0" err="1"/>
              <a:t>screen.debug</a:t>
            </a:r>
            <a:r>
              <a:rPr lang="en-CA" dirty="0"/>
              <a:t>() </a:t>
            </a:r>
          </a:p>
          <a:p>
            <a:endParaRPr lang="en-CA" dirty="0"/>
          </a:p>
          <a:p>
            <a:r>
              <a:rPr lang="en-CA" dirty="0" err="1"/>
              <a:t>logRoles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2041582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992A-B616-6A23-5BFB-EE896E49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Testing Playground</a:t>
            </a:r>
            <a:r>
              <a:rPr lang="en-CA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64B0-3398-D3A9-28FB-4698D340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Remember </a:t>
            </a:r>
            <a:r>
              <a:rPr lang="en-CA" dirty="0" err="1"/>
              <a:t>flexboxfroggy</a:t>
            </a:r>
            <a:r>
              <a:rPr lang="en-CA" dirty="0"/>
              <a:t> ?? </a:t>
            </a:r>
            <a:r>
              <a:rPr lang="en-CA" dirty="0">
                <a:sym typeface="Wingdings" panose="05000000000000000000" pitchFamily="2" charset="2"/>
              </a:rPr>
              <a:t>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Let’s install testing playground extension!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87887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1CD3-CCC2-5D52-3120-FB398ABF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583F-B017-9E46-0B70-3258CAFA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click using a mouse or a keypress using a keyboard</a:t>
            </a:r>
          </a:p>
          <a:p>
            <a:r>
              <a:rPr lang="en-CA" dirty="0"/>
              <a:t>Software has </a:t>
            </a:r>
            <a:r>
              <a:rPr lang="en-CA"/>
              <a:t>to respond </a:t>
            </a:r>
            <a:r>
              <a:rPr lang="en-CA" dirty="0"/>
              <a:t>to such interactions</a:t>
            </a:r>
          </a:p>
          <a:p>
            <a:r>
              <a:rPr lang="en-CA" dirty="0"/>
              <a:t>Tests should ensure the interactions are handled as expected.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06754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E5CE-A2BB-FFAF-F297-79CD8B59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5BDC-B04D-84D0-09C6-03A82085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companion library for Testing Library that simulates user interactions by dispatching the events that would happen if the interaction took place in a browser</a:t>
            </a:r>
          </a:p>
          <a:p>
            <a:endParaRPr lang="en-CA" dirty="0"/>
          </a:p>
          <a:p>
            <a:r>
              <a:rPr lang="en-CA" dirty="0"/>
              <a:t>It is the recommended way to test user interactions with RTL.</a:t>
            </a:r>
          </a:p>
          <a:p>
            <a:endParaRPr lang="en-CA" dirty="0"/>
          </a:p>
          <a:p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npm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install @testing-library/user-event@latest</a:t>
            </a:r>
            <a:br>
              <a:rPr lang="en-CA" dirty="0">
                <a:solidFill>
                  <a:srgbClr val="FFFFFF"/>
                </a:solidFill>
                <a:latin typeface="Söhne Mono"/>
              </a:rPr>
            </a:br>
            <a:r>
              <a:rPr lang="en-CA" dirty="0">
                <a:solidFill>
                  <a:srgbClr val="FFFFFF"/>
                </a:solidFill>
                <a:latin typeface="Söhne Mono"/>
              </a:rPr>
              <a:t>Run above command to update to the latest version of </a:t>
            </a:r>
            <a:r>
              <a:rPr lang="en-CA">
                <a:solidFill>
                  <a:srgbClr val="FFFFFF"/>
                </a:solidFill>
                <a:latin typeface="Söhne Mono"/>
              </a:rPr>
              <a:t>user-event library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52917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5E21-BBC5-FB1C-6E34-1F97878B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fireEvent</a:t>
            </a:r>
            <a:r>
              <a:rPr lang="en-CA" dirty="0"/>
              <a:t> vs 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ADAB-548E-76C0-2E87-17B723C9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79872"/>
            <a:ext cx="10728325" cy="4589104"/>
          </a:xfrm>
        </p:spPr>
        <p:txBody>
          <a:bodyPr>
            <a:normAutofit fontScale="77500" lnSpcReduction="20000"/>
          </a:bodyPr>
          <a:lstStyle/>
          <a:p>
            <a:r>
              <a:rPr lang="en-CA" dirty="0" err="1"/>
              <a:t>fireEvent</a:t>
            </a:r>
            <a:r>
              <a:rPr lang="en-CA" dirty="0"/>
              <a:t> is a method from RTL which is used to dispatch DOM events</a:t>
            </a:r>
          </a:p>
          <a:p>
            <a:endParaRPr lang="en-CA" dirty="0"/>
          </a:p>
          <a:p>
            <a:r>
              <a:rPr lang="en-CA" dirty="0"/>
              <a:t>User-event simulates full interactions, which may fire multiple events and do additional checks along the way.</a:t>
            </a:r>
          </a:p>
          <a:p>
            <a:endParaRPr lang="en-CA" dirty="0"/>
          </a:p>
          <a:p>
            <a:r>
              <a:rPr lang="en-CA" dirty="0"/>
              <a:t>For example, we can dispatch the change event on an input filed using </a:t>
            </a:r>
            <a:r>
              <a:rPr lang="en-CA" dirty="0" err="1"/>
              <a:t>fireEvent</a:t>
            </a:r>
            <a:r>
              <a:rPr lang="en-CA" dirty="0"/>
              <a:t>.</a:t>
            </a:r>
          </a:p>
          <a:p>
            <a:r>
              <a:rPr lang="en-CA" dirty="0"/>
              <a:t>When a user types into a text box, the element must be focused, and the keyboard and input events are fired and the selection and value on the element are manipulated as they type.</a:t>
            </a:r>
          </a:p>
          <a:p>
            <a:r>
              <a:rPr lang="en-CA" dirty="0"/>
              <a:t>User-event allows to describe a user interaction instead of a concrete event. It adds visibility and intractability checks along the way and manipulates the DOM just like a user interaction in the browser would. It factors in that the browser e.g. wouldn’t let a user click a hidden element or a type in a disabled text box.</a:t>
            </a:r>
          </a:p>
          <a:p>
            <a:r>
              <a:rPr lang="en-CA" dirty="0"/>
              <a:t>Good news: user-event is already there in </a:t>
            </a:r>
            <a:r>
              <a:rPr lang="en-CA" dirty="0" err="1"/>
              <a:t>Package.json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17743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9CB8-C6B3-64C0-7DEF-03526973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0A3E-1631-19EE-56D7-AA98A512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see pointer interactions in action!</a:t>
            </a:r>
          </a:p>
        </p:txBody>
      </p:sp>
    </p:spTree>
    <p:extLst>
      <p:ext uri="{BB962C8B-B14F-4D97-AF65-F5344CB8AC3E}">
        <p14:creationId xmlns:p14="http://schemas.microsoft.com/office/powerpoint/2010/main" val="41364706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4ECE-40DF-D3D4-45C2-87A799F6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406D-B47A-4571-DEDC-F73BAB01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Convenience APIs</a:t>
            </a:r>
          </a:p>
          <a:p>
            <a:r>
              <a:rPr lang="en-CA" dirty="0"/>
              <a:t>click()</a:t>
            </a:r>
          </a:p>
          <a:p>
            <a:r>
              <a:rPr lang="en-CA" dirty="0" err="1"/>
              <a:t>dblClick</a:t>
            </a:r>
            <a:r>
              <a:rPr lang="en-CA" dirty="0"/>
              <a:t>()</a:t>
            </a:r>
          </a:p>
          <a:p>
            <a:r>
              <a:rPr lang="en-CA" dirty="0" err="1"/>
              <a:t>tripleClick</a:t>
            </a:r>
            <a:r>
              <a:rPr lang="en-CA" dirty="0"/>
              <a:t>()</a:t>
            </a:r>
          </a:p>
          <a:p>
            <a:r>
              <a:rPr lang="en-CA" dirty="0"/>
              <a:t>hover() </a:t>
            </a:r>
          </a:p>
          <a:p>
            <a:r>
              <a:rPr lang="en-CA" dirty="0" err="1"/>
              <a:t>unhover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77325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AF08-155C-348E-2AFB-277D7E40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Queries</a:t>
            </a:r>
            <a:br>
              <a:rPr lang="en-CA" dirty="0"/>
            </a:b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38C9DF-559A-FFB8-AB64-69CC7926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07614"/>
            <a:ext cx="10728325" cy="4061361"/>
          </a:xfrm>
        </p:spPr>
        <p:txBody>
          <a:bodyPr>
            <a:normAutofit/>
          </a:bodyPr>
          <a:lstStyle/>
          <a:p>
            <a:r>
              <a:rPr lang="en-CA" dirty="0"/>
              <a:t>RTL Queries</a:t>
            </a:r>
          </a:p>
          <a:p>
            <a:pPr lvl="1"/>
            <a:r>
              <a:rPr lang="en-CA" dirty="0"/>
              <a:t>Rendering the components – render( ) method from RTL</a:t>
            </a:r>
          </a:p>
          <a:p>
            <a:pPr lvl="1"/>
            <a:r>
              <a:rPr lang="en-CA" dirty="0"/>
              <a:t>Find an element rendered by the component – </a:t>
            </a:r>
            <a:r>
              <a:rPr lang="en-CA" dirty="0" err="1"/>
              <a:t>screen.getBy</a:t>
            </a:r>
            <a:r>
              <a:rPr lang="en-CA" dirty="0"/>
              <a:t>..() method from RTL</a:t>
            </a:r>
          </a:p>
          <a:p>
            <a:pPr lvl="1"/>
            <a:r>
              <a:rPr lang="en-CA" dirty="0"/>
              <a:t>Assert against the element found expect(). “matcher function”</a:t>
            </a:r>
          </a:p>
          <a:p>
            <a:pPr lvl="1"/>
            <a:endParaRPr lang="en-CA" dirty="0"/>
          </a:p>
          <a:p>
            <a:r>
              <a:rPr lang="en-CA" dirty="0"/>
              <a:t>Queries are the methods that Testing Library provides to find elements on the page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89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FA6D-294B-8B6C-6D06-49E54E5D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37BF-CE75-C0ED-C545-71F47D647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2. Automated Testing:</a:t>
            </a:r>
          </a:p>
          <a:p>
            <a:r>
              <a:rPr lang="en-US" dirty="0"/>
              <a:t>    programs that automate the task of testing the software....</a:t>
            </a:r>
          </a:p>
          <a:p>
            <a:r>
              <a:rPr lang="en-US" dirty="0"/>
              <a:t>    additional effort is required, but once done, it can be used for long...</a:t>
            </a:r>
          </a:p>
          <a:p>
            <a:endParaRPr lang="en-US" dirty="0"/>
          </a:p>
          <a:p>
            <a:r>
              <a:rPr lang="en-US" dirty="0"/>
              <a:t>    Advantages of Automated Testing:</a:t>
            </a:r>
          </a:p>
          <a:p>
            <a:r>
              <a:rPr lang="en-US" dirty="0"/>
              <a:t>    a. Not time consuming...</a:t>
            </a:r>
          </a:p>
          <a:p>
            <a:r>
              <a:rPr lang="en-US" dirty="0"/>
              <a:t>    b. Reliable, consistent and not error prone..</a:t>
            </a:r>
          </a:p>
          <a:p>
            <a:r>
              <a:rPr lang="en-US" dirty="0"/>
              <a:t>    c. Easy to identify and fix features that break tests...</a:t>
            </a:r>
          </a:p>
          <a:p>
            <a:r>
              <a:rPr lang="en-US" dirty="0"/>
              <a:t>    d. Give confidence when shipping the software.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230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4FF7-EA50-975D-C514-46BD1FE4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find single &amp; multiple elements on the page!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8F9B-65BB-4274-7D57-2C5F7927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find a single element on the page, we  have</a:t>
            </a:r>
          </a:p>
          <a:p>
            <a:pPr lvl="1"/>
            <a:r>
              <a:rPr lang="en-CA" dirty="0" err="1"/>
              <a:t>getBy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findBy</a:t>
            </a:r>
            <a:r>
              <a:rPr lang="en-CA" dirty="0"/>
              <a:t>..</a:t>
            </a:r>
          </a:p>
          <a:p>
            <a:r>
              <a:rPr lang="en-CA" dirty="0"/>
              <a:t>To find the multiple elements on the page, we have </a:t>
            </a:r>
          </a:p>
          <a:p>
            <a:pPr lvl="1"/>
            <a:r>
              <a:rPr lang="en-CA" dirty="0" err="1"/>
              <a:t>getAllBy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findAllBy</a:t>
            </a:r>
            <a:r>
              <a:rPr lang="en-CA" dirty="0"/>
              <a:t>..</a:t>
            </a:r>
          </a:p>
          <a:p>
            <a:pPr marL="457200" lvl="1" indent="0">
              <a:buNone/>
            </a:pPr>
            <a:r>
              <a:rPr lang="en-CA" dirty="0"/>
              <a:t>The suffix “..” can be one of Role, </a:t>
            </a:r>
            <a:r>
              <a:rPr lang="en-CA" dirty="0" err="1"/>
              <a:t>LabelText</a:t>
            </a:r>
            <a:r>
              <a:rPr lang="en-CA" dirty="0"/>
              <a:t>, </a:t>
            </a:r>
            <a:r>
              <a:rPr lang="en-CA" dirty="0" err="1"/>
              <a:t>PlaceHolderText</a:t>
            </a:r>
            <a:r>
              <a:rPr lang="en-CA" dirty="0"/>
              <a:t>, Text, </a:t>
            </a:r>
            <a:r>
              <a:rPr lang="en-CA" dirty="0" err="1"/>
              <a:t>DisplayValue</a:t>
            </a:r>
            <a:r>
              <a:rPr lang="en-CA" dirty="0"/>
              <a:t>, </a:t>
            </a:r>
            <a:r>
              <a:rPr lang="en-CA" dirty="0" err="1"/>
              <a:t>AltText</a:t>
            </a:r>
            <a:r>
              <a:rPr lang="en-CA" dirty="0"/>
              <a:t>, Title and finally </a:t>
            </a:r>
            <a:r>
              <a:rPr lang="en-CA" dirty="0" err="1"/>
              <a:t>TestId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81779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1F74-23AA-96DC-B27E-67DDB2BB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CAD8-C495-2289-A5A8-F290567B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66413"/>
            <a:ext cx="10728325" cy="3227375"/>
          </a:xfrm>
        </p:spPr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queries for elements with the given role</a:t>
            </a:r>
          </a:p>
          <a:p>
            <a:endParaRPr lang="en-CA" dirty="0"/>
          </a:p>
          <a:p>
            <a:r>
              <a:rPr lang="en-CA" dirty="0"/>
              <a:t>Role refers to the ARIA (Accessible Rich Internet Applications) role which provides semantic meaning to the content to ensure people using assistive technologies are able to use them.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7124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C4D0-4976-C747-88D0-A517B1E6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A5E2-4AC0-334C-FDD8-47EF2BA5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460090"/>
            <a:ext cx="10704647" cy="4308885"/>
          </a:xfrm>
        </p:spPr>
        <p:txBody>
          <a:bodyPr/>
          <a:lstStyle/>
          <a:p>
            <a:r>
              <a:rPr lang="en-CA" dirty="0"/>
              <a:t>By default, many semantic elements in HTML have a role</a:t>
            </a:r>
          </a:p>
          <a:p>
            <a:endParaRPr lang="en-CA" dirty="0"/>
          </a:p>
          <a:p>
            <a:r>
              <a:rPr lang="en-CA" dirty="0"/>
              <a:t>Button element has a button role, anchor element has a link role, h1 to h6 elements have a heading role, checkboxes have a checkbox role, radio buttons have a radio role and so on.</a:t>
            </a:r>
          </a:p>
          <a:p>
            <a:endParaRPr lang="en-CA" dirty="0"/>
          </a:p>
          <a:p>
            <a:r>
              <a:rPr lang="en-CA" dirty="0"/>
              <a:t>If there is not default role, the role attribute can be used to add the desired role. For example, &lt;a role=‘button’&gt; will make anchor’s role as button here.</a:t>
            </a:r>
          </a:p>
        </p:txBody>
      </p:sp>
    </p:spTree>
    <p:extLst>
      <p:ext uri="{BB962C8B-B14F-4D97-AF65-F5344CB8AC3E}">
        <p14:creationId xmlns:p14="http://schemas.microsoft.com/office/powerpoint/2010/main" val="5147673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2C01-66DC-1955-3A7C-8594B7E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22903"/>
          </a:xfrm>
        </p:spPr>
        <p:txBody>
          <a:bodyPr/>
          <a:lstStyle/>
          <a:p>
            <a:r>
              <a:rPr lang="en-CA" dirty="0"/>
              <a:t>Demo for </a:t>
            </a:r>
            <a:r>
              <a:rPr lang="en-CA" dirty="0" err="1"/>
              <a:t>getByRole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7DF0-F4A6-D159-DBDC-B3B5AABE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342103"/>
            <a:ext cx="10728325" cy="520718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(‘textbox’); // when a text box is present on the component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checkBoxElement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(‘checkbox’); // where there is a </a:t>
            </a:r>
            <a:r>
              <a:rPr lang="en-CA" dirty="0" err="1"/>
              <a:t>checkBox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submitButton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(‘button’);  // where there is a &lt;button&gt; element in the component.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10033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62E7-43BC-30A2-2C69-B82090FE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two elements have the same role?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31C5-89DC-AF4A-9DBC-1A23DB28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586483"/>
          </a:xfrm>
        </p:spPr>
        <p:txBody>
          <a:bodyPr>
            <a:normAutofit/>
          </a:bodyPr>
          <a:lstStyle/>
          <a:p>
            <a:r>
              <a:rPr lang="en-CA" dirty="0"/>
              <a:t>Interestingly, two elements can have the same role. What to do in this situation?</a:t>
            </a:r>
          </a:p>
          <a:p>
            <a:endParaRPr lang="en-CA" dirty="0"/>
          </a:p>
          <a:p>
            <a:r>
              <a:rPr lang="en-CA" dirty="0"/>
              <a:t>For example: textbox and </a:t>
            </a:r>
            <a:r>
              <a:rPr lang="en-CA" dirty="0" err="1"/>
              <a:t>texarea</a:t>
            </a:r>
            <a:r>
              <a:rPr lang="en-CA" dirty="0"/>
              <a:t> have same roles!</a:t>
            </a:r>
          </a:p>
          <a:p>
            <a:pPr marL="0" indent="0">
              <a:buNone/>
            </a:pPr>
            <a:r>
              <a:rPr lang="en-CA" b="1" dirty="0"/>
              <a:t>Here comes the concept of </a:t>
            </a:r>
            <a:r>
              <a:rPr lang="en-CA" b="1" dirty="0" err="1"/>
              <a:t>getByRole</a:t>
            </a:r>
            <a:r>
              <a:rPr lang="en-CA" b="1" dirty="0"/>
              <a:t> Options:</a:t>
            </a:r>
          </a:p>
          <a:p>
            <a:pPr marL="0" indent="0">
              <a:buNone/>
            </a:pPr>
            <a:r>
              <a:rPr lang="en-CA" dirty="0"/>
              <a:t>name: The accessible name is for simple cases equal to </a:t>
            </a:r>
          </a:p>
          <a:p>
            <a:pPr marL="0" indent="0">
              <a:buNone/>
            </a:pPr>
            <a:r>
              <a:rPr lang="en-CA" dirty="0"/>
              <a:t>	1. the label of a form element</a:t>
            </a:r>
          </a:p>
          <a:p>
            <a:pPr marL="0" indent="0">
              <a:buNone/>
            </a:pPr>
            <a:r>
              <a:rPr lang="en-CA" dirty="0"/>
              <a:t>	2. the text content of  a button or</a:t>
            </a:r>
          </a:p>
          <a:p>
            <a:pPr marL="0" indent="0">
              <a:buNone/>
            </a:pPr>
            <a:r>
              <a:rPr lang="en-CA" dirty="0"/>
              <a:t>	3. the value of the aria-label attribute</a:t>
            </a:r>
          </a:p>
        </p:txBody>
      </p:sp>
    </p:spTree>
    <p:extLst>
      <p:ext uri="{BB962C8B-B14F-4D97-AF65-F5344CB8AC3E}">
        <p14:creationId xmlns:p14="http://schemas.microsoft.com/office/powerpoint/2010/main" val="32746757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7665-0CFA-82CD-B175-E82FFE47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example: If we have a textbox and </a:t>
            </a:r>
            <a:r>
              <a:rPr lang="en-CA" dirty="0" err="1"/>
              <a:t>textarea</a:t>
            </a:r>
            <a:r>
              <a:rPr lang="en-CA" dirty="0"/>
              <a:t> together in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DC85-30CF-F793-AFEC-BF5AD164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cityElement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“City”}); // City being the text of the label attached to the </a:t>
            </a:r>
            <a:r>
              <a:rPr lang="en-CA" dirty="0" err="1"/>
              <a:t>textarea</a:t>
            </a:r>
            <a:r>
              <a:rPr lang="en-CA" dirty="0"/>
              <a:t> field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62234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C810-3F18-C085-D8EF-B2273906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headings together??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56AE-32B5-6961-110E-D77C8E900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704702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(“heading”);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 err="1"/>
              <a:t>name:”I</a:t>
            </a:r>
            <a:r>
              <a:rPr lang="en-CA" dirty="0"/>
              <a:t> am Heading 1”}); // I am Heading 1 being the content of the h1..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level:1}); // for H1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level:2}); // for H2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98236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91E4-4D89-55B9-4AA5-A6D06F54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Options ..cont.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E865-EE25-C751-63E7-4BF1E502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534098"/>
            <a:ext cx="10728325" cy="3227375"/>
          </a:xfrm>
        </p:spPr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level</a:t>
            </a:r>
          </a:p>
          <a:p>
            <a:r>
              <a:rPr lang="en-CA" dirty="0"/>
              <a:t>hidden</a:t>
            </a:r>
          </a:p>
          <a:p>
            <a:r>
              <a:rPr lang="en-CA" dirty="0"/>
              <a:t>selected</a:t>
            </a:r>
          </a:p>
          <a:p>
            <a:r>
              <a:rPr lang="en-CA" dirty="0"/>
              <a:t>checked</a:t>
            </a:r>
          </a:p>
          <a:p>
            <a:r>
              <a:rPr lang="en-CA" dirty="0"/>
              <a:t>pressed</a:t>
            </a:r>
          </a:p>
        </p:txBody>
      </p:sp>
    </p:spTree>
    <p:extLst>
      <p:ext uri="{BB962C8B-B14F-4D97-AF65-F5344CB8AC3E}">
        <p14:creationId xmlns:p14="http://schemas.microsoft.com/office/powerpoint/2010/main" val="8390542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B0E6-5C37-C17A-D514-3636470A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96645"/>
          </a:xfrm>
        </p:spPr>
        <p:txBody>
          <a:bodyPr/>
          <a:lstStyle/>
          <a:p>
            <a:r>
              <a:rPr lang="en-CA" dirty="0" err="1"/>
              <a:t>getByLabelText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B18-1F36-C414-43B0-B560D2408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597703"/>
            <a:ext cx="10728325" cy="4641097"/>
          </a:xfrm>
        </p:spPr>
        <p:txBody>
          <a:bodyPr>
            <a:normAutofit lnSpcReduction="10000"/>
          </a:bodyPr>
          <a:lstStyle/>
          <a:p>
            <a:r>
              <a:rPr lang="en-CA" dirty="0" err="1"/>
              <a:t>getByLabelText</a:t>
            </a:r>
            <a:r>
              <a:rPr lang="en-CA" dirty="0"/>
              <a:t> will search for the label that matches the given text, then find the element associated with the label.</a:t>
            </a:r>
          </a:p>
          <a:p>
            <a:r>
              <a:rPr lang="en-CA" dirty="0"/>
              <a:t>Its same as applying “name” with </a:t>
            </a:r>
            <a:r>
              <a:rPr lang="en-CA" dirty="0" err="1"/>
              <a:t>getByRole</a:t>
            </a:r>
            <a:r>
              <a:rPr lang="en-CA" dirty="0"/>
              <a:t>.. </a:t>
            </a:r>
          </a:p>
          <a:p>
            <a:r>
              <a:rPr lang="en-CA" dirty="0"/>
              <a:t>[by using </a:t>
            </a:r>
            <a:r>
              <a:rPr lang="en-CA" dirty="0" err="1"/>
              <a:t>getByRole</a:t>
            </a:r>
            <a:r>
              <a:rPr lang="en-CA" dirty="0"/>
              <a:t> with option “name”]</a:t>
            </a:r>
          </a:p>
          <a:p>
            <a:pPr marL="0" indent="0">
              <a:buNone/>
            </a:pPr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const nameElement2 = </a:t>
            </a:r>
            <a:r>
              <a:rPr lang="en-CA" dirty="0" err="1"/>
              <a:t>screen.getByLabelText</a:t>
            </a:r>
            <a:r>
              <a:rPr lang="en-CA" dirty="0"/>
              <a:t>(“Name” )// Name being the text of the label attached to the name input field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9454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1C69-96C7-5D41-4308-7F1803AA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 &amp; </a:t>
            </a:r>
            <a:r>
              <a:rPr lang="en-CA" dirty="0" err="1"/>
              <a:t>getByText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6AE6-C95E-62BD-E20F-A691CAFA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()</a:t>
            </a:r>
          </a:p>
          <a:p>
            <a:r>
              <a:rPr lang="en-CA" dirty="0"/>
              <a:t>Finds the element with the given </a:t>
            </a:r>
            <a:r>
              <a:rPr lang="en-CA" dirty="0" err="1"/>
              <a:t>PlaceHolderText</a:t>
            </a:r>
            <a:r>
              <a:rPr lang="en-CA" dirty="0"/>
              <a:t>!</a:t>
            </a:r>
          </a:p>
          <a:p>
            <a:endParaRPr lang="en-CA" dirty="0"/>
          </a:p>
          <a:p>
            <a:r>
              <a:rPr lang="en-CA" dirty="0" err="1"/>
              <a:t>getByText</a:t>
            </a:r>
            <a:r>
              <a:rPr lang="en-CA" dirty="0"/>
              <a:t>(“given text”);</a:t>
            </a:r>
          </a:p>
          <a:p>
            <a:r>
              <a:rPr lang="en-CA" dirty="0"/>
              <a:t>Finds the element with this text!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418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8989-9E4C-12D2-0DF6-178B2BD7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(JavaScript testing framework) &amp; RTL (React Testing Library)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4A35-02C0-18E5-01F0-DF1675C7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Jest:</a:t>
            </a:r>
          </a:p>
          <a:p>
            <a:r>
              <a:rPr lang="en-US" dirty="0"/>
              <a:t>is a JavaScript testing framework.</a:t>
            </a:r>
          </a:p>
          <a:p>
            <a:r>
              <a:rPr lang="en-US" dirty="0"/>
              <a:t> is a test runner that finds tests, run the test, determines where the tests are passed or failed...and reports it back in a human readable manner.</a:t>
            </a:r>
          </a:p>
        </p:txBody>
      </p:sp>
    </p:spTree>
    <p:extLst>
      <p:ext uri="{BB962C8B-B14F-4D97-AF65-F5344CB8AC3E}">
        <p14:creationId xmlns:p14="http://schemas.microsoft.com/office/powerpoint/2010/main" val="27860192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4008-3EB5-0D11-A494-5CF561C1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getByDisplayValue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B05E-DEC5-EA7F-22CC-5CF76D21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13" y="1815312"/>
            <a:ext cx="10728325" cy="3227375"/>
          </a:xfrm>
        </p:spPr>
        <p:txBody>
          <a:bodyPr/>
          <a:lstStyle/>
          <a:p>
            <a:r>
              <a:rPr lang="en-CA" dirty="0" err="1"/>
              <a:t>getByDisplayValue</a:t>
            </a:r>
            <a:r>
              <a:rPr lang="en-CA" dirty="0"/>
              <a:t> returns the input, </a:t>
            </a:r>
            <a:r>
              <a:rPr lang="en-CA" dirty="0" err="1"/>
              <a:t>textarea</a:t>
            </a:r>
            <a:r>
              <a:rPr lang="en-CA" dirty="0"/>
              <a:t>, or select element that has the matching display value.</a:t>
            </a:r>
          </a:p>
          <a:p>
            <a:endParaRPr lang="en-CA" dirty="0"/>
          </a:p>
          <a:p>
            <a:r>
              <a:rPr lang="en-CA" dirty="0"/>
              <a:t>To demo this:</a:t>
            </a:r>
          </a:p>
          <a:p>
            <a:r>
              <a:rPr lang="en-CA" dirty="0"/>
              <a:t>Assign a value attribute to the input box: We might get a warning here, if yes, let’s add a </a:t>
            </a:r>
            <a:r>
              <a:rPr lang="en-CA" dirty="0" err="1"/>
              <a:t>onChange</a:t>
            </a:r>
            <a:r>
              <a:rPr lang="en-CA" dirty="0"/>
              <a:t>() handler to the element too.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30107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51A5-972F-9C49-B842-F83E3CF8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8516-B7A7-2979-0A3A-3AEFE8B6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 will find the element with the given Alt text with </a:t>
            </a:r>
            <a:r>
              <a:rPr lang="en-CA" dirty="0" err="1"/>
              <a:t>img</a:t>
            </a:r>
            <a:r>
              <a:rPr lang="en-CA" dirty="0"/>
              <a:t>!</a:t>
            </a:r>
          </a:p>
          <a:p>
            <a:r>
              <a:rPr lang="en-CA" dirty="0"/>
              <a:t>We can test after bringing up an </a:t>
            </a:r>
            <a:r>
              <a:rPr lang="en-CA" dirty="0" err="1"/>
              <a:t>img</a:t>
            </a:r>
            <a:r>
              <a:rPr lang="en-CA" dirty="0"/>
              <a:t> in our form</a:t>
            </a:r>
          </a:p>
        </p:txBody>
      </p:sp>
    </p:spTree>
    <p:extLst>
      <p:ext uri="{BB962C8B-B14F-4D97-AF65-F5344CB8AC3E}">
        <p14:creationId xmlns:p14="http://schemas.microsoft.com/office/powerpoint/2010/main" val="14469746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13FB-94AF-C687-3A10-2941EE0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8165-5C8E-2898-9916-4EE9FAF7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Returns the element that has matching title attribute..</a:t>
            </a:r>
          </a:p>
          <a:p>
            <a:endParaRPr lang="en-CA" dirty="0"/>
          </a:p>
          <a:p>
            <a:r>
              <a:rPr lang="en-CA" dirty="0"/>
              <a:t>To demo apply “title” attribute to any of the elements, and access it.</a:t>
            </a:r>
          </a:p>
        </p:txBody>
      </p:sp>
    </p:spTree>
    <p:extLst>
      <p:ext uri="{BB962C8B-B14F-4D97-AF65-F5344CB8AC3E}">
        <p14:creationId xmlns:p14="http://schemas.microsoft.com/office/powerpoint/2010/main" val="1426869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89B2-1849-18FB-CE72-03A18286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getByTestId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70E7-078B-FF82-7532-EDF38E57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Matching data-</a:t>
            </a:r>
            <a:r>
              <a:rPr lang="en-CA" dirty="0" err="1"/>
              <a:t>testid</a:t>
            </a:r>
            <a:r>
              <a:rPr lang="en-CA" dirty="0"/>
              <a:t>=“any” !</a:t>
            </a:r>
          </a:p>
        </p:txBody>
      </p:sp>
    </p:spTree>
    <p:extLst>
      <p:ext uri="{BB962C8B-B14F-4D97-AF65-F5344CB8AC3E}">
        <p14:creationId xmlns:p14="http://schemas.microsoft.com/office/powerpoint/2010/main" val="10126412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7055-9658-5F0E-AC9A-173D109B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70387"/>
          </a:xfrm>
        </p:spPr>
        <p:txBody>
          <a:bodyPr/>
          <a:lstStyle/>
          <a:p>
            <a:r>
              <a:rPr lang="en-CA" dirty="0"/>
              <a:t>Priority Order for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DD71-41EC-85F0-98BB-B765D7D3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56852"/>
            <a:ext cx="10728325" cy="4412123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“Your test should resemble how users interact with your code(component, page, etc.) as much as possible”</a:t>
            </a:r>
          </a:p>
          <a:p>
            <a:r>
              <a:rPr lang="en-CA" dirty="0"/>
              <a:t>1.getByRole</a:t>
            </a:r>
          </a:p>
          <a:p>
            <a:r>
              <a:rPr lang="en-CA" dirty="0"/>
              <a:t>2.getByLabelText</a:t>
            </a:r>
          </a:p>
          <a:p>
            <a:r>
              <a:rPr lang="en-CA" dirty="0"/>
              <a:t>3.getByPlaceholderText</a:t>
            </a:r>
          </a:p>
          <a:p>
            <a:r>
              <a:rPr lang="en-CA" dirty="0"/>
              <a:t>4.getByText</a:t>
            </a:r>
          </a:p>
          <a:p>
            <a:r>
              <a:rPr lang="en-CA" dirty="0"/>
              <a:t>5.getByDisplayValue</a:t>
            </a:r>
          </a:p>
          <a:p>
            <a:r>
              <a:rPr lang="en-CA" dirty="0"/>
              <a:t>6.getByAltText</a:t>
            </a:r>
          </a:p>
          <a:p>
            <a:r>
              <a:rPr lang="en-CA" dirty="0"/>
              <a:t>7.getByTitle</a:t>
            </a:r>
          </a:p>
          <a:p>
            <a:r>
              <a:rPr lang="en-CA" dirty="0"/>
              <a:t>8.getByTestId</a:t>
            </a:r>
          </a:p>
        </p:txBody>
      </p:sp>
    </p:spTree>
    <p:extLst>
      <p:ext uri="{BB962C8B-B14F-4D97-AF65-F5344CB8AC3E}">
        <p14:creationId xmlns:p14="http://schemas.microsoft.com/office/powerpoint/2010/main" val="26179907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11AB-3A75-3457-949E-D5A06362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</a:t>
            </a:r>
            <a:r>
              <a:rPr lang="en-CA" dirty="0" err="1"/>
              <a:t>getAllBy</a:t>
            </a:r>
            <a:r>
              <a:rPr lang="en-CA" dirty="0"/>
              <a:t>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01B4-7160-E783-19CA-BF633DA4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 multiple elements in the DOM</a:t>
            </a:r>
          </a:p>
          <a:p>
            <a:endParaRPr lang="en-CA" dirty="0"/>
          </a:p>
          <a:p>
            <a:r>
              <a:rPr lang="en-CA" dirty="0" err="1"/>
              <a:t>getAllBy</a:t>
            </a:r>
            <a:r>
              <a:rPr lang="en-CA" dirty="0"/>
              <a:t> returns an array of all matching nodes for a query, and throws an error if no elements match</a:t>
            </a:r>
          </a:p>
          <a:p>
            <a:endParaRPr lang="en-CA" dirty="0"/>
          </a:p>
          <a:p>
            <a:r>
              <a:rPr lang="en-CA" dirty="0"/>
              <a:t>The methods will be same as </a:t>
            </a:r>
            <a:r>
              <a:rPr lang="en-CA" dirty="0" err="1"/>
              <a:t>getBy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5658676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0632-F8E9-6352-AC87-20AF294F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use </a:t>
            </a:r>
            <a:r>
              <a:rPr lang="en-CA" dirty="0" err="1"/>
              <a:t>getAllBy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966A-CD35-E6DD-A2D0-9F3C172B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 of </a:t>
            </a:r>
            <a:r>
              <a:rPr lang="en-CA" dirty="0" err="1"/>
              <a:t>getAllBy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53960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9AD9-E454-D513-5B3D-E2091D47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TextMatch</a:t>
            </a:r>
            <a:r>
              <a:rPr lang="en-CA" dirty="0"/>
              <a:t>? – The first argument to the query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5028-A6D6-82D1-F66F-75807CA1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46789"/>
            <a:ext cx="10728325" cy="4441620"/>
          </a:xfrm>
        </p:spPr>
        <p:txBody>
          <a:bodyPr/>
          <a:lstStyle/>
          <a:p>
            <a:r>
              <a:rPr lang="en-CA" dirty="0"/>
              <a:t>It represents a type can be either</a:t>
            </a:r>
          </a:p>
          <a:p>
            <a:pPr lvl="1"/>
            <a:r>
              <a:rPr lang="en-CA" dirty="0"/>
              <a:t>A string</a:t>
            </a:r>
          </a:p>
          <a:p>
            <a:pPr lvl="1"/>
            <a:r>
              <a:rPr lang="en-CA" dirty="0"/>
              <a:t>Regex</a:t>
            </a:r>
          </a:p>
          <a:p>
            <a:pPr lvl="1"/>
            <a:r>
              <a:rPr lang="en-CA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0926833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570C-35C0-7FDE-D768-20618FBA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00E5-2C0D-B397-669C-9C75DA3C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World”); // full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</a:t>
            </a:r>
            <a:r>
              <a:rPr lang="en-CA" dirty="0" err="1"/>
              <a:t>llo</a:t>
            </a:r>
            <a:r>
              <a:rPr lang="en-CA" dirty="0"/>
              <a:t> </a:t>
            </a:r>
            <a:r>
              <a:rPr lang="en-CA" dirty="0" err="1"/>
              <a:t>Worl</a:t>
            </a:r>
            <a:r>
              <a:rPr lang="en-CA" dirty="0"/>
              <a:t>”,{</a:t>
            </a:r>
            <a:r>
              <a:rPr lang="en-CA" dirty="0" err="1"/>
              <a:t>exact:false</a:t>
            </a:r>
            <a:r>
              <a:rPr lang="en-CA" dirty="0"/>
              <a:t>});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world”,{</a:t>
            </a:r>
            <a:r>
              <a:rPr lang="en-CA" dirty="0" err="1"/>
              <a:t>exact:false</a:t>
            </a:r>
            <a:r>
              <a:rPr lang="en-CA" dirty="0"/>
              <a:t>});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64305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98B3-E931-239A-8FD3-D6DE4B23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2655-82F5-FC9B-0569-15F28F65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71096"/>
            <a:ext cx="10728325" cy="3227375"/>
          </a:xfrm>
        </p:spPr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(/World/); //  substring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</a:t>
            </a:r>
            <a:r>
              <a:rPr lang="en-CA" dirty="0" err="1"/>
              <a:t>i</a:t>
            </a:r>
            <a:r>
              <a:rPr lang="en-CA" dirty="0"/>
              <a:t>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(/hello world$/</a:t>
            </a:r>
            <a:r>
              <a:rPr lang="en-CA" dirty="0" err="1"/>
              <a:t>i</a:t>
            </a:r>
            <a:r>
              <a:rPr lang="en-CA" dirty="0"/>
              <a:t>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686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B649-E20C-33BA-268C-E9132A8C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13FB-9293-D52C-0A36-A93EFD4A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RTL:</a:t>
            </a:r>
          </a:p>
          <a:p>
            <a:r>
              <a:rPr lang="en-US" dirty="0"/>
              <a:t>    testing utility that provides "Virtual DOM" for testing react components.[imitates the react-DOM and works with that...]</a:t>
            </a:r>
          </a:p>
          <a:p>
            <a:r>
              <a:rPr lang="en-US" dirty="0"/>
              <a:t>    Virtual DOM can be used to interact and verify the behavior of a react component</a:t>
            </a:r>
          </a:p>
          <a:p>
            <a:endParaRPr lang="en-US" dirty="0"/>
          </a:p>
          <a:p>
            <a:r>
              <a:rPr lang="en-US" dirty="0"/>
              <a:t>The core library is called "DOM Testing Library" and RTL is simply a wrapper around the core library to test React Applications in an easier way...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522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341B-CC1D-7362-C4F6-129BD5E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– custom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62EC-70A9-C4B4-8C25-C3765617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endParaRPr lang="en-CA" dirty="0"/>
          </a:p>
          <a:p>
            <a:r>
              <a:rPr lang="en-CA" dirty="0" err="1"/>
              <a:t>screen.getByText</a:t>
            </a:r>
            <a:r>
              <a:rPr lang="en-CA" dirty="0"/>
              <a:t>((content)=&gt;</a:t>
            </a:r>
            <a:r>
              <a:rPr lang="en-CA" dirty="0" err="1"/>
              <a:t>content.startsWith</a:t>
            </a:r>
            <a:r>
              <a:rPr lang="en-CA" dirty="0"/>
              <a:t>(“Hello”))</a:t>
            </a:r>
          </a:p>
          <a:p>
            <a:endParaRPr lang="en-CA" dirty="0"/>
          </a:p>
          <a:p>
            <a:r>
              <a:rPr lang="en-CA" dirty="0"/>
              <a:t>Practice each of the substring, regex matching in our code example we are doing..</a:t>
            </a:r>
          </a:p>
        </p:txBody>
      </p:sp>
    </p:spTree>
    <p:extLst>
      <p:ext uri="{BB962C8B-B14F-4D97-AF65-F5344CB8AC3E}">
        <p14:creationId xmlns:p14="http://schemas.microsoft.com/office/powerpoint/2010/main" val="414046260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C46A-3D99-C5CD-FAD7-BE8B985B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check if something is not there on component!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2E3C-2F8E-D676-C17E-0A38DCC9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 following to check if something is not in the component</a:t>
            </a:r>
          </a:p>
          <a:p>
            <a:endParaRPr lang="en-CA" dirty="0"/>
          </a:p>
          <a:p>
            <a:r>
              <a:rPr lang="en-CA" dirty="0" err="1"/>
              <a:t>getRoleBy</a:t>
            </a:r>
            <a:r>
              <a:rPr lang="en-CA" dirty="0"/>
              <a:t> or </a:t>
            </a:r>
            <a:r>
              <a:rPr lang="en-CA" dirty="0" err="1"/>
              <a:t>getAllRoleBy</a:t>
            </a:r>
            <a:r>
              <a:rPr lang="en-CA" dirty="0"/>
              <a:t> throw error when don’t find an element</a:t>
            </a:r>
          </a:p>
          <a:p>
            <a:endParaRPr lang="en-CA" dirty="0"/>
          </a:p>
          <a:p>
            <a:r>
              <a:rPr lang="en-CA" dirty="0"/>
              <a:t>So here comes the concept of </a:t>
            </a:r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0288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183D-3D26-55B4-B53F-5C40947F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6B44-E5F3-9BA6-AD03-608B971C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endParaRPr lang="en-CA" dirty="0"/>
          </a:p>
          <a:p>
            <a:pPr lvl="1"/>
            <a:r>
              <a:rPr lang="en-CA" dirty="0"/>
              <a:t>Returns the matching node for a query, and return null if no elements match</a:t>
            </a:r>
          </a:p>
          <a:p>
            <a:pPr lvl="1"/>
            <a:r>
              <a:rPr lang="en-CA" dirty="0"/>
              <a:t>Useful for asserting an </a:t>
            </a:r>
            <a:r>
              <a:rPr lang="en-CA" b="1" dirty="0"/>
              <a:t>element that is not present</a:t>
            </a:r>
          </a:p>
          <a:p>
            <a:pPr lvl="1"/>
            <a:r>
              <a:rPr lang="en-CA" dirty="0"/>
              <a:t>Throws an error if more than one match is found</a:t>
            </a:r>
          </a:p>
          <a:p>
            <a:r>
              <a:rPr lang="en-CA" dirty="0" err="1"/>
              <a:t>queryAllBy</a:t>
            </a:r>
            <a:endParaRPr lang="en-CA" dirty="0"/>
          </a:p>
          <a:p>
            <a:pPr lvl="1"/>
            <a:r>
              <a:rPr lang="en-CA" dirty="0"/>
              <a:t>Returns an array of all matching nodes for a query, and return an empty array if no elements match</a:t>
            </a:r>
          </a:p>
        </p:txBody>
      </p:sp>
    </p:spTree>
    <p:extLst>
      <p:ext uri="{BB962C8B-B14F-4D97-AF65-F5344CB8AC3E}">
        <p14:creationId xmlns:p14="http://schemas.microsoft.com/office/powerpoint/2010/main" val="235427042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B32-4875-6C19-1E4B-71E28F77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Appearance/Disappearance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02AC-07D1-D6AD-2C35-FFB1585F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elements are not present in the DOM to begin but make their way into the DOM after some time?</a:t>
            </a:r>
          </a:p>
          <a:p>
            <a:endParaRPr lang="en-CA" dirty="0"/>
          </a:p>
          <a:p>
            <a:r>
              <a:rPr lang="en-CA" dirty="0"/>
              <a:t>For example, data that is fetched from a server will be rendered only after a few milliseconds.</a:t>
            </a:r>
          </a:p>
          <a:p>
            <a:endParaRPr lang="en-CA" dirty="0"/>
          </a:p>
          <a:p>
            <a:r>
              <a:rPr lang="en-CA" dirty="0"/>
              <a:t>Let’s see if </a:t>
            </a:r>
            <a:r>
              <a:rPr lang="en-CA" dirty="0" err="1"/>
              <a:t>getByRole</a:t>
            </a:r>
            <a:r>
              <a:rPr lang="en-CA" dirty="0"/>
              <a:t> is a good fit in this situation! NOT</a:t>
            </a:r>
          </a:p>
        </p:txBody>
      </p:sp>
    </p:spTree>
    <p:extLst>
      <p:ext uri="{BB962C8B-B14F-4D97-AF65-F5344CB8AC3E}">
        <p14:creationId xmlns:p14="http://schemas.microsoft.com/office/powerpoint/2010/main" val="18859753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C6BE-447E-4803-6781-83059794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findBy</a:t>
            </a:r>
            <a:r>
              <a:rPr lang="en-CA" dirty="0"/>
              <a:t> and </a:t>
            </a:r>
            <a:r>
              <a:rPr lang="en-CA" dirty="0" err="1"/>
              <a:t>findAllBy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80A3-FCD7-DFBA-3973-7FE4ED7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findBy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Returns </a:t>
            </a:r>
            <a:r>
              <a:rPr lang="en-CA" b="1" dirty="0"/>
              <a:t>a Promise </a:t>
            </a:r>
            <a:r>
              <a:rPr lang="en-CA" dirty="0"/>
              <a:t>which resolves when an element is found which matches the given query</a:t>
            </a:r>
          </a:p>
          <a:p>
            <a:pPr lvl="1"/>
            <a:r>
              <a:rPr lang="en-CA" dirty="0"/>
              <a:t>The promise is rejected if no element is found or if more than one element is found after a default timeout of 1000ms.</a:t>
            </a:r>
          </a:p>
          <a:p>
            <a:r>
              <a:rPr lang="en-CA" dirty="0" err="1"/>
              <a:t>findAllBy</a:t>
            </a:r>
            <a:endParaRPr lang="en-CA" dirty="0"/>
          </a:p>
          <a:p>
            <a:pPr lvl="1"/>
            <a:r>
              <a:rPr lang="en-CA" dirty="0"/>
              <a:t>Returns a promise which resolves to an array of elements when any elements are found which match the given query</a:t>
            </a:r>
          </a:p>
          <a:p>
            <a:pPr lvl="1"/>
            <a:r>
              <a:rPr lang="en-CA" dirty="0"/>
              <a:t>The promise is rejected if no elements are found after a default timeout of 1000ms.</a:t>
            </a:r>
          </a:p>
        </p:txBody>
      </p:sp>
    </p:spTree>
    <p:extLst>
      <p:ext uri="{BB962C8B-B14F-4D97-AF65-F5344CB8AC3E}">
        <p14:creationId xmlns:p14="http://schemas.microsoft.com/office/powerpoint/2010/main" val="307539485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DFC4-DC26-909B-9216-54474D1F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increase the timeout!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5A06-A300-8C78-33AD-9D6911FF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{timeout:2000} for example:</a:t>
            </a:r>
          </a:p>
        </p:txBody>
      </p:sp>
    </p:spTree>
    <p:extLst>
      <p:ext uri="{BB962C8B-B14F-4D97-AF65-F5344CB8AC3E}">
        <p14:creationId xmlns:p14="http://schemas.microsoft.com/office/powerpoint/2010/main" val="417820618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5435-28E2-943B-85FE-DF1FD51C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Manual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0645-2073-4DEB-A3A0-E82C7812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81316"/>
            <a:ext cx="10728325" cy="4087659"/>
          </a:xfrm>
        </p:spPr>
        <p:txBody>
          <a:bodyPr/>
          <a:lstStyle/>
          <a:p>
            <a:r>
              <a:rPr lang="en-CA" dirty="0"/>
              <a:t>RTL Queries: As discussed till now</a:t>
            </a:r>
          </a:p>
          <a:p>
            <a:endParaRPr lang="en-CA" dirty="0"/>
          </a:p>
          <a:p>
            <a:r>
              <a:rPr lang="en-CA" dirty="0"/>
              <a:t>Manual Queries on the other hand we can use as the regular </a:t>
            </a:r>
            <a:r>
              <a:rPr lang="en-CA" dirty="0" err="1"/>
              <a:t>querySelector</a:t>
            </a:r>
            <a:r>
              <a:rPr lang="en-CA" dirty="0"/>
              <a:t> DOM API to find element.</a:t>
            </a:r>
          </a:p>
          <a:p>
            <a:pPr marL="0" indent="0">
              <a:buNone/>
            </a:pPr>
            <a:r>
              <a:rPr lang="en-CA" dirty="0"/>
              <a:t>  const {container} = render(&lt;</a:t>
            </a:r>
            <a:r>
              <a:rPr lang="en-CA" dirty="0" err="1"/>
              <a:t>AnyComponent</a:t>
            </a:r>
            <a:r>
              <a:rPr lang="en-CA" dirty="0"/>
              <a:t>/&gt;)</a:t>
            </a:r>
          </a:p>
          <a:p>
            <a:pPr marL="0" indent="0">
              <a:buNone/>
            </a:pPr>
            <a:r>
              <a:rPr lang="en-CA" dirty="0"/>
              <a:t> const foo = </a:t>
            </a:r>
            <a:r>
              <a:rPr lang="en-CA" dirty="0" err="1"/>
              <a:t>container.querySelectorAll</a:t>
            </a:r>
            <a:r>
              <a:rPr lang="en-CA" dirty="0"/>
              <a:t>(‘[data-foo=“bar”]’);</a:t>
            </a:r>
          </a:p>
        </p:txBody>
      </p:sp>
    </p:spTree>
    <p:extLst>
      <p:ext uri="{BB962C8B-B14F-4D97-AF65-F5344CB8AC3E}">
        <p14:creationId xmlns:p14="http://schemas.microsoft.com/office/powerpoint/2010/main" val="16803759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CA09-5D83-365A-E04A-CC26A5D2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26142"/>
          </a:xfrm>
        </p:spPr>
        <p:txBody>
          <a:bodyPr/>
          <a:lstStyle/>
          <a:p>
            <a:r>
              <a:rPr lang="en-CA" dirty="0"/>
              <a:t>Debugging !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C9A9-F8F1-FFFD-CF78-BD4E4C26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754054"/>
            <a:ext cx="10728325" cy="3227375"/>
          </a:xfrm>
        </p:spPr>
        <p:txBody>
          <a:bodyPr/>
          <a:lstStyle/>
          <a:p>
            <a:r>
              <a:rPr lang="en-CA" dirty="0" err="1"/>
              <a:t>screen.debug</a:t>
            </a:r>
            <a:r>
              <a:rPr lang="en-CA" dirty="0"/>
              <a:t>() </a:t>
            </a:r>
          </a:p>
          <a:p>
            <a:endParaRPr lang="en-CA" dirty="0"/>
          </a:p>
          <a:p>
            <a:r>
              <a:rPr lang="en-CA" dirty="0" err="1"/>
              <a:t>logRoles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7928824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992A-B616-6A23-5BFB-EE896E49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Testing Playground</a:t>
            </a:r>
            <a:r>
              <a:rPr lang="en-CA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64B0-3398-D3A9-28FB-4698D340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Remember </a:t>
            </a:r>
            <a:r>
              <a:rPr lang="en-CA" dirty="0" err="1"/>
              <a:t>flexboxfroggy</a:t>
            </a:r>
            <a:r>
              <a:rPr lang="en-CA" dirty="0"/>
              <a:t> ?? </a:t>
            </a:r>
            <a:r>
              <a:rPr lang="en-CA" dirty="0">
                <a:sym typeface="Wingdings" panose="05000000000000000000" pitchFamily="2" charset="2"/>
              </a:rPr>
              <a:t>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Let’s install testing playground extension!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17098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1CD3-CCC2-5D52-3120-FB398ABF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583F-B017-9E46-0B70-3258CAFA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click using a mouse or a keypress using a keyboard</a:t>
            </a:r>
          </a:p>
          <a:p>
            <a:r>
              <a:rPr lang="en-CA" dirty="0"/>
              <a:t>Software has to response to such interactions</a:t>
            </a:r>
          </a:p>
          <a:p>
            <a:r>
              <a:rPr lang="en-CA" dirty="0"/>
              <a:t>Tests should ensure the interactions are handled as expected.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761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D4F9-FC61-459B-716E-29D61F08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D0F44-D604-604B-DBDD-953989E3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Library/test runner for testing react components.</a:t>
            </a:r>
          </a:p>
          <a:p>
            <a:endParaRPr lang="en-US" dirty="0"/>
          </a:p>
          <a:p>
            <a:r>
              <a:rPr lang="en-US" dirty="0"/>
              <a:t>Supports Typescript, JSX…</a:t>
            </a:r>
          </a:p>
        </p:txBody>
      </p:sp>
    </p:spTree>
    <p:extLst>
      <p:ext uri="{BB962C8B-B14F-4D97-AF65-F5344CB8AC3E}">
        <p14:creationId xmlns:p14="http://schemas.microsoft.com/office/powerpoint/2010/main" val="122495534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E5CE-A2BB-FFAF-F297-79CD8B59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5BDC-B04D-84D0-09C6-03A82085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companion library for Testing Library that simulates user interactions by dispatching the events that would happen if the interaction took place in a browser</a:t>
            </a:r>
          </a:p>
          <a:p>
            <a:endParaRPr lang="en-CA" dirty="0"/>
          </a:p>
          <a:p>
            <a:r>
              <a:rPr lang="en-CA" dirty="0"/>
              <a:t>It is the recommended way to test user interactions with RTL.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587478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5E21-BBC5-FB1C-6E34-1F97878B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fireEvent</a:t>
            </a:r>
            <a:r>
              <a:rPr lang="en-CA" dirty="0"/>
              <a:t> vs 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ADAB-548E-76C0-2E87-17B723C9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79872"/>
            <a:ext cx="10728325" cy="4589104"/>
          </a:xfrm>
        </p:spPr>
        <p:txBody>
          <a:bodyPr>
            <a:normAutofit fontScale="77500" lnSpcReduction="20000"/>
          </a:bodyPr>
          <a:lstStyle/>
          <a:p>
            <a:r>
              <a:rPr lang="en-CA" dirty="0" err="1"/>
              <a:t>fireEvent</a:t>
            </a:r>
            <a:r>
              <a:rPr lang="en-CA" dirty="0"/>
              <a:t> is a method from RTL which is used to dispatch DOM events</a:t>
            </a:r>
          </a:p>
          <a:p>
            <a:endParaRPr lang="en-CA" dirty="0"/>
          </a:p>
          <a:p>
            <a:r>
              <a:rPr lang="en-CA" dirty="0"/>
              <a:t>User-event simulates full interactions, which may fire multiple events and do additional checks along the way.</a:t>
            </a:r>
          </a:p>
          <a:p>
            <a:endParaRPr lang="en-CA" dirty="0"/>
          </a:p>
          <a:p>
            <a:r>
              <a:rPr lang="en-CA" dirty="0"/>
              <a:t>For example, we can dispatch the change event on an input filed using </a:t>
            </a:r>
            <a:r>
              <a:rPr lang="en-CA" dirty="0" err="1"/>
              <a:t>fireEvent</a:t>
            </a:r>
            <a:r>
              <a:rPr lang="en-CA" dirty="0"/>
              <a:t>.</a:t>
            </a:r>
          </a:p>
          <a:p>
            <a:r>
              <a:rPr lang="en-CA" dirty="0"/>
              <a:t>When a user types into a text box, the element must be focused, and the keyboard and input events are fired and the selection and value on the element are manipulated as they type.</a:t>
            </a:r>
          </a:p>
          <a:p>
            <a:r>
              <a:rPr lang="en-CA" dirty="0"/>
              <a:t>User-event allows to describe a user interaction instead of a concrete event. It adds visibility and intractability checks along the way and manipulates the DOM just like a user interaction in the browser would. It factors in that the browser e.g. wouldn’t let a user click a hidden element or a type in a disabled text box.</a:t>
            </a:r>
          </a:p>
          <a:p>
            <a:r>
              <a:rPr lang="en-CA" dirty="0"/>
              <a:t>Good news: user-event is already there in </a:t>
            </a:r>
            <a:r>
              <a:rPr lang="en-CA" dirty="0" err="1"/>
              <a:t>Package.json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11216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9CB8-C6B3-64C0-7DEF-03526973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0A3E-1631-19EE-56D7-AA98A512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see pointer interactions in action!</a:t>
            </a:r>
          </a:p>
        </p:txBody>
      </p:sp>
    </p:spTree>
    <p:extLst>
      <p:ext uri="{BB962C8B-B14F-4D97-AF65-F5344CB8AC3E}">
        <p14:creationId xmlns:p14="http://schemas.microsoft.com/office/powerpoint/2010/main" val="423885868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4ECE-40DF-D3D4-45C2-87A799F6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406D-B47A-4571-DEDC-F73BAB01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Convenience APIs</a:t>
            </a:r>
          </a:p>
          <a:p>
            <a:r>
              <a:rPr lang="en-CA" dirty="0"/>
              <a:t>click()</a:t>
            </a:r>
          </a:p>
          <a:p>
            <a:r>
              <a:rPr lang="en-CA" dirty="0" err="1"/>
              <a:t>dblClick</a:t>
            </a:r>
            <a:r>
              <a:rPr lang="en-CA" dirty="0"/>
              <a:t>()</a:t>
            </a:r>
          </a:p>
          <a:p>
            <a:r>
              <a:rPr lang="en-CA" dirty="0" err="1"/>
              <a:t>tripleClick</a:t>
            </a:r>
            <a:r>
              <a:rPr lang="en-CA" dirty="0"/>
              <a:t>()</a:t>
            </a:r>
          </a:p>
          <a:p>
            <a:r>
              <a:rPr lang="en-CA" dirty="0"/>
              <a:t>hover() </a:t>
            </a:r>
          </a:p>
          <a:p>
            <a:r>
              <a:rPr lang="en-CA" dirty="0" err="1"/>
              <a:t>unhover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701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1563</TotalTime>
  <Words>4408</Words>
  <Application>Microsoft Macintosh PowerPoint</Application>
  <PresentationFormat>Widescreen</PresentationFormat>
  <Paragraphs>565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9" baseType="lpstr">
      <vt:lpstr>Aptos</vt:lpstr>
      <vt:lpstr>Aptos Display</vt:lpstr>
      <vt:lpstr>Arial</vt:lpstr>
      <vt:lpstr>Söhne Mono</vt:lpstr>
      <vt:lpstr>Wingdings</vt:lpstr>
      <vt:lpstr>Office Theme</vt:lpstr>
      <vt:lpstr>Week 12</vt:lpstr>
      <vt:lpstr>Agenda</vt:lpstr>
      <vt:lpstr>Agenda continued..</vt:lpstr>
      <vt:lpstr>Testing!</vt:lpstr>
      <vt:lpstr>Manual Vs Automated Testing Manual:</vt:lpstr>
      <vt:lpstr>Automated!</vt:lpstr>
      <vt:lpstr>Jest (JavaScript testing framework) &amp; RTL (React Testing Library)</vt:lpstr>
      <vt:lpstr>RTL</vt:lpstr>
      <vt:lpstr>Vitest </vt:lpstr>
      <vt:lpstr>Types of Tests:</vt:lpstr>
      <vt:lpstr>Unit Tests</vt:lpstr>
      <vt:lpstr>Integration Tests:</vt:lpstr>
      <vt:lpstr>End to End Tests(E2E)</vt:lpstr>
      <vt:lpstr>What is a TEST? - Demo</vt:lpstr>
      <vt:lpstr>What we need to write tests in React?</vt:lpstr>
      <vt:lpstr>Installations to run our tests</vt:lpstr>
      <vt:lpstr>Now we need DOM emulation</vt:lpstr>
      <vt:lpstr>How to run tests? </vt:lpstr>
      <vt:lpstr>Test Driven Development - TDD</vt:lpstr>
      <vt:lpstr>Jest Watch Mode: </vt:lpstr>
      <vt:lpstr>What to Test?</vt:lpstr>
      <vt:lpstr>What not to test?</vt:lpstr>
      <vt:lpstr>RTL Queries </vt:lpstr>
      <vt:lpstr>Assertions</vt:lpstr>
      <vt:lpstr>To find single &amp; multiple elements on the page!</vt:lpstr>
      <vt:lpstr>getByRole</vt:lpstr>
      <vt:lpstr>getByRole cont..</vt:lpstr>
      <vt:lpstr>Demo for getByRole( )</vt:lpstr>
      <vt:lpstr>What if two elements have the same role?</vt:lpstr>
      <vt:lpstr>For example: If we have a textbox and textarea together in a form</vt:lpstr>
      <vt:lpstr>Two headings together??</vt:lpstr>
      <vt:lpstr>getByRole Options ..cont.</vt:lpstr>
      <vt:lpstr>getByLabelText</vt:lpstr>
      <vt:lpstr>getByPlaceHolderText &amp; getByText</vt:lpstr>
      <vt:lpstr>getByDisplayValue</vt:lpstr>
      <vt:lpstr>getByAltText( )</vt:lpstr>
      <vt:lpstr>getByTitle</vt:lpstr>
      <vt:lpstr>getByTestId</vt:lpstr>
      <vt:lpstr>Priority Order for Queries</vt:lpstr>
      <vt:lpstr>RTL getAllBy Queries</vt:lpstr>
      <vt:lpstr>Let’s use getAllBy</vt:lpstr>
      <vt:lpstr>What is TextMatch? – The first argument to the query methods</vt:lpstr>
      <vt:lpstr>TextMatch - string</vt:lpstr>
      <vt:lpstr>TextMatch - regex</vt:lpstr>
      <vt:lpstr>TextMatch – custom function</vt:lpstr>
      <vt:lpstr>How to check if something is not there on component!</vt:lpstr>
      <vt:lpstr>queryBy and queryAllBy</vt:lpstr>
      <vt:lpstr>Appearance/Disappearance</vt:lpstr>
      <vt:lpstr>findBy and findAllBy</vt:lpstr>
      <vt:lpstr>To increase the timeout!</vt:lpstr>
      <vt:lpstr>Manual Queries</vt:lpstr>
      <vt:lpstr>Debugging ! Important</vt:lpstr>
      <vt:lpstr>Testing Playground!</vt:lpstr>
      <vt:lpstr>User interactions!</vt:lpstr>
      <vt:lpstr>user-event</vt:lpstr>
      <vt:lpstr>fireEvent vs user-event</vt:lpstr>
      <vt:lpstr>Pointer Interactions</vt:lpstr>
      <vt:lpstr>Pointer Interactions</vt:lpstr>
      <vt:lpstr>RTL Queries </vt:lpstr>
      <vt:lpstr>To find single &amp; multiple elements on the page!</vt:lpstr>
      <vt:lpstr>getByRole</vt:lpstr>
      <vt:lpstr>getByRole cont..</vt:lpstr>
      <vt:lpstr>Demo for getByRole( )</vt:lpstr>
      <vt:lpstr>What if two elements have the same role?</vt:lpstr>
      <vt:lpstr>For example: If we have a textbox and textarea together in a form</vt:lpstr>
      <vt:lpstr>Two headings together??</vt:lpstr>
      <vt:lpstr>getByRole Options ..cont.</vt:lpstr>
      <vt:lpstr>getByLabelText</vt:lpstr>
      <vt:lpstr>getByPlaceHolderText &amp; getByText</vt:lpstr>
      <vt:lpstr>getByDisplayValue</vt:lpstr>
      <vt:lpstr>getByAltText( )</vt:lpstr>
      <vt:lpstr>getByTitle</vt:lpstr>
      <vt:lpstr>getByTestId</vt:lpstr>
      <vt:lpstr>Priority Order for Queries</vt:lpstr>
      <vt:lpstr>RTL getAllBy Queries</vt:lpstr>
      <vt:lpstr>Let’s use getAllBy</vt:lpstr>
      <vt:lpstr>What is TextMatch? – The first argument to the query methods</vt:lpstr>
      <vt:lpstr>TextMatch - string</vt:lpstr>
      <vt:lpstr>TextMatch - regex</vt:lpstr>
      <vt:lpstr>TextMatch – custom function</vt:lpstr>
      <vt:lpstr>How to check if something is not there on component!</vt:lpstr>
      <vt:lpstr>queryBy and queryAllBy</vt:lpstr>
      <vt:lpstr>Appearance/Disappearance</vt:lpstr>
      <vt:lpstr>findBy and findAllBy</vt:lpstr>
      <vt:lpstr>To increase the timeout!</vt:lpstr>
      <vt:lpstr>Manual Queries</vt:lpstr>
      <vt:lpstr>Debugging ! Important</vt:lpstr>
      <vt:lpstr>Testing Playground!</vt:lpstr>
      <vt:lpstr>User interactions!</vt:lpstr>
      <vt:lpstr>user-event</vt:lpstr>
      <vt:lpstr>fireEvent vs user-event</vt:lpstr>
      <vt:lpstr>Pointer Interactions</vt:lpstr>
      <vt:lpstr>Pointer Interactions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18</cp:revision>
  <dcterms:created xsi:type="dcterms:W3CDTF">2024-09-09T03:21:42Z</dcterms:created>
  <dcterms:modified xsi:type="dcterms:W3CDTF">2024-11-25T13:27:39Z</dcterms:modified>
</cp:coreProperties>
</file>