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5" autoAdjust="0"/>
    <p:restoredTop sz="94677"/>
  </p:normalViewPr>
  <p:slideViewPr>
    <p:cSldViewPr snapToGrid="0">
      <p:cViewPr>
        <p:scale>
          <a:sx n="75" d="100"/>
          <a:sy n="75" d="100"/>
        </p:scale>
        <p:origin x="424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mai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Technology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C9D8-E816-64EF-F0B8-14738485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466B-238F-3D4C-C79D-3F98E52F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https://www.google.com:443</a:t>
            </a:r>
          </a:p>
          <a:p>
            <a:endParaRPr lang="en-US" dirty="0"/>
          </a:p>
          <a:p>
            <a:r>
              <a:rPr lang="en-US" dirty="0"/>
              <a:t>https: protocol...</a:t>
            </a:r>
          </a:p>
          <a:p>
            <a:endParaRPr lang="en-US" dirty="0"/>
          </a:p>
          <a:p>
            <a:r>
              <a:rPr lang="en-US" dirty="0"/>
              <a:t>domain: </a:t>
            </a:r>
            <a:r>
              <a:rPr lang="en-US" dirty="0" err="1"/>
              <a:t>www.google.com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port: NOT GIVEN...65000 above.... 443: for https://  80: for http:// 5000, 5500</a:t>
            </a:r>
          </a:p>
          <a:p>
            <a:endParaRPr lang="en-US" dirty="0"/>
          </a:p>
          <a:p>
            <a:r>
              <a:rPr lang="en-US" dirty="0"/>
              <a:t>origin: Combining protocol, domain, port... GIVES US origin...Origin plays a central role in the web's security model...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6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3FA0-A4B7-EBA4-7A82-378F3173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94E7-CA08-3AE9-49E8-27F37E52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Response Codes:</a:t>
            </a:r>
          </a:p>
          <a:p>
            <a:r>
              <a:rPr lang="en-US" dirty="0"/>
              <a:t>    That tells us what has happened with the request:</a:t>
            </a:r>
          </a:p>
          <a:p>
            <a:r>
              <a:rPr lang="en-US" dirty="0"/>
              <a:t>        200 . OK</a:t>
            </a:r>
          </a:p>
          <a:p>
            <a:r>
              <a:rPr lang="en-US" dirty="0"/>
              <a:t>        404 . Error -resource not found</a:t>
            </a:r>
          </a:p>
          <a:p>
            <a:endParaRPr lang="en-US" dirty="0"/>
          </a:p>
          <a:p>
            <a:r>
              <a:rPr lang="en-US" dirty="0" err="1"/>
              <a:t>QueryString</a:t>
            </a:r>
            <a:r>
              <a:rPr lang="en-US" dirty="0"/>
              <a:t>:</a:t>
            </a:r>
          </a:p>
          <a:p>
            <a:r>
              <a:rPr lang="en-US" dirty="0"/>
              <a:t>something added after the URL, starting with "?"... is called </a:t>
            </a:r>
            <a:r>
              <a:rPr lang="en-US" dirty="0" err="1"/>
              <a:t>querystring</a:t>
            </a:r>
            <a:r>
              <a:rPr lang="en-US" dirty="0"/>
              <a:t>.</a:t>
            </a:r>
          </a:p>
          <a:p>
            <a:r>
              <a:rPr lang="en-US" dirty="0"/>
              <a:t>Extra information to make something happen when you access a URL...</a:t>
            </a:r>
          </a:p>
          <a:p>
            <a:r>
              <a:rPr lang="en-US" dirty="0"/>
              <a:t>Fragments on the web page:</a:t>
            </a:r>
          </a:p>
          <a:p>
            <a:r>
              <a:rPr lang="en-US" dirty="0"/>
              <a:t>id = "some"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9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616E-540A-335E-8251-A6010E88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8463-C4DF-4E26-02D2-F580B838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Tag:  &lt;something&gt;</a:t>
            </a:r>
          </a:p>
          <a:p>
            <a:r>
              <a:rPr lang="en-US" dirty="0"/>
              <a:t>Elements: &lt;title&gt;Something&lt;/title&gt; The starting tag, content and ending tag…[If any element does not have any content, we make it and </a:t>
            </a:r>
            <a:r>
              <a:rPr lang="en-US" dirty="0">
                <a:solidFill>
                  <a:srgbClr val="FFFF00"/>
                </a:solidFill>
              </a:rPr>
              <a:t>empty element  &lt;meta/&gt;</a:t>
            </a:r>
          </a:p>
          <a:p>
            <a:r>
              <a:rPr lang="en-US" dirty="0"/>
              <a:t>Attributes: That give extra functionality to the tag/element</a:t>
            </a:r>
          </a:p>
          <a:p>
            <a:r>
              <a:rPr lang="en-US" dirty="0"/>
              <a:t>Entity: &amp; ;… we write something in between and it renders the special character…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7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BF42-2DDD-E38F-F1F8-68EC301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7EE6-811E-3DCF-B1CA-EB4A4B69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&lt;link&gt;… links from this document to external resources such as CSS style sheets…</a:t>
            </a:r>
          </a:p>
          <a:p>
            <a:pPr marL="0" indent="0">
              <a:buNone/>
            </a:pPr>
            <a:r>
              <a:rPr lang="en-US" dirty="0"/>
              <a:t>&lt;meta&gt; - metadata that can’t be included via other elements..</a:t>
            </a:r>
          </a:p>
          <a:p>
            <a:pPr marL="0" indent="0">
              <a:buNone/>
            </a:pPr>
            <a:r>
              <a:rPr lang="en-US" dirty="0"/>
              <a:t>&lt;title&gt; - the document’s title</a:t>
            </a:r>
          </a:p>
        </p:txBody>
      </p:sp>
    </p:spTree>
    <p:extLst>
      <p:ext uri="{BB962C8B-B14F-4D97-AF65-F5344CB8AC3E}">
        <p14:creationId xmlns:p14="http://schemas.microsoft.com/office/powerpoint/2010/main" val="394742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451F-6512-128F-9B0A-0AA755AC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document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14C1-39B6-C63F-D2A6-37EAAC82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 &lt;title&gt;&lt;/title&gt;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ALWAYS VALIDATE YOUR ASSIGNMENT BEFORE SUBMITTING…</a:t>
            </a:r>
          </a:p>
          <a:p>
            <a:r>
              <a:rPr lang="en-US" dirty="0">
                <a:solidFill>
                  <a:srgbClr val="FFFF00"/>
                </a:solidFill>
              </a:rPr>
              <a:t>NO RED ELEMENT/ATTRIBUTE IN YOUR ASSIGNMENT…</a:t>
            </a:r>
          </a:p>
        </p:txBody>
      </p:sp>
    </p:spTree>
    <p:extLst>
      <p:ext uri="{BB962C8B-B14F-4D97-AF65-F5344CB8AC3E}">
        <p14:creationId xmlns:p14="http://schemas.microsoft.com/office/powerpoint/2010/main" val="303370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0C9-84EB-1F2A-61F2-381B5020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Sections – </a:t>
            </a:r>
            <a:r>
              <a:rPr lang="en-US" dirty="0">
                <a:solidFill>
                  <a:srgbClr val="FFFF00"/>
                </a:solidFill>
              </a:rPr>
              <a:t>ALWAYS INSIDE &lt;body&gt;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C910-92EE-2EAB-745E-9168A06F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&lt;header&gt; - introductory material at the top of the document.</a:t>
            </a:r>
          </a:p>
          <a:p>
            <a:r>
              <a:rPr lang="en-US" dirty="0"/>
              <a:t>&lt;nav&gt; - content related to </a:t>
            </a:r>
            <a:r>
              <a:rPr lang="en-US" dirty="0" err="1"/>
              <a:t>navigation..menu</a:t>
            </a:r>
            <a:r>
              <a:rPr lang="en-US" dirty="0"/>
              <a:t>, index, links, etc.</a:t>
            </a:r>
          </a:p>
          <a:p>
            <a:r>
              <a:rPr lang="en-US" dirty="0"/>
              <a:t>&lt;main&gt; - the main content of the document.. For example, the main article text that you want to convey…</a:t>
            </a:r>
          </a:p>
          <a:p>
            <a:r>
              <a:rPr lang="en-US" dirty="0"/>
              <a:t>&lt;h1&gt;,… &lt;/h6&gt; Headers of the content sections</a:t>
            </a:r>
          </a:p>
          <a:p>
            <a:r>
              <a:rPr lang="en-US" dirty="0"/>
              <a:t>&lt;footer&gt;… end material….(author, copyright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58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9EA0-60FB-22A5-8D53-5F77B171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A687-BB88-919A-0985-1D38762E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&lt;div&gt;.. A generic container we use to attach style or script…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&gt;.. Ordered list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&gt;.. Unordered list</a:t>
            </a:r>
          </a:p>
          <a:p>
            <a:r>
              <a:rPr lang="en-US" dirty="0"/>
              <a:t>&lt;li&gt;… List item</a:t>
            </a:r>
          </a:p>
          <a:p>
            <a:r>
              <a:rPr lang="en-US" dirty="0"/>
              <a:t>&lt;p&gt;… a paragraph</a:t>
            </a:r>
          </a:p>
          <a:p>
            <a:r>
              <a:rPr lang="en-US" dirty="0"/>
              <a:t>&lt;blockquote&gt;</a:t>
            </a:r>
          </a:p>
        </p:txBody>
      </p:sp>
    </p:spTree>
    <p:extLst>
      <p:ext uri="{BB962C8B-B14F-4D97-AF65-F5344CB8AC3E}">
        <p14:creationId xmlns:p14="http://schemas.microsoft.com/office/powerpoint/2010/main" val="210339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8013-9734-499A-E6A8-BA4F4658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225-66E7-F68A-099C-215CFDFA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&lt;a&gt;.. Anchor is used to make links… allows user to navigate…</a:t>
            </a:r>
          </a:p>
          <a:p>
            <a:r>
              <a:rPr lang="en-US" dirty="0"/>
              <a:t>&lt;code&gt;… formats the text as computer code…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adds emphasis…(like italic)</a:t>
            </a:r>
          </a:p>
          <a:p>
            <a:r>
              <a:rPr lang="en-US" dirty="0"/>
              <a:t>&lt;span&gt; generic containers</a:t>
            </a:r>
          </a:p>
          <a:p>
            <a:endParaRPr lang="en-US" dirty="0"/>
          </a:p>
          <a:p>
            <a:r>
              <a:rPr lang="en-US" dirty="0"/>
              <a:t>Inline and Block </a:t>
            </a:r>
            <a:r>
              <a:rPr lang="en-US"/>
              <a:t>level Elements?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7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82BF-879C-C087-A8B9-C5C70472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F769-F772-0477-A458-C1FA52EF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&lt;audio&gt;</a:t>
            </a:r>
          </a:p>
          <a:p>
            <a:r>
              <a:rPr lang="en-US" dirty="0"/>
              <a:t>&lt;video&gt;</a:t>
            </a:r>
          </a:p>
          <a:p>
            <a:r>
              <a:rPr lang="en-US" dirty="0"/>
              <a:t>&lt;canvas&gt; -  graphical area used to draw with either 2D or 3D using </a:t>
            </a:r>
            <a:r>
              <a:rPr lang="en-US" dirty="0" err="1"/>
              <a:t>javascript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0974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 Front-end introduction!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Internet and world wide web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Difference between Front-end &amp; Back-end technologies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Re-introduction to HTML </a:t>
            </a:r>
            <a:r>
              <a:rPr lang="en-US" dirty="0">
                <a:sym typeface="Wingdings" pitchFamily="2" charset="2"/>
              </a:rPr>
              <a:t> - Some gap filling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493F-6D5A-92B9-C499-86E32457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48E9-4688-1E9D-63C3-42E6F2C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Whatever we see is Front-End!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Isn’t that very simple – Let’s dig into it!!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MEAN and MERN? </a:t>
            </a:r>
          </a:p>
          <a:p>
            <a:pPr marL="0" indent="0">
              <a:buNone/>
            </a:pPr>
            <a:r>
              <a:rPr lang="en-US" dirty="0"/>
              <a:t>	MongoDB, Express JS, </a:t>
            </a:r>
            <a:r>
              <a:rPr lang="en-US" dirty="0">
                <a:solidFill>
                  <a:srgbClr val="FF0000"/>
                </a:solidFill>
              </a:rPr>
              <a:t>Angular JS</a:t>
            </a:r>
            <a:r>
              <a:rPr lang="en-US" dirty="0"/>
              <a:t>, Node JS</a:t>
            </a:r>
          </a:p>
          <a:p>
            <a:pPr marL="0" indent="0">
              <a:buNone/>
            </a:pPr>
            <a:r>
              <a:rPr lang="en-US" dirty="0"/>
              <a:t>	MongoDB, Express JS,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Reat JS</a:t>
            </a:r>
            <a:r>
              <a:rPr lang="en-US" dirty="0"/>
              <a:t>, Node 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Stack Developers!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26C2-459D-B684-7C9A-16F3FC10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Front-end and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0540-CF72-5DDE-B073-974835DC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Technologies: HTML,CSS, JavaScript (Both)</a:t>
            </a:r>
          </a:p>
          <a:p>
            <a:pPr lvl="1"/>
            <a:r>
              <a:rPr lang="en-US" dirty="0"/>
              <a:t>(Client-side scripts)</a:t>
            </a:r>
          </a:p>
          <a:p>
            <a:r>
              <a:rPr lang="en-US" dirty="0"/>
              <a:t>Back-end Technologies: JavaScript(Both), Express JS, SQL Server, MongoDB, PHP, </a:t>
            </a:r>
            <a:r>
              <a:rPr lang="en-US" dirty="0" err="1"/>
              <a:t>ASP.net</a:t>
            </a:r>
            <a:r>
              <a:rPr lang="en-US" dirty="0"/>
              <a:t>, Ruby on rails, LAMP(Linux Apache </a:t>
            </a:r>
            <a:r>
              <a:rPr lang="en-US" dirty="0" err="1"/>
              <a:t>MySql</a:t>
            </a:r>
            <a:r>
              <a:rPr lang="en-US" dirty="0"/>
              <a:t> PHP), WAMP( Window), XAMPP (W &amp; L )</a:t>
            </a:r>
          </a:p>
          <a:p>
            <a:pPr lvl="1"/>
            <a:r>
              <a:rPr lang="en-US" dirty="0"/>
              <a:t>(Server-aside scripts)</a:t>
            </a:r>
          </a:p>
        </p:txBody>
      </p:sp>
    </p:spTree>
    <p:extLst>
      <p:ext uri="{BB962C8B-B14F-4D97-AF65-F5344CB8AC3E}">
        <p14:creationId xmlns:p14="http://schemas.microsoft.com/office/powerpoint/2010/main" val="342039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1F94-E932-1C87-E19A-43DDDD43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and World Wide Web (WWW)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8DAE-974C-DA62-550E-E2BBC703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Internet???</a:t>
            </a:r>
          </a:p>
          <a:p>
            <a:pPr marL="0" indent="0">
              <a:buNone/>
            </a:pPr>
            <a:r>
              <a:rPr lang="en-US" dirty="0"/>
              <a:t>	Network of Networks!</a:t>
            </a:r>
          </a:p>
          <a:p>
            <a:pPr marL="0" indent="0">
              <a:buNone/>
            </a:pPr>
            <a:r>
              <a:rPr lang="en-US" dirty="0"/>
              <a:t>What is world wide web???	</a:t>
            </a:r>
          </a:p>
          <a:p>
            <a:pPr marL="0" indent="0">
              <a:buNone/>
            </a:pPr>
            <a:r>
              <a:rPr lang="en-US" dirty="0"/>
              <a:t>	A way to store and access information by using the “internet”</a:t>
            </a:r>
          </a:p>
          <a:p>
            <a:pPr marL="0" indent="0">
              <a:buNone/>
            </a:pPr>
            <a:r>
              <a:rPr lang="en-US" dirty="0"/>
              <a:t>	virtual directory consisting of websites…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www.gmail.com</a:t>
            </a:r>
            <a:r>
              <a:rPr lang="en-US" dirty="0"/>
              <a:t>, </a:t>
            </a:r>
            <a:r>
              <a:rPr lang="en-US" dirty="0" err="1"/>
              <a:t>www.facebook.com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59ED-174A-B239-31DB-D93D0683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2A1-47F0-94B4-4A25-5D94B4DB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631"/>
          </a:xfrm>
        </p:spPr>
        <p:txBody>
          <a:bodyPr>
            <a:normAutofit fontScale="92500"/>
          </a:bodyPr>
          <a:lstStyle/>
          <a:p>
            <a:r>
              <a:rPr lang="en-US" dirty="0"/>
              <a:t>We often use the terms “Web” and “Internet” interchangeably; however, they aren’t the same</a:t>
            </a:r>
          </a:p>
          <a:p>
            <a:endParaRPr lang="en-US" dirty="0"/>
          </a:p>
          <a:p>
            <a:r>
              <a:rPr lang="en-US" dirty="0"/>
              <a:t>"Network of Networks”</a:t>
            </a:r>
          </a:p>
          <a:p>
            <a:endParaRPr lang="en-US" dirty="0"/>
          </a:p>
          <a:p>
            <a:r>
              <a:rPr lang="en-US" dirty="0"/>
              <a:t>world wide web??? web is a subset of internet- allows us to access web services , request resources like images pages etc.. and transmit data between clients and servers...virtual directory of web resources..</a:t>
            </a:r>
          </a:p>
          <a:p>
            <a:endParaRPr lang="en-US" dirty="0"/>
          </a:p>
          <a:p>
            <a:r>
              <a:rPr lang="en-US" dirty="0"/>
              <a:t>Web uses internet as a backbone to transmit data from one side to other and vise versa.</a:t>
            </a:r>
          </a:p>
        </p:txBody>
      </p:sp>
    </p:spTree>
    <p:extLst>
      <p:ext uri="{BB962C8B-B14F-4D97-AF65-F5344CB8AC3E}">
        <p14:creationId xmlns:p14="http://schemas.microsoft.com/office/powerpoint/2010/main" val="133132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853-DFD1-74C5-AA37-FCBB63AB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about web and internet!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F2BF-A410-E9DA-BA21-6ABF2FE7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runs of top of TCP/IP networks using a number of communication protocols...(Transmission Control Protocol/Internet Protocol)</a:t>
            </a:r>
          </a:p>
          <a:p>
            <a:endParaRPr lang="en-US" dirty="0"/>
          </a:p>
          <a:p>
            <a:r>
              <a:rPr lang="en-US" dirty="0"/>
              <a:t>IP: 32 bit number(IPV4) are assigned to every device on the internet...</a:t>
            </a:r>
          </a:p>
          <a:p>
            <a:endParaRPr lang="en-US" dirty="0"/>
          </a:p>
          <a:p>
            <a:r>
              <a:rPr lang="en-US" dirty="0"/>
              <a:t>202.102.23.123   IPV4</a:t>
            </a:r>
          </a:p>
          <a:p>
            <a:r>
              <a:rPr lang="en-US" dirty="0"/>
              <a:t>128 bit number   IPV6 </a:t>
            </a:r>
          </a:p>
        </p:txBody>
      </p:sp>
    </p:spTree>
    <p:extLst>
      <p:ext uri="{BB962C8B-B14F-4D97-AF65-F5344CB8AC3E}">
        <p14:creationId xmlns:p14="http://schemas.microsoft.com/office/powerpoint/2010/main" val="167960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0B35-A22F-0FC3-CE36-14D95B1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9A4B-22D6-1A23-D4C4-EB996472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Names: Human readable names of the websites...</a:t>
            </a:r>
          </a:p>
          <a:p>
            <a:r>
              <a:rPr lang="en-US" dirty="0"/>
              <a:t>Domain Name System (DNS) ..."the phone book" of the internet...</a:t>
            </a:r>
          </a:p>
          <a:p>
            <a:r>
              <a:rPr lang="en-US" dirty="0"/>
              <a:t>HTTP: Hyper Text Transfer Protocol..</a:t>
            </a:r>
          </a:p>
          <a:p>
            <a:r>
              <a:rPr lang="en-US" dirty="0"/>
              <a:t>HTTPS: Secure...</a:t>
            </a:r>
          </a:p>
          <a:p>
            <a:r>
              <a:rPr lang="en-US" dirty="0"/>
              <a:t>SMTP, FTP, POP, IMAP, SSH</a:t>
            </a:r>
          </a:p>
        </p:txBody>
      </p:sp>
    </p:spTree>
    <p:extLst>
      <p:ext uri="{BB962C8B-B14F-4D97-AF65-F5344CB8AC3E}">
        <p14:creationId xmlns:p14="http://schemas.microsoft.com/office/powerpoint/2010/main" val="35580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4175-07F9-A0B1-C521-E9A55112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and Responses!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DE38-DAD7-5F42-1E47-FE02BF73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Client Requests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Server Responds..</a:t>
            </a:r>
          </a:p>
        </p:txBody>
      </p:sp>
    </p:spTree>
    <p:extLst>
      <p:ext uri="{BB962C8B-B14F-4D97-AF65-F5344CB8AC3E}">
        <p14:creationId xmlns:p14="http://schemas.microsoft.com/office/powerpoint/2010/main" val="94966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13294</TotalTime>
  <Words>865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Week 1 </vt:lpstr>
      <vt:lpstr>Agenda!</vt:lpstr>
      <vt:lpstr>Front-End Introduction</vt:lpstr>
      <vt:lpstr>Difference between Front-end and back-end</vt:lpstr>
      <vt:lpstr>Internet and World Wide Web (WWW)</vt:lpstr>
      <vt:lpstr>PowerPoint Presentation</vt:lpstr>
      <vt:lpstr>Useful about web and internet!</vt:lpstr>
      <vt:lpstr>PowerPoint Presentation</vt:lpstr>
      <vt:lpstr>HTTP Requests and Responses!</vt:lpstr>
      <vt:lpstr>URL parts:</vt:lpstr>
      <vt:lpstr>PowerPoint Presentation</vt:lpstr>
      <vt:lpstr>HTML …</vt:lpstr>
      <vt:lpstr>Metadata!</vt:lpstr>
      <vt:lpstr>Major document sections</vt:lpstr>
      <vt:lpstr>Content Sections – ALWAYS INSIDE &lt;body&gt; Semantic Elements</vt:lpstr>
      <vt:lpstr>Text content</vt:lpstr>
      <vt:lpstr>Inline Text:</vt:lpstr>
      <vt:lpstr>Multimedia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70</cp:revision>
  <dcterms:created xsi:type="dcterms:W3CDTF">2024-09-09T03:21:42Z</dcterms:created>
  <dcterms:modified xsi:type="dcterms:W3CDTF">2025-09-11T15:22:45Z</dcterms:modified>
</cp:coreProperties>
</file>