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25,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25,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0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25,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25,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1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25,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4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25,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25,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7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25,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6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25,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25,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25,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5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25,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3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60AD3-EB3E-8C41-3A42-07BDFD3E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en-CA" dirty="0"/>
              <a:t>Programming Concepts with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14B3C-C049-698D-5885-08FF0073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r>
              <a:rPr lang="en-CA" dirty="0"/>
              <a:t>Week 12 – Jest &amp; </a:t>
            </a:r>
            <a:r>
              <a:rPr lang="en-CA"/>
              <a:t>RTL cont. 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8BCA7-1C2C-D00F-DCB8-DC5752D2A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7" r="32470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2692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1E4-4D89-55B9-4AA5-A6D06F54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Options ..cont.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865-EE25-C751-63E7-4BF1E502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534098"/>
            <a:ext cx="10728325" cy="3227375"/>
          </a:xfrm>
        </p:spPr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level</a:t>
            </a:r>
          </a:p>
          <a:p>
            <a:r>
              <a:rPr lang="en-CA" dirty="0"/>
              <a:t>hidden</a:t>
            </a:r>
          </a:p>
          <a:p>
            <a:r>
              <a:rPr lang="en-CA" dirty="0"/>
              <a:t>selected</a:t>
            </a:r>
          </a:p>
          <a:p>
            <a:r>
              <a:rPr lang="en-CA" dirty="0"/>
              <a:t>checked</a:t>
            </a:r>
          </a:p>
          <a:p>
            <a:r>
              <a:rPr lang="en-CA" dirty="0"/>
              <a:t>pressed</a:t>
            </a:r>
          </a:p>
        </p:txBody>
      </p:sp>
    </p:spTree>
    <p:extLst>
      <p:ext uri="{BB962C8B-B14F-4D97-AF65-F5344CB8AC3E}">
        <p14:creationId xmlns:p14="http://schemas.microsoft.com/office/powerpoint/2010/main" val="83905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0E6-5C37-C17A-D514-3636470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6645"/>
          </a:xfrm>
        </p:spPr>
        <p:txBody>
          <a:bodyPr/>
          <a:lstStyle/>
          <a:p>
            <a:r>
              <a:rPr lang="en-CA" dirty="0" err="1"/>
              <a:t>getByLabelText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B18-1F36-C414-43B0-B560D240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97703"/>
            <a:ext cx="10728325" cy="4641097"/>
          </a:xfrm>
        </p:spPr>
        <p:txBody>
          <a:bodyPr/>
          <a:lstStyle/>
          <a:p>
            <a:r>
              <a:rPr lang="en-CA" dirty="0" err="1"/>
              <a:t>getByLabelText</a:t>
            </a:r>
            <a:r>
              <a:rPr lang="en-CA" dirty="0"/>
              <a:t> will search for the label that matches the given text, then find the element associated with the label.</a:t>
            </a:r>
          </a:p>
          <a:p>
            <a:r>
              <a:rPr lang="en-CA" dirty="0"/>
              <a:t>Its same as applying “name” with </a:t>
            </a:r>
            <a:r>
              <a:rPr lang="en-CA" dirty="0" err="1"/>
              <a:t>getByRole</a:t>
            </a:r>
            <a:r>
              <a:rPr lang="en-CA" dirty="0"/>
              <a:t>.. </a:t>
            </a:r>
          </a:p>
          <a:p>
            <a:r>
              <a:rPr lang="en-CA" dirty="0"/>
              <a:t>[by using </a:t>
            </a:r>
            <a:r>
              <a:rPr lang="en-CA" dirty="0" err="1"/>
              <a:t>getByRole</a:t>
            </a:r>
            <a:r>
              <a:rPr lang="en-CA" dirty="0"/>
              <a:t> with option “name”]</a:t>
            </a:r>
          </a:p>
          <a:p>
            <a:pPr marL="0" indent="0">
              <a:buNone/>
            </a:pPr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const nameElement2 = </a:t>
            </a:r>
            <a:r>
              <a:rPr lang="en-CA" dirty="0" err="1"/>
              <a:t>screen.getByLabelText</a:t>
            </a:r>
            <a:r>
              <a:rPr lang="en-CA" dirty="0"/>
              <a:t>(“Name” )// Name being the text of the label attached to the name input field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94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1C69-96C7-5D41-4308-7F1803AA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 &amp; </a:t>
            </a:r>
            <a:r>
              <a:rPr lang="en-CA" dirty="0" err="1"/>
              <a:t>getByText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6AE6-C95E-62BD-E20F-A691CAFA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()</a:t>
            </a:r>
          </a:p>
          <a:p>
            <a:r>
              <a:rPr lang="en-CA" dirty="0"/>
              <a:t>Finds the element with the given </a:t>
            </a:r>
            <a:r>
              <a:rPr lang="en-CA" dirty="0" err="1"/>
              <a:t>PlaceHolderText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 err="1"/>
              <a:t>getByText</a:t>
            </a:r>
            <a:r>
              <a:rPr lang="en-CA" dirty="0"/>
              <a:t>(“given text”);</a:t>
            </a:r>
          </a:p>
          <a:p>
            <a:r>
              <a:rPr lang="en-CA" dirty="0"/>
              <a:t>Finds the element with this text!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418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008-3EB5-0D11-A494-5CF561C1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getByDisplayValue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B05E-DEC5-EA7F-22CC-5CF76D21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815312"/>
            <a:ext cx="10728325" cy="3227375"/>
          </a:xfrm>
        </p:spPr>
        <p:txBody>
          <a:bodyPr/>
          <a:lstStyle/>
          <a:p>
            <a:r>
              <a:rPr lang="en-CA" dirty="0" err="1"/>
              <a:t>getByDisplayValue</a:t>
            </a:r>
            <a:r>
              <a:rPr lang="en-CA" dirty="0"/>
              <a:t> returns the input, </a:t>
            </a:r>
            <a:r>
              <a:rPr lang="en-CA" dirty="0" err="1"/>
              <a:t>textarea</a:t>
            </a:r>
            <a:r>
              <a:rPr lang="en-CA" dirty="0"/>
              <a:t>, or select element that has the matching display value.</a:t>
            </a:r>
          </a:p>
          <a:p>
            <a:endParaRPr lang="en-CA" dirty="0"/>
          </a:p>
          <a:p>
            <a:r>
              <a:rPr lang="en-CA" dirty="0"/>
              <a:t>To demo this:</a:t>
            </a:r>
          </a:p>
          <a:p>
            <a:r>
              <a:rPr lang="en-CA" dirty="0"/>
              <a:t>Assign a value attribute to the input box: We might get a warning here, if yes, let’s add a </a:t>
            </a:r>
            <a:r>
              <a:rPr lang="en-CA" dirty="0" err="1"/>
              <a:t>onChange</a:t>
            </a:r>
            <a:r>
              <a:rPr lang="en-CA" dirty="0"/>
              <a:t>() handler to the element too.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301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1A5-972F-9C49-B842-F83E3CF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8516-B7A7-2979-0A3A-3AEFE8B6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 will find the element with the given Alt text with </a:t>
            </a:r>
            <a:r>
              <a:rPr lang="en-CA" dirty="0" err="1"/>
              <a:t>img</a:t>
            </a:r>
            <a:r>
              <a:rPr lang="en-CA" dirty="0"/>
              <a:t>!</a:t>
            </a:r>
          </a:p>
          <a:p>
            <a:r>
              <a:rPr lang="en-CA" dirty="0"/>
              <a:t>We can test after bringing up an </a:t>
            </a:r>
            <a:r>
              <a:rPr lang="en-CA" dirty="0" err="1"/>
              <a:t>img</a:t>
            </a:r>
            <a:r>
              <a:rPr lang="en-CA" dirty="0"/>
              <a:t> in our form</a:t>
            </a:r>
          </a:p>
        </p:txBody>
      </p:sp>
    </p:spTree>
    <p:extLst>
      <p:ext uri="{BB962C8B-B14F-4D97-AF65-F5344CB8AC3E}">
        <p14:creationId xmlns:p14="http://schemas.microsoft.com/office/powerpoint/2010/main" val="144697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3FB-94AF-C687-3A10-2941EE0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8165-5C8E-2898-9916-4EE9FAF7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Returns the element that has matching title attribute..</a:t>
            </a:r>
          </a:p>
          <a:p>
            <a:endParaRPr lang="en-CA" dirty="0"/>
          </a:p>
          <a:p>
            <a:r>
              <a:rPr lang="en-CA" dirty="0"/>
              <a:t>To demo apply “title” attribute to any of the elements, and access it.</a:t>
            </a:r>
          </a:p>
        </p:txBody>
      </p:sp>
    </p:spTree>
    <p:extLst>
      <p:ext uri="{BB962C8B-B14F-4D97-AF65-F5344CB8AC3E}">
        <p14:creationId xmlns:p14="http://schemas.microsoft.com/office/powerpoint/2010/main" val="14268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9B2-1849-18FB-CE72-03A1828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getByTestId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70E7-078B-FF82-7532-EDF38E57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Matching data-</a:t>
            </a:r>
            <a:r>
              <a:rPr lang="en-CA" dirty="0" err="1"/>
              <a:t>testid</a:t>
            </a:r>
            <a:r>
              <a:rPr lang="en-CA" dirty="0"/>
              <a:t>=“any” !</a:t>
            </a:r>
          </a:p>
        </p:txBody>
      </p:sp>
    </p:spTree>
    <p:extLst>
      <p:ext uri="{BB962C8B-B14F-4D97-AF65-F5344CB8AC3E}">
        <p14:creationId xmlns:p14="http://schemas.microsoft.com/office/powerpoint/2010/main" val="101264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055-9658-5F0E-AC9A-173D109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70387"/>
          </a:xfrm>
        </p:spPr>
        <p:txBody>
          <a:bodyPr/>
          <a:lstStyle/>
          <a:p>
            <a:r>
              <a:rPr lang="en-CA" dirty="0"/>
              <a:t>Priority Order for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DD71-41EC-85F0-98BB-B765D7D3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852"/>
            <a:ext cx="10728325" cy="441212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“Your test should resemble how users interact with your code(component, page, etc.) as much as possible”</a:t>
            </a:r>
          </a:p>
          <a:p>
            <a:r>
              <a:rPr lang="en-CA" dirty="0"/>
              <a:t>1.getByRole</a:t>
            </a:r>
          </a:p>
          <a:p>
            <a:r>
              <a:rPr lang="en-CA" dirty="0"/>
              <a:t>2.getByLabelText</a:t>
            </a:r>
          </a:p>
          <a:p>
            <a:r>
              <a:rPr lang="en-CA" dirty="0"/>
              <a:t>3.getByPlaceholderText</a:t>
            </a:r>
          </a:p>
          <a:p>
            <a:r>
              <a:rPr lang="en-CA" dirty="0"/>
              <a:t>4.getByText</a:t>
            </a:r>
          </a:p>
          <a:p>
            <a:r>
              <a:rPr lang="en-CA" dirty="0"/>
              <a:t>5.getByDisplayValue</a:t>
            </a:r>
          </a:p>
          <a:p>
            <a:r>
              <a:rPr lang="en-CA" dirty="0"/>
              <a:t>6.getByAltText</a:t>
            </a:r>
          </a:p>
          <a:p>
            <a:r>
              <a:rPr lang="en-CA" dirty="0"/>
              <a:t>7.getByTitle</a:t>
            </a:r>
          </a:p>
          <a:p>
            <a:r>
              <a:rPr lang="en-CA" dirty="0"/>
              <a:t>8.getByTestId</a:t>
            </a:r>
          </a:p>
        </p:txBody>
      </p:sp>
    </p:spTree>
    <p:extLst>
      <p:ext uri="{BB962C8B-B14F-4D97-AF65-F5344CB8AC3E}">
        <p14:creationId xmlns:p14="http://schemas.microsoft.com/office/powerpoint/2010/main" val="261799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1AB-3A75-3457-949E-D5A0636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</a:t>
            </a:r>
            <a:r>
              <a:rPr lang="en-CA" dirty="0" err="1"/>
              <a:t>getAllBy</a:t>
            </a:r>
            <a:r>
              <a:rPr lang="en-CA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01B4-7160-E783-19CA-BF633DA4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multiple elements in the DOM</a:t>
            </a:r>
          </a:p>
          <a:p>
            <a:endParaRPr lang="en-CA" dirty="0"/>
          </a:p>
          <a:p>
            <a:r>
              <a:rPr lang="en-CA" dirty="0" err="1"/>
              <a:t>getAllBy</a:t>
            </a:r>
            <a:r>
              <a:rPr lang="en-CA" dirty="0"/>
              <a:t> returns an array of all matching nodes for a query, and throws an error if no elements match</a:t>
            </a:r>
          </a:p>
          <a:p>
            <a:endParaRPr lang="en-CA" dirty="0"/>
          </a:p>
          <a:p>
            <a:r>
              <a:rPr lang="en-CA" dirty="0"/>
              <a:t>The methods will be same as </a:t>
            </a:r>
            <a:r>
              <a:rPr lang="en-CA" dirty="0" err="1"/>
              <a:t>getBy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56586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632-F8E9-6352-AC87-20AF294F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use </a:t>
            </a:r>
            <a:r>
              <a:rPr lang="en-CA" dirty="0" err="1"/>
              <a:t>getAllBy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966A-CD35-E6DD-A2D0-9F3C172B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</a:t>
            </a:r>
            <a:r>
              <a:rPr lang="en-CA" dirty="0" err="1"/>
              <a:t>getAllBy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539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F08-155C-348E-2AFB-277D7E4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Queries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8C9DF-559A-FFB8-AB64-69CC7926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07614"/>
            <a:ext cx="10728325" cy="4061361"/>
          </a:xfrm>
        </p:spPr>
        <p:txBody>
          <a:bodyPr>
            <a:normAutofit/>
          </a:bodyPr>
          <a:lstStyle/>
          <a:p>
            <a:r>
              <a:rPr lang="en-CA" dirty="0"/>
              <a:t>RTL Queries</a:t>
            </a:r>
          </a:p>
          <a:p>
            <a:pPr lvl="1"/>
            <a:r>
              <a:rPr lang="en-CA" dirty="0"/>
              <a:t>Rendering the components – render( ) method from RTL</a:t>
            </a:r>
          </a:p>
          <a:p>
            <a:pPr lvl="1"/>
            <a:r>
              <a:rPr lang="en-CA" dirty="0"/>
              <a:t>Find an element rendered by the component – </a:t>
            </a:r>
            <a:r>
              <a:rPr lang="en-CA" dirty="0" err="1"/>
              <a:t>screen.getBy</a:t>
            </a:r>
            <a:r>
              <a:rPr lang="en-CA" dirty="0"/>
              <a:t>..() method from RTL</a:t>
            </a:r>
          </a:p>
          <a:p>
            <a:pPr lvl="1"/>
            <a:r>
              <a:rPr lang="en-CA" dirty="0"/>
              <a:t>Assert against the element found expect(). “matcher function”</a:t>
            </a:r>
          </a:p>
          <a:p>
            <a:pPr lvl="1"/>
            <a:endParaRPr lang="en-CA" dirty="0"/>
          </a:p>
          <a:p>
            <a:r>
              <a:rPr lang="en-CA" dirty="0"/>
              <a:t>Queries are the methods that Testing Library provides to find elements on the page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92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AD9-E454-D513-5B3D-E2091D4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TextMatch</a:t>
            </a:r>
            <a:r>
              <a:rPr lang="en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5028-A6D6-82D1-F66F-75807CA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27356"/>
            <a:ext cx="10728325" cy="4441620"/>
          </a:xfrm>
        </p:spPr>
        <p:txBody>
          <a:bodyPr/>
          <a:lstStyle/>
          <a:p>
            <a:r>
              <a:rPr lang="en-CA" dirty="0"/>
              <a:t>It represents a type can be either</a:t>
            </a:r>
          </a:p>
          <a:p>
            <a:pPr lvl="1"/>
            <a:r>
              <a:rPr lang="en-CA" dirty="0"/>
              <a:t>A string</a:t>
            </a:r>
          </a:p>
          <a:p>
            <a:pPr lvl="1"/>
            <a:r>
              <a:rPr lang="en-CA" dirty="0"/>
              <a:t>Regex</a:t>
            </a:r>
          </a:p>
          <a:p>
            <a:pPr lvl="1"/>
            <a:r>
              <a:rPr lang="en-CA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092683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570C-35C0-7FDE-D768-20618FB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0E5-2C0D-B397-669C-9C75DA3C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World”); // full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</a:t>
            </a:r>
            <a:r>
              <a:rPr lang="en-CA" dirty="0" err="1"/>
              <a:t>llo</a:t>
            </a:r>
            <a:r>
              <a:rPr lang="en-CA" dirty="0"/>
              <a:t> </a:t>
            </a:r>
            <a:r>
              <a:rPr lang="en-CA" dirty="0" err="1"/>
              <a:t>Worl</a:t>
            </a:r>
            <a:r>
              <a:rPr lang="en-CA" dirty="0"/>
              <a:t>”,{</a:t>
            </a:r>
            <a:r>
              <a:rPr lang="en-CA" dirty="0" err="1"/>
              <a:t>exact:false</a:t>
            </a:r>
            <a:r>
              <a:rPr lang="en-CA" dirty="0"/>
              <a:t>});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world”,{</a:t>
            </a:r>
            <a:r>
              <a:rPr lang="en-CA" dirty="0" err="1"/>
              <a:t>exact:false</a:t>
            </a:r>
            <a:r>
              <a:rPr lang="en-CA" dirty="0"/>
              <a:t>});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6430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98B3-E931-239A-8FD3-D6DE4B2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655-82F5-FC9B-0569-15F28F65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71096"/>
            <a:ext cx="10728325" cy="3227375"/>
          </a:xfrm>
        </p:spPr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(/World/); //  substring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</a:t>
            </a:r>
            <a:r>
              <a:rPr lang="en-CA" dirty="0" err="1"/>
              <a:t>i</a:t>
            </a:r>
            <a:r>
              <a:rPr lang="en-CA" dirty="0"/>
              <a:t>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(/hello world$/</a:t>
            </a:r>
            <a:r>
              <a:rPr lang="en-CA" dirty="0" err="1"/>
              <a:t>i</a:t>
            </a:r>
            <a:r>
              <a:rPr lang="en-CA" dirty="0"/>
              <a:t>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6861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41B-CC1D-7362-C4F6-129BD5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– custom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2EC-70A9-C4B4-8C25-C3765617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endParaRPr lang="en-CA" dirty="0"/>
          </a:p>
          <a:p>
            <a:r>
              <a:rPr lang="en-CA" dirty="0" err="1"/>
              <a:t>screen.getByText</a:t>
            </a:r>
            <a:r>
              <a:rPr lang="en-CA" dirty="0"/>
              <a:t>((content)=&gt;</a:t>
            </a:r>
            <a:r>
              <a:rPr lang="en-CA" dirty="0" err="1"/>
              <a:t>content.startsWith</a:t>
            </a:r>
            <a:r>
              <a:rPr lang="en-CA" dirty="0"/>
              <a:t>(“Hello”))</a:t>
            </a:r>
          </a:p>
          <a:p>
            <a:endParaRPr lang="en-CA" dirty="0"/>
          </a:p>
          <a:p>
            <a:r>
              <a:rPr lang="en-CA" dirty="0"/>
              <a:t>Practice each of the substring, regex matching in our code example we are doing..</a:t>
            </a:r>
          </a:p>
        </p:txBody>
      </p:sp>
    </p:spTree>
    <p:extLst>
      <p:ext uri="{BB962C8B-B14F-4D97-AF65-F5344CB8AC3E}">
        <p14:creationId xmlns:p14="http://schemas.microsoft.com/office/powerpoint/2010/main" val="414046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4FF7-EA50-975D-C514-46BD1FE4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find single &amp; multiple elements on the page!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8F9B-65BB-4274-7D57-2C5F792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To find a single element on the page, we  have</a:t>
            </a:r>
          </a:p>
          <a:p>
            <a:pPr lvl="1"/>
            <a:r>
              <a:rPr lang="en-CA" dirty="0" err="1"/>
              <a:t>getBy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findBy</a:t>
            </a:r>
            <a:r>
              <a:rPr lang="en-CA" dirty="0"/>
              <a:t>..</a:t>
            </a:r>
          </a:p>
          <a:p>
            <a:r>
              <a:rPr lang="en-CA" dirty="0"/>
              <a:t>To find the multiple elements on the page, we have </a:t>
            </a:r>
          </a:p>
          <a:p>
            <a:pPr lvl="1"/>
            <a:r>
              <a:rPr lang="en-CA" dirty="0" err="1"/>
              <a:t>getAllBy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findAllBy</a:t>
            </a:r>
            <a:r>
              <a:rPr lang="en-CA" dirty="0"/>
              <a:t>..</a:t>
            </a:r>
          </a:p>
          <a:p>
            <a:pPr marL="457200" lvl="1" indent="0">
              <a:buNone/>
            </a:pPr>
            <a:r>
              <a:rPr lang="en-CA" dirty="0"/>
              <a:t>The suffix “..” can be one of Role, </a:t>
            </a:r>
            <a:r>
              <a:rPr lang="en-CA" dirty="0" err="1"/>
              <a:t>LabelText</a:t>
            </a:r>
            <a:r>
              <a:rPr lang="en-CA" dirty="0"/>
              <a:t>, </a:t>
            </a:r>
            <a:r>
              <a:rPr lang="en-CA" dirty="0" err="1"/>
              <a:t>PlaceHolderText</a:t>
            </a:r>
            <a:r>
              <a:rPr lang="en-CA" dirty="0"/>
              <a:t>, Text, </a:t>
            </a:r>
            <a:r>
              <a:rPr lang="en-CA" dirty="0" err="1"/>
              <a:t>DisplayValue</a:t>
            </a:r>
            <a:r>
              <a:rPr lang="en-CA" dirty="0"/>
              <a:t>, </a:t>
            </a:r>
            <a:r>
              <a:rPr lang="en-CA" dirty="0" err="1"/>
              <a:t>AltText</a:t>
            </a:r>
            <a:r>
              <a:rPr lang="en-CA" dirty="0"/>
              <a:t>, Title and finally </a:t>
            </a:r>
            <a:r>
              <a:rPr lang="en-CA" dirty="0" err="1"/>
              <a:t>TestId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817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1F74-23AA-96DC-B27E-67DDB2BB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CAD8-C495-2289-A5A8-F290567B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66413"/>
            <a:ext cx="10728325" cy="3227375"/>
          </a:xfrm>
        </p:spPr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queries for elements with the given role</a:t>
            </a:r>
          </a:p>
          <a:p>
            <a:endParaRPr lang="en-CA" dirty="0"/>
          </a:p>
          <a:p>
            <a:r>
              <a:rPr lang="en-CA" dirty="0"/>
              <a:t>Role refers to the ARIA (Accessible Rich Internet Applications) role which provides semantic meaning to the content to ensure people using assistive technologies are able to use them.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71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4D0-4976-C747-88D0-A517B1E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A5E2-4AC0-334C-FDD8-47EF2BA5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460090"/>
            <a:ext cx="10704647" cy="4308885"/>
          </a:xfrm>
        </p:spPr>
        <p:txBody>
          <a:bodyPr/>
          <a:lstStyle/>
          <a:p>
            <a:r>
              <a:rPr lang="en-CA" dirty="0"/>
              <a:t>By default, many semantic elements in HTML have a role</a:t>
            </a:r>
          </a:p>
          <a:p>
            <a:endParaRPr lang="en-CA" dirty="0"/>
          </a:p>
          <a:p>
            <a:r>
              <a:rPr lang="en-CA" dirty="0"/>
              <a:t>Button element has a button role, anchor element has a link role, h1 to h6 elements have a heading role, checkboxes have a checkbox role, radio buttons have a radio role and so on.</a:t>
            </a:r>
          </a:p>
          <a:p>
            <a:endParaRPr lang="en-CA" dirty="0"/>
          </a:p>
          <a:p>
            <a:r>
              <a:rPr lang="en-CA" dirty="0"/>
              <a:t>If there is not default role, the role attribute can be used to add the desired role. For example, &lt;a role=‘button’&gt; will make anchor’s role as button here.</a:t>
            </a:r>
          </a:p>
        </p:txBody>
      </p:sp>
    </p:spTree>
    <p:extLst>
      <p:ext uri="{BB962C8B-B14F-4D97-AF65-F5344CB8AC3E}">
        <p14:creationId xmlns:p14="http://schemas.microsoft.com/office/powerpoint/2010/main" val="51476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C01-66DC-1955-3A7C-8594B7E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2903"/>
          </a:xfrm>
        </p:spPr>
        <p:txBody>
          <a:bodyPr/>
          <a:lstStyle/>
          <a:p>
            <a:r>
              <a:rPr lang="en-CA" dirty="0"/>
              <a:t>Demo for </a:t>
            </a:r>
            <a:r>
              <a:rPr lang="en-CA" dirty="0" err="1"/>
              <a:t>getByRole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DF0-F4A6-D159-DBDC-B3B5AABE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342103"/>
            <a:ext cx="10728325" cy="520718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(‘textbox’); // when a text box is present on the component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checkBoxElement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(‘checkbox’); // where there is a </a:t>
            </a:r>
            <a:r>
              <a:rPr lang="en-CA" dirty="0" err="1"/>
              <a:t>checkBox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submitButton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(‘button’);  // where there is a &lt;button&gt; element in the component.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100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62E7-43BC-30A2-2C69-B82090F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two elements have the same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31C5-89DC-AF4A-9DBC-1A23DB2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586483"/>
          </a:xfrm>
        </p:spPr>
        <p:txBody>
          <a:bodyPr>
            <a:normAutofit/>
          </a:bodyPr>
          <a:lstStyle/>
          <a:p>
            <a:r>
              <a:rPr lang="en-CA" dirty="0"/>
              <a:t>Interestingly, two elements can have the same role. What to do in this situation?</a:t>
            </a:r>
          </a:p>
          <a:p>
            <a:endParaRPr lang="en-CA" dirty="0"/>
          </a:p>
          <a:p>
            <a:r>
              <a:rPr lang="en-CA" dirty="0"/>
              <a:t>For example: textbox and </a:t>
            </a:r>
            <a:r>
              <a:rPr lang="en-CA" dirty="0" err="1"/>
              <a:t>texarea</a:t>
            </a:r>
            <a:r>
              <a:rPr lang="en-CA" dirty="0"/>
              <a:t> have same roles!</a:t>
            </a:r>
          </a:p>
          <a:p>
            <a:pPr marL="0" indent="0">
              <a:buNone/>
            </a:pPr>
            <a:r>
              <a:rPr lang="en-CA" b="1" dirty="0"/>
              <a:t>Here comes the concept of </a:t>
            </a:r>
            <a:r>
              <a:rPr lang="en-CA" b="1" dirty="0" err="1"/>
              <a:t>getByRole</a:t>
            </a:r>
            <a:r>
              <a:rPr lang="en-CA" b="1" dirty="0"/>
              <a:t> Options:</a:t>
            </a:r>
          </a:p>
          <a:p>
            <a:pPr marL="0" indent="0">
              <a:buNone/>
            </a:pPr>
            <a:r>
              <a:rPr lang="en-CA" dirty="0"/>
              <a:t>name: The accessible name is for simple cases equal to </a:t>
            </a:r>
          </a:p>
          <a:p>
            <a:pPr marL="0" indent="0">
              <a:buNone/>
            </a:pPr>
            <a:r>
              <a:rPr lang="en-CA" dirty="0"/>
              <a:t>	1. the label of a form element</a:t>
            </a:r>
          </a:p>
          <a:p>
            <a:pPr marL="0" indent="0">
              <a:buNone/>
            </a:pPr>
            <a:r>
              <a:rPr lang="en-CA" dirty="0"/>
              <a:t>	2. the text content of  a </a:t>
            </a:r>
            <a:r>
              <a:rPr lang="en-CA"/>
              <a:t>button or heading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3. the value of the aria-label attribute</a:t>
            </a:r>
          </a:p>
        </p:txBody>
      </p:sp>
    </p:spTree>
    <p:extLst>
      <p:ext uri="{BB962C8B-B14F-4D97-AF65-F5344CB8AC3E}">
        <p14:creationId xmlns:p14="http://schemas.microsoft.com/office/powerpoint/2010/main" val="327467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665-0CFA-82CD-B175-E82FFE4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example: If we have a textbox and </a:t>
            </a:r>
            <a:r>
              <a:rPr lang="en-CA" dirty="0" err="1"/>
              <a:t>textarea</a:t>
            </a:r>
            <a:r>
              <a:rPr lang="en-CA" dirty="0"/>
              <a:t> together in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DC85-30CF-F793-AFEC-BF5AD16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cityElement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“City”}); // City being the text of the label attached to the </a:t>
            </a:r>
            <a:r>
              <a:rPr lang="en-CA" dirty="0" err="1"/>
              <a:t>textarea</a:t>
            </a:r>
            <a:r>
              <a:rPr lang="en-CA" dirty="0"/>
              <a:t> field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622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810-3F18-C085-D8EF-B227390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headings together??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6AE-32B5-6961-110E-D77C8E90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70470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(“heading”);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 err="1"/>
              <a:t>name:”I</a:t>
            </a:r>
            <a:r>
              <a:rPr lang="en-CA" dirty="0"/>
              <a:t> am Heading 1”}); // I am Heading 1 being the content of the h1..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level:1}); // for H1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level:2}); // for H2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982363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13B31"/>
      </a:dk2>
      <a:lt2>
        <a:srgbClr val="E8E2E2"/>
      </a:lt2>
      <a:accent1>
        <a:srgbClr val="81A8AB"/>
      </a:accent1>
      <a:accent2>
        <a:srgbClr val="74AA97"/>
      </a:accent2>
      <a:accent3>
        <a:srgbClr val="82AB8B"/>
      </a:accent3>
      <a:accent4>
        <a:srgbClr val="7FAB75"/>
      </a:accent4>
      <a:accent5>
        <a:srgbClr val="96A77E"/>
      </a:accent5>
      <a:accent6>
        <a:srgbClr val="A5A470"/>
      </a:accent6>
      <a:hlink>
        <a:srgbClr val="AE6E69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1074</Words>
  <Application>Microsoft Office PowerPoint</Application>
  <PresentationFormat>Widescreen</PresentationFormat>
  <Paragraphs>143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Avenir Next LT Pro</vt:lpstr>
      <vt:lpstr>Rockwell Nova Light</vt:lpstr>
      <vt:lpstr>The Hand Extrablack</vt:lpstr>
      <vt:lpstr>BlobVTI</vt:lpstr>
      <vt:lpstr>Programming Concepts with JavaScript</vt:lpstr>
      <vt:lpstr>RTL Queries </vt:lpstr>
      <vt:lpstr>To find single &amp; multiple elements on the page!</vt:lpstr>
      <vt:lpstr>getByRole</vt:lpstr>
      <vt:lpstr>getByRole cont..</vt:lpstr>
      <vt:lpstr>Demo for getByRole( )</vt:lpstr>
      <vt:lpstr>What if two elements have the same role?</vt:lpstr>
      <vt:lpstr>For example: If we have a textbox and textarea together in a form</vt:lpstr>
      <vt:lpstr>Two headings together??</vt:lpstr>
      <vt:lpstr>getByRole Options ..cont.</vt:lpstr>
      <vt:lpstr>getByLabelText</vt:lpstr>
      <vt:lpstr>getByPlaceHolderText &amp; getByText</vt:lpstr>
      <vt:lpstr>getByDisplayValue</vt:lpstr>
      <vt:lpstr>getByAltText( )</vt:lpstr>
      <vt:lpstr>getByTitle</vt:lpstr>
      <vt:lpstr>getByTestId</vt:lpstr>
      <vt:lpstr>Priority Order for Queries</vt:lpstr>
      <vt:lpstr>RTL getAllBy Queries</vt:lpstr>
      <vt:lpstr>Let’s use getAllBy</vt:lpstr>
      <vt:lpstr>What is TextMatch?</vt:lpstr>
      <vt:lpstr>TextMatch - string</vt:lpstr>
      <vt:lpstr>TextMatch - regex</vt:lpstr>
      <vt:lpstr>TextMatch – custom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Development</dc:title>
  <dc:creator>Nauman Atique</dc:creator>
  <cp:lastModifiedBy>Noman  Atique</cp:lastModifiedBy>
  <cp:revision>56</cp:revision>
  <dcterms:created xsi:type="dcterms:W3CDTF">2023-07-24T18:40:32Z</dcterms:created>
  <dcterms:modified xsi:type="dcterms:W3CDTF">2023-07-25T15:06:58Z</dcterms:modified>
</cp:coreProperties>
</file>