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3922D3-EA76-40F0-898D-4AF4F490787E}">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3B99A-FFF5-4297-BCA3-8BB08BA16D06}" v="6" dt="2024-10-02T02:31:01.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0" autoAdjust="0"/>
    <p:restoredTop sz="94764"/>
  </p:normalViewPr>
  <p:slideViewPr>
    <p:cSldViewPr snapToGrid="0">
      <p:cViewPr varScale="1">
        <p:scale>
          <a:sx n="86" d="100"/>
          <a:sy n="86" d="100"/>
        </p:scale>
        <p:origin x="22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5/28/25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A4246-F2A7-4220-A405-8A96DAE08D6A}" type="datetimeFigureOut">
              <a:rPr lang="en-US" smtClean="0"/>
              <a:t>5/28/25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A4246-F2A7-4220-A405-8A96DAE08D6A}" type="datetimeFigureOut">
              <a:rPr lang="en-US" smtClean="0"/>
              <a:t>5/28/25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A4246-F2A7-4220-A405-8A96DAE08D6A}" type="datetimeFigureOut">
              <a:rPr lang="en-US" smtClean="0"/>
              <a:t>5/28/25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5/28/25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5/28/25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5/28/25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5/28/25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dirty="0"/>
              <a:t>Week 5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dirty="0"/>
              <a:t>Front-end Development</a:t>
            </a:r>
          </a:p>
          <a:p>
            <a:r>
              <a:rPr lang="en-US" dirty="0"/>
              <a:t>DOM Programming</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D0C1-DD16-1F47-C13D-44C5F345C1AC}"/>
              </a:ext>
            </a:extLst>
          </p:cNvPr>
          <p:cNvSpPr>
            <a:spLocks noGrp="1"/>
          </p:cNvSpPr>
          <p:nvPr>
            <p:ph type="title"/>
          </p:nvPr>
        </p:nvSpPr>
        <p:spPr/>
        <p:txBody>
          <a:bodyPr/>
          <a:lstStyle/>
          <a:p>
            <a:r>
              <a:rPr lang="en-US" dirty="0"/>
              <a:t>Programming the DOM</a:t>
            </a:r>
          </a:p>
        </p:txBody>
      </p:sp>
      <p:sp>
        <p:nvSpPr>
          <p:cNvPr id="3" name="Content Placeholder 2">
            <a:extLst>
              <a:ext uri="{FF2B5EF4-FFF2-40B4-BE49-F238E27FC236}">
                <a16:creationId xmlns:a16="http://schemas.microsoft.com/office/drawing/2014/main" id="{B03E5EFA-9E0F-BD40-4EF5-74A2C5194E38}"/>
              </a:ext>
            </a:extLst>
          </p:cNvPr>
          <p:cNvSpPr>
            <a:spLocks noGrp="1"/>
          </p:cNvSpPr>
          <p:nvPr>
            <p:ph idx="1"/>
          </p:nvPr>
        </p:nvSpPr>
        <p:spPr/>
        <p:txBody>
          <a:bodyPr/>
          <a:lstStyle/>
          <a:p>
            <a:pPr marL="514350" indent="-514350">
              <a:buAutoNum type="arabicPeriod"/>
            </a:pPr>
            <a:r>
              <a:rPr lang="en-US" dirty="0"/>
              <a:t>Finding and getting references to elements in the page</a:t>
            </a:r>
          </a:p>
          <a:p>
            <a:pPr marL="457200" lvl="1" indent="0">
              <a:buNone/>
            </a:pPr>
            <a:r>
              <a:rPr lang="en-US" dirty="0"/>
              <a:t>	  a) </a:t>
            </a:r>
            <a:r>
              <a:rPr lang="en-US" dirty="0" err="1"/>
              <a:t>document.getElementById</a:t>
            </a:r>
            <a:r>
              <a:rPr lang="en-US" dirty="0"/>
              <a:t>(id)</a:t>
            </a:r>
          </a:p>
          <a:p>
            <a:pPr marL="457200" lvl="1" indent="0">
              <a:buNone/>
            </a:pPr>
            <a:r>
              <a:rPr lang="en-US" dirty="0"/>
              <a:t>          b) </a:t>
            </a:r>
            <a:r>
              <a:rPr lang="en-US" dirty="0" err="1"/>
              <a:t>document.querySelector</a:t>
            </a:r>
            <a:r>
              <a:rPr lang="en-US" dirty="0"/>
              <a:t>(selector)</a:t>
            </a:r>
          </a:p>
          <a:p>
            <a:pPr marL="457200" lvl="1" indent="0">
              <a:buNone/>
            </a:pPr>
            <a:r>
              <a:rPr lang="en-US" dirty="0"/>
              <a:t>          c) </a:t>
            </a:r>
            <a:r>
              <a:rPr lang="en-US" dirty="0" err="1"/>
              <a:t>document.querySelectorAll</a:t>
            </a:r>
            <a:r>
              <a:rPr lang="en-US" dirty="0"/>
              <a:t>(selector)</a:t>
            </a:r>
          </a:p>
          <a:p>
            <a:pPr marL="457200" lvl="1" indent="0">
              <a:buNone/>
            </a:pPr>
            <a:endParaRPr lang="en-US" dirty="0"/>
          </a:p>
          <a:p>
            <a:pPr marL="457200" lvl="1" indent="0">
              <a:buNone/>
            </a:pPr>
            <a:r>
              <a:rPr lang="en-US" dirty="0"/>
              <a:t> selector: </a:t>
            </a:r>
            <a:r>
              <a:rPr lang="en-US" dirty="0" err="1"/>
              <a:t>i</a:t>
            </a:r>
            <a:r>
              <a:rPr lang="en-US" dirty="0"/>
              <a:t>) "tag name" </a:t>
            </a:r>
          </a:p>
          <a:p>
            <a:pPr marL="457200" lvl="1" indent="0">
              <a:buNone/>
            </a:pPr>
            <a:r>
              <a:rPr lang="en-US" dirty="0"/>
              <a:t>                    ii) Id selectors (#)… </a:t>
            </a:r>
            <a:r>
              <a:rPr lang="en-US" dirty="0" err="1"/>
              <a:t>document.querySelector</a:t>
            </a:r>
            <a:r>
              <a:rPr lang="en-US" dirty="0"/>
              <a:t>(“#item1”);</a:t>
            </a:r>
          </a:p>
          <a:p>
            <a:pPr marL="457200" lvl="1" indent="0">
              <a:buNone/>
            </a:pPr>
            <a:r>
              <a:rPr lang="en-US" dirty="0"/>
              <a:t>                    iii) class selectors(.) .. </a:t>
            </a:r>
            <a:r>
              <a:rPr lang="en-US" dirty="0" err="1"/>
              <a:t>document</a:t>
            </a:r>
            <a:r>
              <a:rPr lang="en-US" err="1"/>
              <a:t>.</a:t>
            </a:r>
            <a:r>
              <a:rPr lang="en-US"/>
              <a:t>querySelectorAll(“.</a:t>
            </a:r>
            <a:r>
              <a:rPr lang="en-US" dirty="0"/>
              <a:t>demo”);</a:t>
            </a:r>
          </a:p>
        </p:txBody>
      </p:sp>
    </p:spTree>
    <p:extLst>
      <p:ext uri="{BB962C8B-B14F-4D97-AF65-F5344CB8AC3E}">
        <p14:creationId xmlns:p14="http://schemas.microsoft.com/office/powerpoint/2010/main" val="249690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FF288-B1F3-7390-97A3-F1A1C64B24FF}"/>
              </a:ext>
            </a:extLst>
          </p:cNvPr>
          <p:cNvSpPr>
            <a:spLocks noGrp="1"/>
          </p:cNvSpPr>
          <p:nvPr>
            <p:ph idx="1"/>
          </p:nvPr>
        </p:nvSpPr>
        <p:spPr/>
        <p:txBody>
          <a:bodyPr/>
          <a:lstStyle/>
          <a:p>
            <a:pPr marL="0" indent="0">
              <a:buNone/>
            </a:pPr>
            <a:r>
              <a:rPr lang="en-US" dirty="0"/>
              <a:t> 2. Creating elements and Modifying the DOM with JavaScript</a:t>
            </a:r>
          </a:p>
          <a:p>
            <a:pPr marL="0" indent="0">
              <a:buNone/>
            </a:pPr>
            <a:r>
              <a:rPr lang="en-US" dirty="0"/>
              <a:t>	</a:t>
            </a:r>
            <a:r>
              <a:rPr lang="en-US" dirty="0" err="1">
                <a:solidFill>
                  <a:srgbClr val="FFFF00"/>
                </a:solidFill>
              </a:rPr>
              <a:t>document.createElement</a:t>
            </a:r>
            <a:r>
              <a:rPr lang="en-US" dirty="0">
                <a:solidFill>
                  <a:srgbClr val="FFFF00"/>
                </a:solidFill>
              </a:rPr>
              <a:t>(name): </a:t>
            </a:r>
            <a:r>
              <a:rPr lang="en-US" dirty="0"/>
              <a:t>creates a new element of 	type specified by the name.</a:t>
            </a:r>
          </a:p>
          <a:p>
            <a:pPr marL="0" indent="0">
              <a:buNone/>
            </a:pPr>
            <a:endParaRPr lang="en-US" dirty="0"/>
          </a:p>
          <a:p>
            <a:pPr marL="0" indent="0">
              <a:buNone/>
            </a:pPr>
            <a:r>
              <a:rPr lang="en-US" dirty="0"/>
              <a:t>            </a:t>
            </a:r>
            <a:r>
              <a:rPr lang="en-US" dirty="0" err="1">
                <a:solidFill>
                  <a:srgbClr val="FFFF00"/>
                </a:solidFill>
              </a:rPr>
              <a:t>document.createTextNode</a:t>
            </a:r>
            <a:r>
              <a:rPr lang="en-US" dirty="0">
                <a:solidFill>
                  <a:srgbClr val="FFFF00"/>
                </a:solidFill>
              </a:rPr>
              <a:t>(text): </a:t>
            </a:r>
            <a:r>
              <a:rPr lang="en-US" dirty="0"/>
              <a:t>creates a new text node(the 	text withing an elements vs the element itself)</a:t>
            </a:r>
          </a:p>
          <a:p>
            <a:pPr marL="0" indent="0">
              <a:buNone/>
            </a:pPr>
            <a:endParaRPr lang="en-US" dirty="0"/>
          </a:p>
          <a:p>
            <a:pPr marL="0" indent="0">
              <a:buNone/>
            </a:pPr>
            <a:r>
              <a:rPr lang="en-US" dirty="0"/>
              <a:t>            </a:t>
            </a:r>
            <a:r>
              <a:rPr lang="en-US" dirty="0" err="1">
                <a:solidFill>
                  <a:srgbClr val="FFFF00"/>
                </a:solidFill>
              </a:rPr>
              <a:t>appendChild</a:t>
            </a:r>
            <a:r>
              <a:rPr lang="en-US" dirty="0">
                <a:solidFill>
                  <a:srgbClr val="FFFF00"/>
                </a:solidFill>
              </a:rPr>
              <a:t>();</a:t>
            </a:r>
          </a:p>
          <a:p>
            <a:pPr marL="0" indent="0">
              <a:buNone/>
            </a:pPr>
            <a:endParaRPr lang="en-US" dirty="0"/>
          </a:p>
        </p:txBody>
      </p:sp>
    </p:spTree>
    <p:extLst>
      <p:ext uri="{BB962C8B-B14F-4D97-AF65-F5344CB8AC3E}">
        <p14:creationId xmlns:p14="http://schemas.microsoft.com/office/powerpoint/2010/main" val="129798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9D43F-14FC-0A58-C0D9-BB68DFCBE2A3}"/>
              </a:ext>
            </a:extLst>
          </p:cNvPr>
          <p:cNvSpPr>
            <a:spLocks noGrp="1"/>
          </p:cNvSpPr>
          <p:nvPr>
            <p:ph idx="1"/>
          </p:nvPr>
        </p:nvSpPr>
        <p:spPr/>
        <p:txBody>
          <a:bodyPr>
            <a:normAutofit fontScale="92500" lnSpcReduction="20000"/>
          </a:bodyPr>
          <a:lstStyle/>
          <a:p>
            <a:pPr marL="0" indent="0">
              <a:buNone/>
            </a:pPr>
            <a:r>
              <a:rPr lang="en-US" dirty="0"/>
              <a:t>3. Inspecting and modifying a DOM element with JavaScript</a:t>
            </a:r>
          </a:p>
          <a:p>
            <a:pPr marL="0" indent="0">
              <a:buNone/>
            </a:pPr>
            <a:r>
              <a:rPr lang="en-US" dirty="0"/>
              <a:t>    Properties:</a:t>
            </a:r>
          </a:p>
          <a:p>
            <a:pPr marL="0" indent="0">
              <a:buNone/>
            </a:pPr>
            <a:r>
              <a:rPr lang="en-US">
                <a:solidFill>
                  <a:srgbClr val="FFFF00"/>
                </a:solidFill>
              </a:rPr>
              <a:t>            	element</a:t>
            </a:r>
            <a:r>
              <a:rPr lang="en-US" dirty="0">
                <a:solidFill>
                  <a:srgbClr val="FFFF00"/>
                </a:solidFill>
              </a:rPr>
              <a:t>.id </a:t>
            </a:r>
            <a:r>
              <a:rPr lang="en-US" dirty="0"/>
              <a:t>- </a:t>
            </a:r>
          </a:p>
          <a:p>
            <a:pPr marL="0" indent="0">
              <a:buNone/>
            </a:pPr>
            <a:r>
              <a:rPr lang="en-US" dirty="0">
                <a:solidFill>
                  <a:srgbClr val="FFFF00"/>
                </a:solidFill>
              </a:rPr>
              <a:t>            	</a:t>
            </a:r>
            <a:r>
              <a:rPr lang="en-US" dirty="0" err="1">
                <a:solidFill>
                  <a:srgbClr val="FFFF00"/>
                </a:solidFill>
              </a:rPr>
              <a:t>element.innerHTML</a:t>
            </a:r>
            <a:r>
              <a:rPr lang="en-US" dirty="0">
                <a:solidFill>
                  <a:srgbClr val="FFFF00"/>
                </a:solidFill>
              </a:rPr>
              <a:t> </a:t>
            </a:r>
            <a:r>
              <a:rPr lang="en-US" dirty="0"/>
              <a:t>- gets or sets the markup contained within the     	</a:t>
            </a:r>
            <a:r>
              <a:rPr lang="en-US" dirty="0" err="1">
                <a:solidFill>
                  <a:srgbClr val="FFFF00"/>
                </a:solidFill>
              </a:rPr>
              <a:t>element.innerText</a:t>
            </a:r>
            <a:r>
              <a:rPr lang="en-US" dirty="0">
                <a:solidFill>
                  <a:srgbClr val="FFFF00"/>
                </a:solidFill>
              </a:rPr>
              <a:t> </a:t>
            </a:r>
            <a:r>
              <a:rPr lang="en-US" dirty="0"/>
              <a:t>- gets or sets the text withing the element</a:t>
            </a:r>
          </a:p>
          <a:p>
            <a:pPr marL="0" indent="0">
              <a:buNone/>
            </a:pPr>
            <a:r>
              <a:rPr lang="en-US" dirty="0"/>
              <a:t>            </a:t>
            </a:r>
            <a:r>
              <a:rPr lang="en-US" dirty="0" err="1"/>
              <a:t>element.parentNode</a:t>
            </a:r>
            <a:r>
              <a:rPr lang="en-US" dirty="0"/>
              <a:t> - gets a reference to the parent node of this 	</a:t>
            </a:r>
            <a:r>
              <a:rPr lang="en-US" dirty="0" err="1"/>
              <a:t>element.nextSibling</a:t>
            </a:r>
            <a:r>
              <a:rPr lang="en-US" dirty="0"/>
              <a:t> - gets a reference the sibling element of this 	element, if any..</a:t>
            </a:r>
          </a:p>
          <a:p>
            <a:pPr marL="0" indent="0">
              <a:buNone/>
            </a:pPr>
            <a:r>
              <a:rPr lang="en-US" dirty="0"/>
              <a:t>            </a:t>
            </a:r>
            <a:r>
              <a:rPr lang="en-US" dirty="0" err="1"/>
              <a:t>element.className</a:t>
            </a:r>
            <a:r>
              <a:rPr lang="en-US" dirty="0"/>
              <a:t> - gets or sets the value of class attribute</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71887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A13-1EEA-E61F-567E-F6AB5D2CD1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818DBE-AF69-58DF-686D-105DF6FBBF1B}"/>
              </a:ext>
            </a:extLst>
          </p:cNvPr>
          <p:cNvSpPr>
            <a:spLocks noGrp="1"/>
          </p:cNvSpPr>
          <p:nvPr>
            <p:ph idx="1"/>
          </p:nvPr>
        </p:nvSpPr>
        <p:spPr/>
        <p:txBody>
          <a:bodyPr/>
          <a:lstStyle/>
          <a:p>
            <a:pPr marL="0" indent="0">
              <a:buNone/>
            </a:pPr>
            <a:r>
              <a:rPr lang="en-US" dirty="0"/>
              <a:t>4. Events: DOM heavily replies on a concept know as "event-driven programming"</a:t>
            </a:r>
          </a:p>
          <a:p>
            <a:pPr marL="0" indent="0">
              <a:buNone/>
            </a:pPr>
            <a:r>
              <a:rPr lang="en-US" dirty="0"/>
              <a:t>            The examples of events might: user actions(clicking a button, move the mouse over , pressing a key, changing tab) or browser/code initiated actions(</a:t>
            </a:r>
            <a:r>
              <a:rPr lang="en-US" dirty="0" err="1"/>
              <a:t>timers,messages</a:t>
            </a:r>
            <a:r>
              <a:rPr lang="en-US" dirty="0"/>
              <a:t> from background, reports from sensors)</a:t>
            </a:r>
          </a:p>
          <a:p>
            <a:pPr marL="0" indent="0">
              <a:buNone/>
            </a:pPr>
            <a:endParaRPr lang="en-US" dirty="0"/>
          </a:p>
          <a:p>
            <a:pPr marL="0" indent="0">
              <a:buNone/>
            </a:pPr>
            <a:r>
              <a:rPr lang="en-US" dirty="0"/>
              <a:t>        the functions that run on any triggered event are called "event handlers"</a:t>
            </a:r>
          </a:p>
        </p:txBody>
      </p:sp>
    </p:spTree>
    <p:extLst>
      <p:ext uri="{BB962C8B-B14F-4D97-AF65-F5344CB8AC3E}">
        <p14:creationId xmlns:p14="http://schemas.microsoft.com/office/powerpoint/2010/main" val="160955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A801-368F-C20E-567A-1962831DFB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E23E2AC-2378-1105-EBDA-5F28FC8A4396}"/>
              </a:ext>
            </a:extLst>
          </p:cNvPr>
          <p:cNvSpPr>
            <a:spLocks noGrp="1"/>
          </p:cNvSpPr>
          <p:nvPr>
            <p:ph idx="1"/>
          </p:nvPr>
        </p:nvSpPr>
        <p:spPr/>
        <p:txBody>
          <a:bodyPr/>
          <a:lstStyle/>
          <a:p>
            <a:pPr marL="0" indent="0">
              <a:buNone/>
            </a:pPr>
            <a:r>
              <a:rPr lang="en-US" dirty="0"/>
              <a:t> We register a DOM event in one of the two ways:</a:t>
            </a:r>
          </a:p>
          <a:p>
            <a:pPr marL="0" indent="0">
              <a:buNone/>
            </a:pPr>
            <a:r>
              <a:rPr lang="en-US" dirty="0"/>
              <a:t>         1. </a:t>
            </a:r>
            <a:r>
              <a:rPr lang="en-US" dirty="0" err="1"/>
              <a:t>element.onevent</a:t>
            </a:r>
            <a:r>
              <a:rPr lang="en-US" dirty="0"/>
              <a:t> = function()={ }</a:t>
            </a:r>
          </a:p>
          <a:p>
            <a:pPr marL="0" indent="0">
              <a:buNone/>
            </a:pPr>
            <a:r>
              <a:rPr lang="en-US" dirty="0"/>
              <a:t>         2. </a:t>
            </a:r>
            <a:r>
              <a:rPr lang="en-US" dirty="0" err="1"/>
              <a:t>element.addEventListener</a:t>
            </a:r>
            <a:r>
              <a:rPr lang="en-US" dirty="0"/>
              <a:t>("event", function(){... }) &amp; 	</a:t>
            </a:r>
            <a:r>
              <a:rPr lang="en-US" dirty="0" err="1"/>
              <a:t>element.removeEventListener</a:t>
            </a:r>
            <a:r>
              <a:rPr lang="en-US" dirty="0"/>
              <a:t>('event', function(){ ....})</a:t>
            </a:r>
          </a:p>
          <a:p>
            <a:pPr marL="0" indent="0">
              <a:buNone/>
            </a:pPr>
            <a:endParaRPr lang="en-US" dirty="0"/>
          </a:p>
        </p:txBody>
      </p:sp>
    </p:spTree>
    <p:extLst>
      <p:ext uri="{BB962C8B-B14F-4D97-AF65-F5344CB8AC3E}">
        <p14:creationId xmlns:p14="http://schemas.microsoft.com/office/powerpoint/2010/main" val="128121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9A34-D16B-22EB-90B2-B963653DD4CE}"/>
              </a:ext>
            </a:extLst>
          </p:cNvPr>
          <p:cNvSpPr>
            <a:spLocks noGrp="1"/>
          </p:cNvSpPr>
          <p:nvPr>
            <p:ph type="title"/>
          </p:nvPr>
        </p:nvSpPr>
        <p:spPr/>
        <p:txBody>
          <a:bodyPr/>
          <a:lstStyle/>
          <a:p>
            <a:r>
              <a:rPr lang="en-US" dirty="0"/>
              <a:t>Common Events:</a:t>
            </a:r>
          </a:p>
        </p:txBody>
      </p:sp>
      <p:sp>
        <p:nvSpPr>
          <p:cNvPr id="3" name="Content Placeholder 2">
            <a:extLst>
              <a:ext uri="{FF2B5EF4-FFF2-40B4-BE49-F238E27FC236}">
                <a16:creationId xmlns:a16="http://schemas.microsoft.com/office/drawing/2014/main" id="{8B125609-6E91-F6F5-C65F-12223DA5D24F}"/>
              </a:ext>
            </a:extLst>
          </p:cNvPr>
          <p:cNvSpPr>
            <a:spLocks noGrp="1"/>
          </p:cNvSpPr>
          <p:nvPr>
            <p:ph idx="1"/>
          </p:nvPr>
        </p:nvSpPr>
        <p:spPr/>
        <p:txBody>
          <a:bodyPr/>
          <a:lstStyle/>
          <a:p>
            <a:r>
              <a:rPr lang="en-US" dirty="0"/>
              <a:t> load - fired when a resource has finished loading...(</a:t>
            </a:r>
            <a:r>
              <a:rPr lang="en-US" dirty="0" err="1"/>
              <a:t>img</a:t>
            </a:r>
            <a:r>
              <a:rPr lang="en-US" dirty="0"/>
              <a:t>)</a:t>
            </a:r>
          </a:p>
          <a:p>
            <a:r>
              <a:rPr lang="en-US" dirty="0"/>
              <a:t> click - when user single clicks on an element</a:t>
            </a:r>
          </a:p>
          <a:p>
            <a:r>
              <a:rPr lang="en-US" dirty="0"/>
              <a:t>  </a:t>
            </a:r>
            <a:r>
              <a:rPr lang="en-US" dirty="0" err="1"/>
              <a:t>dblclick</a:t>
            </a:r>
            <a:r>
              <a:rPr lang="en-US" dirty="0"/>
              <a:t> - when use double clicks on an element</a:t>
            </a:r>
          </a:p>
          <a:p>
            <a:r>
              <a:rPr lang="en-US" dirty="0"/>
              <a:t> keypress - when a key is pressed</a:t>
            </a:r>
          </a:p>
          <a:p>
            <a:r>
              <a:rPr lang="en-US" dirty="0"/>
              <a:t> mouseover - when the user moves the mouse over the top of </a:t>
            </a:r>
            <a:r>
              <a:rPr lang="en-US"/>
              <a:t>the element.</a:t>
            </a:r>
            <a:endParaRPr lang="en-US" dirty="0"/>
          </a:p>
        </p:txBody>
      </p:sp>
    </p:spTree>
    <p:extLst>
      <p:ext uri="{BB962C8B-B14F-4D97-AF65-F5344CB8AC3E}">
        <p14:creationId xmlns:p14="http://schemas.microsoft.com/office/powerpoint/2010/main" val="369624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lnSpcReduction="10000"/>
          </a:bodyPr>
          <a:lstStyle/>
          <a:p>
            <a:r>
              <a:rPr lang="en-US" dirty="0"/>
              <a:t>From HTML to the DOM</a:t>
            </a:r>
          </a:p>
          <a:p>
            <a:r>
              <a:rPr lang="en-US" dirty="0"/>
              <a:t>Introduction to DOM</a:t>
            </a:r>
          </a:p>
          <a:p>
            <a:r>
              <a:rPr lang="en-US" dirty="0"/>
              <a:t>Nodes &amp; types</a:t>
            </a:r>
          </a:p>
          <a:p>
            <a:r>
              <a:rPr lang="en-US" dirty="0"/>
              <a:t>Programming the DOM</a:t>
            </a:r>
          </a:p>
          <a:p>
            <a:pPr lvl="1"/>
            <a:r>
              <a:rPr lang="en-US" dirty="0"/>
              <a:t>Finding and getting references</a:t>
            </a:r>
          </a:p>
          <a:p>
            <a:pPr lvl="1"/>
            <a:r>
              <a:rPr lang="en-US" dirty="0"/>
              <a:t>Creating and modifying elements</a:t>
            </a:r>
          </a:p>
          <a:p>
            <a:pPr lvl="1"/>
            <a:r>
              <a:rPr lang="en-US" dirty="0"/>
              <a:t>Inspecting and modifying a DOM element</a:t>
            </a:r>
          </a:p>
          <a:p>
            <a:pPr lvl="1"/>
            <a:r>
              <a:rPr lang="en-US" dirty="0"/>
              <a:t>Events – Most imp.</a:t>
            </a:r>
          </a:p>
          <a:p>
            <a:r>
              <a:rPr lang="en-US" dirty="0"/>
              <a:t>Some demo code!</a:t>
            </a:r>
          </a:p>
          <a:p>
            <a:r>
              <a:rPr lang="en-US" dirty="0"/>
              <a:t>Timers</a:t>
            </a:r>
          </a:p>
          <a:p>
            <a:r>
              <a:rPr lang="en-US" dirty="0"/>
              <a:t>A complete project – Talking of JS and HTML, CSS! </a:t>
            </a:r>
            <a:r>
              <a:rPr lang="en-US" dirty="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B907-8DDD-C7FB-8D98-C8AA2C96274B}"/>
              </a:ext>
            </a:extLst>
          </p:cNvPr>
          <p:cNvSpPr>
            <a:spLocks noGrp="1"/>
          </p:cNvSpPr>
          <p:nvPr>
            <p:ph type="title"/>
          </p:nvPr>
        </p:nvSpPr>
        <p:spPr/>
        <p:txBody>
          <a:bodyPr/>
          <a:lstStyle/>
          <a:p>
            <a:r>
              <a:rPr lang="en-US" dirty="0"/>
              <a:t>From HTML to the DOM</a:t>
            </a:r>
          </a:p>
        </p:txBody>
      </p:sp>
      <p:sp>
        <p:nvSpPr>
          <p:cNvPr id="3" name="Content Placeholder 2">
            <a:extLst>
              <a:ext uri="{FF2B5EF4-FFF2-40B4-BE49-F238E27FC236}">
                <a16:creationId xmlns:a16="http://schemas.microsoft.com/office/drawing/2014/main" id="{214D3E9C-AFA8-3F90-C58F-12B4614F5DC0}"/>
              </a:ext>
            </a:extLst>
          </p:cNvPr>
          <p:cNvSpPr>
            <a:spLocks noGrp="1"/>
          </p:cNvSpPr>
          <p:nvPr>
            <p:ph idx="1"/>
          </p:nvPr>
        </p:nvSpPr>
        <p:spPr/>
        <p:txBody>
          <a:bodyPr>
            <a:normAutofit fontScale="92500"/>
          </a:bodyPr>
          <a:lstStyle/>
          <a:p>
            <a:pPr marL="0" indent="0">
              <a:buNone/>
            </a:pPr>
            <a:r>
              <a:rPr lang="en-US" dirty="0"/>
              <a:t>Let’s make </a:t>
            </a:r>
            <a:r>
              <a:rPr lang="en-US" dirty="0">
                <a:solidFill>
                  <a:srgbClr val="FFFF00"/>
                </a:solidFill>
              </a:rPr>
              <a:t>HTML,CSS and JavaScript </a:t>
            </a:r>
            <a:r>
              <a:rPr lang="en-US" dirty="0"/>
              <a:t>talk to each other!</a:t>
            </a:r>
          </a:p>
          <a:p>
            <a:pPr marL="0" indent="0">
              <a:buNone/>
            </a:pPr>
            <a:endParaRPr lang="en-US" dirty="0"/>
          </a:p>
          <a:p>
            <a:pPr marL="0" indent="0">
              <a:buNone/>
            </a:pPr>
            <a:r>
              <a:rPr lang="en-US" dirty="0"/>
              <a:t>Up until now, we have learned them separately.</a:t>
            </a:r>
          </a:p>
          <a:p>
            <a:pPr marL="0" indent="0">
              <a:buNone/>
            </a:pPr>
            <a:endParaRPr lang="en-US" dirty="0"/>
          </a:p>
          <a:p>
            <a:pPr marL="0" indent="0">
              <a:buNone/>
            </a:pPr>
            <a:r>
              <a:rPr lang="en-US" dirty="0"/>
              <a:t>How can they communicate with each other?</a:t>
            </a:r>
          </a:p>
          <a:p>
            <a:pPr marL="0" indent="0">
              <a:buNone/>
            </a:pPr>
            <a:endParaRPr lang="en-US" dirty="0"/>
          </a:p>
          <a:p>
            <a:pPr marL="0" indent="0">
              <a:buNone/>
            </a:pPr>
            <a:r>
              <a:rPr lang="en-US" dirty="0"/>
              <a:t>DOM is an API – Just for information!</a:t>
            </a:r>
          </a:p>
          <a:p>
            <a:pPr marL="0" indent="0">
              <a:buNone/>
            </a:pPr>
            <a:endParaRPr lang="en-US" dirty="0"/>
          </a:p>
          <a:p>
            <a:pPr marL="0" indent="0">
              <a:buNone/>
            </a:pPr>
            <a:r>
              <a:rPr lang="en-US" dirty="0"/>
              <a:t>API – Application programming interface – Website talking to website</a:t>
            </a:r>
          </a:p>
          <a:p>
            <a:pPr marL="0" indent="0">
              <a:buNone/>
            </a:pPr>
            <a:endParaRPr lang="en-US" dirty="0"/>
          </a:p>
        </p:txBody>
      </p:sp>
    </p:spTree>
    <p:extLst>
      <p:ext uri="{BB962C8B-B14F-4D97-AF65-F5344CB8AC3E}">
        <p14:creationId xmlns:p14="http://schemas.microsoft.com/office/powerpoint/2010/main" val="88164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D972-7C76-E5E4-79AD-A19DB0BF7BB4}"/>
              </a:ext>
            </a:extLst>
          </p:cNvPr>
          <p:cNvSpPr>
            <a:spLocks noGrp="1"/>
          </p:cNvSpPr>
          <p:nvPr>
            <p:ph type="title"/>
          </p:nvPr>
        </p:nvSpPr>
        <p:spPr/>
        <p:txBody>
          <a:bodyPr/>
          <a:lstStyle/>
          <a:p>
            <a:r>
              <a:rPr lang="en-US" dirty="0">
                <a:solidFill>
                  <a:srgbClr val="FFFF00"/>
                </a:solidFill>
              </a:rPr>
              <a:t>DOM – Document Object Model</a:t>
            </a:r>
          </a:p>
        </p:txBody>
      </p:sp>
      <p:sp>
        <p:nvSpPr>
          <p:cNvPr id="3" name="Content Placeholder 2">
            <a:extLst>
              <a:ext uri="{FF2B5EF4-FFF2-40B4-BE49-F238E27FC236}">
                <a16:creationId xmlns:a16="http://schemas.microsoft.com/office/drawing/2014/main" id="{64D25BCF-28CC-3728-DB42-065CDEC4F802}"/>
              </a:ext>
            </a:extLst>
          </p:cNvPr>
          <p:cNvSpPr>
            <a:spLocks noGrp="1"/>
          </p:cNvSpPr>
          <p:nvPr>
            <p:ph idx="1"/>
          </p:nvPr>
        </p:nvSpPr>
        <p:spPr/>
        <p:txBody>
          <a:bodyPr/>
          <a:lstStyle/>
          <a:p>
            <a:r>
              <a:rPr lang="en-US" dirty="0"/>
              <a:t>It allows us to treat HTML document as a tree with upside down root</a:t>
            </a:r>
          </a:p>
          <a:p>
            <a:endParaRPr lang="en-US" dirty="0"/>
          </a:p>
          <a:p>
            <a:r>
              <a:rPr lang="en-US" dirty="0"/>
              <a:t>By using this tree, we can do a lot of wonderful things with HTML and CSS and JavaScript!</a:t>
            </a:r>
          </a:p>
          <a:p>
            <a:pPr marL="0" indent="0">
              <a:buNone/>
            </a:pPr>
            <a:endParaRPr lang="en-US" dirty="0"/>
          </a:p>
          <a:p>
            <a:r>
              <a:rPr lang="en-US" dirty="0"/>
              <a:t>Let’s see a DOM Tree:</a:t>
            </a:r>
          </a:p>
        </p:txBody>
      </p:sp>
    </p:spTree>
    <p:extLst>
      <p:ext uri="{BB962C8B-B14F-4D97-AF65-F5344CB8AC3E}">
        <p14:creationId xmlns:p14="http://schemas.microsoft.com/office/powerpoint/2010/main" val="2544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12770-420A-69C6-D034-63B05298B9F3}"/>
              </a:ext>
            </a:extLst>
          </p:cNvPr>
          <p:cNvSpPr>
            <a:spLocks noGrp="1"/>
          </p:cNvSpPr>
          <p:nvPr>
            <p:ph idx="1"/>
          </p:nvPr>
        </p:nvSpPr>
        <p:spPr>
          <a:xfrm>
            <a:off x="838200" y="365125"/>
            <a:ext cx="10515600" cy="5811838"/>
          </a:xfrm>
        </p:spPr>
        <p:txBody>
          <a:bodyPr>
            <a:normAutofit fontScale="77500" lnSpcReduction="2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&lt;title&gt;This is a Document!&lt;/title&gt;</a:t>
            </a:r>
          </a:p>
          <a:p>
            <a:pPr marL="0" indent="0">
              <a:buNone/>
            </a:pPr>
            <a:r>
              <a:rPr lang="en-US" dirty="0"/>
              <a:t>        &lt;meta charset="utf-8"&gt;</a:t>
            </a:r>
          </a:p>
          <a:p>
            <a:pPr marL="0" indent="0">
              <a:buNone/>
            </a:pPr>
            <a:r>
              <a:rPr lang="en-US" dirty="0"/>
              <a:t>    &lt;/head&gt;</a:t>
            </a:r>
          </a:p>
          <a:p>
            <a:pPr marL="0" indent="0">
              <a:buNone/>
            </a:pPr>
            <a:r>
              <a:rPr lang="en-US" dirty="0"/>
              <a:t>    &lt;body&gt;</a:t>
            </a:r>
          </a:p>
          <a:p>
            <a:pPr marL="0" indent="0">
              <a:buNone/>
            </a:pPr>
            <a:r>
              <a:rPr lang="en-US" dirty="0"/>
              <a:t>        &lt;h1&gt;Welcome!&lt;/h1&gt;</a:t>
            </a:r>
          </a:p>
          <a:p>
            <a:pPr marL="0" indent="0">
              <a:buNone/>
            </a:pPr>
            <a:r>
              <a:rPr lang="en-US" dirty="0"/>
              <a:t>        &lt;p&gt;This is a paragraph with a &lt;a </a:t>
            </a:r>
            <a:r>
              <a:rPr lang="en-US" dirty="0" err="1"/>
              <a:t>href</a:t>
            </a:r>
            <a:r>
              <a:rPr lang="en-US" dirty="0"/>
              <a:t>="index.html"&gt;link&lt;/a&gt; in it.&lt;/p&gt;</a:t>
            </a:r>
          </a:p>
          <a:p>
            <a:pPr marL="0" indent="0">
              <a:buNone/>
            </a:pPr>
            <a:r>
              <a:rPr lang="en-US" dirty="0"/>
              <a:t>        &lt;</a:t>
            </a:r>
            <a:r>
              <a:rPr lang="en-US" dirty="0" err="1"/>
              <a:t>ul</a:t>
            </a:r>
            <a:r>
              <a:rPr lang="en-US" dirty="0"/>
              <a:t>&gt;</a:t>
            </a:r>
          </a:p>
          <a:p>
            <a:pPr marL="0" indent="0">
              <a:buNone/>
            </a:pPr>
            <a:r>
              <a:rPr lang="en-US" dirty="0"/>
              <a:t>            &lt;li&gt;first item&lt;/li&gt;</a:t>
            </a:r>
          </a:p>
          <a:p>
            <a:pPr marL="0" indent="0">
              <a:buNone/>
            </a:pPr>
            <a:r>
              <a:rPr lang="en-US" dirty="0"/>
              <a:t>            &lt;li&gt;second item&lt;/li&gt;</a:t>
            </a:r>
          </a:p>
          <a:p>
            <a:pPr marL="0" indent="0">
              <a:buNone/>
            </a:pPr>
            <a:r>
              <a:rPr lang="en-US" dirty="0"/>
              <a:t>            &lt;li&gt;third item&lt;/li&gt;</a:t>
            </a:r>
          </a:p>
          <a:p>
            <a:pPr marL="0" indent="0">
              <a:buNone/>
            </a:pPr>
            <a:r>
              <a:rPr lang="en-US" dirty="0"/>
              <a:t>        &lt;/</a:t>
            </a:r>
            <a:r>
              <a:rPr lang="en-US" dirty="0" err="1"/>
              <a:t>ul</a:t>
            </a:r>
            <a:r>
              <a:rPr lang="en-US" dirty="0"/>
              <a:t>&gt;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37815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425A51-CE7D-46E7-F27D-3CCFF96771C6}"/>
              </a:ext>
            </a:extLst>
          </p:cNvPr>
          <p:cNvPicPr>
            <a:picLocks noGrp="1" noChangeAspect="1"/>
          </p:cNvPicPr>
          <p:nvPr>
            <p:ph idx="1"/>
          </p:nvPr>
        </p:nvPicPr>
        <p:blipFill>
          <a:blip r:embed="rId2"/>
          <a:stretch>
            <a:fillRect/>
          </a:stretch>
        </p:blipFill>
        <p:spPr>
          <a:xfrm>
            <a:off x="1108416" y="484077"/>
            <a:ext cx="10330416" cy="5350666"/>
          </a:xfrm>
        </p:spPr>
      </p:pic>
    </p:spTree>
    <p:extLst>
      <p:ext uri="{BB962C8B-B14F-4D97-AF65-F5344CB8AC3E}">
        <p14:creationId xmlns:p14="http://schemas.microsoft.com/office/powerpoint/2010/main" val="112846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5C01-3DC4-04F8-FC63-A86C92F0CC77}"/>
              </a:ext>
            </a:extLst>
          </p:cNvPr>
          <p:cNvSpPr>
            <a:spLocks noGrp="1"/>
          </p:cNvSpPr>
          <p:nvPr>
            <p:ph type="title"/>
          </p:nvPr>
        </p:nvSpPr>
        <p:spPr/>
        <p:txBody>
          <a:bodyPr/>
          <a:lstStyle/>
          <a:p>
            <a:r>
              <a:rPr lang="en-US" dirty="0"/>
              <a:t>Some useful information…</a:t>
            </a:r>
          </a:p>
        </p:txBody>
      </p:sp>
      <p:sp>
        <p:nvSpPr>
          <p:cNvPr id="3" name="Content Placeholder 2">
            <a:extLst>
              <a:ext uri="{FF2B5EF4-FFF2-40B4-BE49-F238E27FC236}">
                <a16:creationId xmlns:a16="http://schemas.microsoft.com/office/drawing/2014/main" id="{9E3B1A05-54DD-EF2F-1EEA-21DF5FC57238}"/>
              </a:ext>
            </a:extLst>
          </p:cNvPr>
          <p:cNvSpPr>
            <a:spLocks noGrp="1"/>
          </p:cNvSpPr>
          <p:nvPr>
            <p:ph idx="1"/>
          </p:nvPr>
        </p:nvSpPr>
        <p:spPr/>
        <p:txBody>
          <a:bodyPr/>
          <a:lstStyle/>
          <a:p>
            <a:r>
              <a:rPr lang="en-US" dirty="0"/>
              <a:t>The DOM Tree consists of DOM Nodes, which represent various parts of a document, including elements, attributes, and comments</a:t>
            </a:r>
          </a:p>
          <a:p>
            <a:r>
              <a:rPr lang="en-US" dirty="0"/>
              <a:t>While we often use "nodes" and "elements" interchangeably since all elements are nodes within the tree, there are other node types as well, such as text nodes (which hold the text within block elements) and attribute nodes (which store key/value pairs)</a:t>
            </a:r>
          </a:p>
        </p:txBody>
      </p:sp>
    </p:spTree>
    <p:extLst>
      <p:ext uri="{BB962C8B-B14F-4D97-AF65-F5344CB8AC3E}">
        <p14:creationId xmlns:p14="http://schemas.microsoft.com/office/powerpoint/2010/main" val="167072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AFB6-0705-364C-92CD-2397D2C8446C}"/>
              </a:ext>
            </a:extLst>
          </p:cNvPr>
          <p:cNvSpPr>
            <a:spLocks noGrp="1"/>
          </p:cNvSpPr>
          <p:nvPr>
            <p:ph type="title"/>
          </p:nvPr>
        </p:nvSpPr>
        <p:spPr/>
        <p:txBody>
          <a:bodyPr/>
          <a:lstStyle/>
          <a:p>
            <a:r>
              <a:rPr lang="en-US" dirty="0"/>
              <a:t>Consider the &lt;p&gt; element from this example:</a:t>
            </a:r>
          </a:p>
        </p:txBody>
      </p:sp>
      <p:sp>
        <p:nvSpPr>
          <p:cNvPr id="3" name="Content Placeholder 2">
            <a:extLst>
              <a:ext uri="{FF2B5EF4-FFF2-40B4-BE49-F238E27FC236}">
                <a16:creationId xmlns:a16="http://schemas.microsoft.com/office/drawing/2014/main" id="{0EF66D54-F37A-C21F-1BC0-EF629D3E2F2C}"/>
              </a:ext>
            </a:extLst>
          </p:cNvPr>
          <p:cNvSpPr>
            <a:spLocks noGrp="1"/>
          </p:cNvSpPr>
          <p:nvPr>
            <p:ph idx="1"/>
          </p:nvPr>
        </p:nvSpPr>
        <p:spPr/>
        <p:txBody>
          <a:bodyPr/>
          <a:lstStyle/>
          <a:p>
            <a:pPr marL="0" indent="0">
              <a:buNone/>
            </a:pPr>
            <a:r>
              <a:rPr lang="en-US" dirty="0"/>
              <a:t>&lt;p&gt;This is a paragraph with a &lt;a </a:t>
            </a:r>
            <a:r>
              <a:rPr lang="en-US" dirty="0" err="1"/>
              <a:t>href</a:t>
            </a:r>
            <a:r>
              <a:rPr lang="en-US" dirty="0"/>
              <a:t>="index.html"&gt;link&lt;/a&gt; in it.&lt;/p&gt;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265F458C-AE42-F662-338A-42733D2FEB05}"/>
              </a:ext>
            </a:extLst>
          </p:cNvPr>
          <p:cNvPicPr>
            <a:picLocks noChangeAspect="1"/>
          </p:cNvPicPr>
          <p:nvPr/>
        </p:nvPicPr>
        <p:blipFill>
          <a:blip r:embed="rId2"/>
          <a:stretch>
            <a:fillRect/>
          </a:stretch>
        </p:blipFill>
        <p:spPr>
          <a:xfrm>
            <a:off x="2600208" y="2914475"/>
            <a:ext cx="5161306" cy="3851184"/>
          </a:xfrm>
          <a:prstGeom prst="rect">
            <a:avLst/>
          </a:prstGeom>
        </p:spPr>
      </p:pic>
    </p:spTree>
    <p:extLst>
      <p:ext uri="{BB962C8B-B14F-4D97-AF65-F5344CB8AC3E}">
        <p14:creationId xmlns:p14="http://schemas.microsoft.com/office/powerpoint/2010/main" val="28257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B394-25BC-CF66-DD60-DF2AA871BA1D}"/>
              </a:ext>
            </a:extLst>
          </p:cNvPr>
          <p:cNvSpPr>
            <a:spLocks noGrp="1"/>
          </p:cNvSpPr>
          <p:nvPr>
            <p:ph type="title"/>
          </p:nvPr>
        </p:nvSpPr>
        <p:spPr/>
        <p:txBody>
          <a:bodyPr/>
          <a:lstStyle/>
          <a:p>
            <a:r>
              <a:rPr lang="en-US" dirty="0"/>
              <a:t>Nodes and types</a:t>
            </a:r>
          </a:p>
        </p:txBody>
      </p:sp>
      <p:sp>
        <p:nvSpPr>
          <p:cNvPr id="3" name="Content Placeholder 2">
            <a:extLst>
              <a:ext uri="{FF2B5EF4-FFF2-40B4-BE49-F238E27FC236}">
                <a16:creationId xmlns:a16="http://schemas.microsoft.com/office/drawing/2014/main" id="{1C7F5D09-30C0-725C-64A6-13C11CC77729}"/>
              </a:ext>
            </a:extLst>
          </p:cNvPr>
          <p:cNvSpPr>
            <a:spLocks noGrp="1"/>
          </p:cNvSpPr>
          <p:nvPr>
            <p:ph idx="1"/>
          </p:nvPr>
        </p:nvSpPr>
        <p:spPr/>
        <p:txBody>
          <a:bodyPr/>
          <a:lstStyle/>
          <a:p>
            <a:r>
              <a:rPr lang="en-US" dirty="0"/>
              <a:t> </a:t>
            </a:r>
            <a:r>
              <a:rPr lang="en-US" dirty="0">
                <a:solidFill>
                  <a:srgbClr val="FFFF00"/>
                </a:solidFill>
              </a:rPr>
              <a:t>HTML Nodes</a:t>
            </a:r>
            <a:r>
              <a:rPr lang="en-US" dirty="0"/>
              <a:t>: All html elements are called HTML nodes.</a:t>
            </a:r>
          </a:p>
          <a:p>
            <a:endParaRPr lang="en-US" dirty="0"/>
          </a:p>
          <a:p>
            <a:endParaRPr lang="en-US" dirty="0"/>
          </a:p>
          <a:p>
            <a:r>
              <a:rPr lang="en-US" dirty="0"/>
              <a:t> </a:t>
            </a:r>
            <a:r>
              <a:rPr lang="en-US" dirty="0">
                <a:solidFill>
                  <a:srgbClr val="FFFF00"/>
                </a:solidFill>
              </a:rPr>
              <a:t>Text Nodes</a:t>
            </a:r>
            <a:r>
              <a:rPr lang="en-US" dirty="0"/>
              <a:t>: All text values are called text nodes...</a:t>
            </a:r>
          </a:p>
        </p:txBody>
      </p:sp>
    </p:spTree>
    <p:extLst>
      <p:ext uri="{BB962C8B-B14F-4D97-AF65-F5344CB8AC3E}">
        <p14:creationId xmlns:p14="http://schemas.microsoft.com/office/powerpoint/2010/main" val="2394675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472</TotalTime>
  <Words>819</Words>
  <Application>Microsoft Macintosh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Wingdings</vt:lpstr>
      <vt:lpstr>Office Theme</vt:lpstr>
      <vt:lpstr>Week 5 </vt:lpstr>
      <vt:lpstr>Agenda!</vt:lpstr>
      <vt:lpstr>From HTML to the DOM</vt:lpstr>
      <vt:lpstr>DOM – Document Object Model</vt:lpstr>
      <vt:lpstr>PowerPoint Presentation</vt:lpstr>
      <vt:lpstr>PowerPoint Presentation</vt:lpstr>
      <vt:lpstr>Some useful information…</vt:lpstr>
      <vt:lpstr>Consider the &lt;p&gt; element from this example:</vt:lpstr>
      <vt:lpstr>Nodes and types</vt:lpstr>
      <vt:lpstr>Programming the DOM</vt:lpstr>
      <vt:lpstr>PowerPoint Presentation</vt:lpstr>
      <vt:lpstr>PowerPoint Presentation</vt:lpstr>
      <vt:lpstr>PowerPoint Presentation</vt:lpstr>
      <vt:lpstr>PowerPoint Presentation</vt:lpstr>
      <vt:lpstr>Common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dc:title>
  <dc:creator>Noman Atique</dc:creator>
  <cp:lastModifiedBy>Noman Atique</cp:lastModifiedBy>
  <cp:revision>85</cp:revision>
  <dcterms:created xsi:type="dcterms:W3CDTF">2024-09-09T03:21:42Z</dcterms:created>
  <dcterms:modified xsi:type="dcterms:W3CDTF">2025-05-28T12:06:24Z</dcterms:modified>
</cp:coreProperties>
</file>