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47" r:id="rId10"/>
    <p:sldId id="300" r:id="rId11"/>
    <p:sldId id="301" r:id="rId12"/>
    <p:sldId id="302" r:id="rId13"/>
    <p:sldId id="303" r:id="rId14"/>
    <p:sldId id="304" r:id="rId15"/>
    <p:sldId id="305" r:id="rId16"/>
    <p:sldId id="348" r:id="rId17"/>
    <p:sldId id="349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42" r:id="rId52"/>
    <p:sldId id="343" r:id="rId53"/>
    <p:sldId id="345" r:id="rId54"/>
    <p:sldId id="346" r:id="rId55"/>
    <p:sldId id="35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6"/>
    <p:restoredTop sz="94508"/>
  </p:normalViewPr>
  <p:slideViewPr>
    <p:cSldViewPr snapToGrid="0">
      <p:cViewPr varScale="1">
        <p:scale>
          <a:sx n="85" d="100"/>
          <a:sy n="85" d="100"/>
        </p:scale>
        <p:origin x="2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074" y="748199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Week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074" y="4147639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Testing in React</a:t>
            </a:r>
          </a:p>
        </p:txBody>
      </p:sp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unit is tested in Isolation, independent of other units.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in a short amount of time and make it very easy to pinpoint failures.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longer than unit tests.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involves a real UI, a real backend database, real services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Takes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5E6-3A6F-42C1-889C-4F2CEE7C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to run 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0BFF-0ADC-AAF2-535E-0E6B6CD2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–save-dev </a:t>
            </a:r>
            <a:r>
              <a:rPr lang="en-US" dirty="0" err="1"/>
              <a:t>vitest</a:t>
            </a:r>
            <a:r>
              <a:rPr lang="en-US" dirty="0"/>
              <a:t> @testing-library/react @testing-library/</a:t>
            </a:r>
            <a:r>
              <a:rPr lang="en-US" dirty="0" err="1"/>
              <a:t>jest-dom@latest</a:t>
            </a:r>
            <a:r>
              <a:rPr lang="en-US" dirty="0"/>
              <a:t> </a:t>
            </a:r>
            <a:r>
              <a:rPr lang="en-US" dirty="0" err="1"/>
              <a:t>jsdom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in </a:t>
            </a:r>
            <a:r>
              <a:rPr lang="en-US" dirty="0" err="1"/>
              <a:t>vite.config.js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Add: </a:t>
            </a:r>
          </a:p>
          <a:p>
            <a:pPr marL="0" indent="0">
              <a:buNone/>
            </a:pPr>
            <a:r>
              <a:rPr lang="en-US" dirty="0"/>
              <a:t>test:{</a:t>
            </a:r>
          </a:p>
          <a:p>
            <a:pPr marL="0" indent="0">
              <a:buNone/>
            </a:pPr>
            <a:r>
              <a:rPr lang="en-US" dirty="0"/>
              <a:t>environment:”</a:t>
            </a:r>
            <a:r>
              <a:rPr lang="en-US" dirty="0" err="1"/>
              <a:t>jsdom</a:t>
            </a:r>
            <a:r>
              <a:rPr lang="en-US" dirty="0"/>
              <a:t>”}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4B15-755A-7C5B-CCB6-32A9663A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DOM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84D0-0BC0-70AC-6B03-A4CE84EC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has no direct access to browser resources, for this reason now we need another </a:t>
            </a:r>
            <a:r>
              <a:rPr lang="en-US" dirty="0" err="1"/>
              <a:t>api</a:t>
            </a:r>
            <a:r>
              <a:rPr lang="en-US" dirty="0"/>
              <a:t> that allows us the interaction with browser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JSDOM…</a:t>
            </a:r>
          </a:p>
        </p:txBody>
      </p:sp>
    </p:spTree>
    <p:extLst>
      <p:ext uri="{BB962C8B-B14F-4D97-AF65-F5344CB8AC3E}">
        <p14:creationId xmlns:p14="http://schemas.microsoft.com/office/powerpoint/2010/main" val="260538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 &amp; </a:t>
            </a:r>
            <a:r>
              <a:rPr lang="en-US" dirty="0" err="1"/>
              <a:t>Vitest</a:t>
            </a:r>
            <a:endParaRPr lang="en-US" dirty="0"/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01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</a:t>
            </a:r>
            <a:r>
              <a:rPr lang="en-CA" dirty="0">
                <a:solidFill>
                  <a:srgbClr val="FFFF00"/>
                </a:solidFill>
              </a:rPr>
              <a:t>Text</a:t>
            </a:r>
            <a:r>
              <a:rPr lang="en-CA" dirty="0"/>
              <a:t>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56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</a:t>
            </a:r>
            <a:r>
              <a:rPr lang="en-CA" dirty="0">
                <a:solidFill>
                  <a:srgbClr val="FFFF00"/>
                </a:solidFill>
              </a:rPr>
              <a:t>semantic meaning to the content </a:t>
            </a:r>
            <a:r>
              <a:rPr lang="en-CA" dirty="0"/>
              <a:t>to ensure people using assistive technologies are able to use them.</a:t>
            </a:r>
          </a:p>
          <a:p>
            <a:r>
              <a:rPr lang="en-CA" dirty="0"/>
              <a:t>&lt;nav&gt;&lt;header&gt;&lt;main&gt;..</a:t>
            </a:r>
          </a:p>
          <a:p>
            <a:r>
              <a:rPr lang="en-CA" dirty="0"/>
              <a:t>&lt;div role=“main”&gt;&lt;span &gt;&lt;p&gt;</a:t>
            </a:r>
          </a:p>
        </p:txBody>
      </p:sp>
    </p:spTree>
    <p:extLst>
      <p:ext uri="{BB962C8B-B14F-4D97-AF65-F5344CB8AC3E}">
        <p14:creationId xmlns:p14="http://schemas.microsoft.com/office/powerpoint/2010/main" val="325145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</a:t>
            </a:r>
            <a:r>
              <a:rPr lang="en-CA" dirty="0">
                <a:solidFill>
                  <a:srgbClr val="FFFF00"/>
                </a:solidFill>
              </a:rPr>
              <a:t>button</a:t>
            </a:r>
            <a:r>
              <a:rPr lang="en-CA" dirty="0"/>
              <a:t> role, anchor element has a </a:t>
            </a:r>
            <a:r>
              <a:rPr lang="en-CA" dirty="0">
                <a:solidFill>
                  <a:srgbClr val="FFFF00"/>
                </a:solidFill>
              </a:rPr>
              <a:t>link</a:t>
            </a:r>
            <a:r>
              <a:rPr lang="en-CA" dirty="0"/>
              <a:t>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</a:t>
            </a:r>
            <a:r>
              <a:rPr lang="en-CA" dirty="0">
                <a:solidFill>
                  <a:srgbClr val="FFFF00"/>
                </a:solidFill>
              </a:rPr>
              <a:t>&lt;a role=‘button’&gt; </a:t>
            </a:r>
            <a:r>
              <a:rPr lang="en-CA" dirty="0"/>
              <a:t>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288748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48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textarea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>
                <a:solidFill>
                  <a:srgbClr val="FFFF00"/>
                </a:solidFill>
              </a:rPr>
              <a:t>getByRole</a:t>
            </a:r>
            <a:r>
              <a:rPr lang="en-CA" b="1" dirty="0">
                <a:solidFill>
                  <a:srgbClr val="FFFF00"/>
                </a:solidFill>
              </a:rPr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4839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63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6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237364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4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133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84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408374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3362417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388484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486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</a:t>
            </a:r>
            <a:r>
              <a:rPr lang="en-US" dirty="0">
                <a:solidFill>
                  <a:srgbClr val="FFFF00"/>
                </a:solidFill>
              </a:rPr>
              <a:t>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8160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329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264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902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711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3503470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652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</a:t>
            </a:r>
            <a:r>
              <a:rPr lang="en-CA" dirty="0">
                <a:solidFill>
                  <a:srgbClr val="FFFF00"/>
                </a:solidFill>
              </a:rPr>
              <a:t>an </a:t>
            </a:r>
            <a:r>
              <a:rPr lang="en-CA" b="1" dirty="0">
                <a:solidFill>
                  <a:srgbClr val="FFFF00"/>
                </a:solidFill>
              </a:rPr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404067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71796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42844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opens the website/application, interacts with it in </a:t>
            </a:r>
            <a:r>
              <a:rPr lang="en-US" dirty="0">
                <a:solidFill>
                  <a:srgbClr val="FFFF00"/>
                </a:solidFill>
              </a:rPr>
              <a:t>all possible ways</a:t>
            </a:r>
            <a:r>
              <a:rPr lang="en-US" dirty="0"/>
              <a:t>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369125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respond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675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291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136470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732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7EF5-2145-7DDD-BD00-8E7B3E2A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FB81-D599-069F-6F27-AB524FB9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Spinbutton</a:t>
            </a:r>
            <a:r>
              <a:rPr lang="en-US" dirty="0"/>
              <a:t>! - &lt;input type</a:t>
            </a:r>
            <a:r>
              <a:rPr lang="en-US"/>
              <a:t>=“number”&gt;</a:t>
            </a:r>
            <a:endParaRPr lang="en-US" dirty="0"/>
          </a:p>
          <a:p>
            <a:r>
              <a:rPr lang="en-US" dirty="0"/>
              <a:t>Tabbing </a:t>
            </a:r>
          </a:p>
          <a:p>
            <a:r>
              <a:rPr lang="en-US" dirty="0"/>
              <a:t>Utility API</a:t>
            </a:r>
          </a:p>
          <a:p>
            <a:pPr lvl="1"/>
            <a:r>
              <a:rPr lang="en-US" dirty="0"/>
              <a:t>Clear()</a:t>
            </a:r>
          </a:p>
          <a:p>
            <a:pPr lvl="1"/>
            <a:r>
              <a:rPr lang="en-US" dirty="0" err="1"/>
              <a:t>selectOptions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deselectOptions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Upload()</a:t>
            </a:r>
          </a:p>
        </p:txBody>
      </p:sp>
    </p:spTree>
    <p:extLst>
      <p:ext uri="{BB962C8B-B14F-4D97-AF65-F5344CB8AC3E}">
        <p14:creationId xmlns:p14="http://schemas.microsoft.com/office/powerpoint/2010/main" val="329528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2. Automated Testing:</a:t>
            </a:r>
          </a:p>
          <a:p>
            <a:pPr marL="0" indent="0">
              <a:buNone/>
            </a:pPr>
            <a:r>
              <a:rPr lang="en-US" dirty="0"/>
              <a:t>    programs that automate the task of testing the software....</a:t>
            </a:r>
          </a:p>
          <a:p>
            <a:pPr marL="0" indent="0">
              <a:buNone/>
            </a:pPr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Advantages of Automated Testing:</a:t>
            </a:r>
          </a:p>
          <a:p>
            <a:pPr marL="0" indent="0">
              <a:buNone/>
            </a:pPr>
            <a:r>
              <a:rPr lang="en-US" dirty="0"/>
              <a:t>    a. Not time consuming...</a:t>
            </a:r>
          </a:p>
          <a:p>
            <a:pPr marL="0" indent="0">
              <a:buNone/>
            </a:pPr>
            <a:r>
              <a:rPr lang="en-US" dirty="0"/>
              <a:t>    b. Reliable, consistent and not error prone..</a:t>
            </a:r>
          </a:p>
          <a:p>
            <a:pPr marL="0" indent="0">
              <a:buNone/>
            </a:pPr>
            <a:r>
              <a:rPr lang="en-US" dirty="0"/>
              <a:t>    c. Easy to identify and fix features that break tests...</a:t>
            </a:r>
          </a:p>
          <a:p>
            <a:pPr marL="0" indent="0">
              <a:buNone/>
            </a:pPr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 &amp; </a:t>
            </a:r>
            <a:r>
              <a:rPr lang="en-US"/>
              <a:t>Vitest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D4F9-FC61-459B-716E-29D61F0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F44-D604-604B-DBDD-953989E3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Library/test runner for testing react components.</a:t>
            </a:r>
          </a:p>
          <a:p>
            <a:endParaRPr lang="en-US" dirty="0"/>
          </a:p>
          <a:p>
            <a:r>
              <a:rPr lang="en-US" dirty="0"/>
              <a:t>Supports Typescript, JSX…</a:t>
            </a:r>
          </a:p>
        </p:txBody>
      </p:sp>
    </p:spTree>
    <p:extLst>
      <p:ext uri="{BB962C8B-B14F-4D97-AF65-F5344CB8AC3E}">
        <p14:creationId xmlns:p14="http://schemas.microsoft.com/office/powerpoint/2010/main" val="122495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8652</TotalTime>
  <Words>2538</Words>
  <Application>Microsoft Macintosh PowerPoint</Application>
  <PresentationFormat>Widescreen</PresentationFormat>
  <Paragraphs>340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Aptos</vt:lpstr>
      <vt:lpstr>Aptos Display</vt:lpstr>
      <vt:lpstr>Arial</vt:lpstr>
      <vt:lpstr>Söhne Mono</vt:lpstr>
      <vt:lpstr>Office Theme</vt:lpstr>
      <vt:lpstr>Week 13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 &amp; Vitest</vt:lpstr>
      <vt:lpstr>RTL</vt:lpstr>
      <vt:lpstr>Vitest 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Installations to run our tests</vt:lpstr>
      <vt:lpstr>Now we need DOM emulation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User interactions!</vt:lpstr>
      <vt:lpstr>user-event</vt:lpstr>
      <vt:lpstr>Pointer Interactions</vt:lpstr>
      <vt:lpstr>Pointer Interactions</vt:lpstr>
      <vt:lpstr>Keyboard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36</cp:revision>
  <dcterms:created xsi:type="dcterms:W3CDTF">2024-09-09T03:21:42Z</dcterms:created>
  <dcterms:modified xsi:type="dcterms:W3CDTF">2025-07-22T14:47:09Z</dcterms:modified>
</cp:coreProperties>
</file>