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3" autoAdjust="0"/>
    <p:restoredTop sz="94667"/>
  </p:normalViewPr>
  <p:slideViewPr>
    <p:cSldViewPr snapToGrid="0">
      <p:cViewPr varScale="1">
        <p:scale>
          <a:sx n="78" d="100"/>
          <a:sy n="78" d="100"/>
        </p:scale>
        <p:origin x="176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/>
              <a:t>Week 1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JavaScript Language!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D0F9-14D0-0101-6745-DDB13DF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B78-B0A2-3732-A809-17D09135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of two types:</a:t>
            </a:r>
          </a:p>
          <a:p>
            <a:pPr lvl="1"/>
            <a:r>
              <a:rPr lang="en-US" dirty="0"/>
              <a:t>// This is a single line comment. NOTE: the space between the // and first letter.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/*</a:t>
            </a:r>
          </a:p>
          <a:p>
            <a:pPr lvl="1"/>
            <a:r>
              <a:rPr lang="en-US" dirty="0"/>
              <a:t> This is a multi-line comment,</a:t>
            </a:r>
          </a:p>
          <a:p>
            <a:pPr lvl="1"/>
            <a:r>
              <a:rPr lang="en-US" dirty="0"/>
              <a:t> and can be as long as you need.</a:t>
            </a:r>
          </a:p>
          <a:p>
            <a:pPr lvl="1"/>
            <a:r>
              <a:rPr lang="en-US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7687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E47B-3B1A-A939-CA20-2B64429E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9856"/>
            <a:ext cx="10646229" cy="6204857"/>
          </a:xfrm>
        </p:spPr>
        <p:txBody>
          <a:bodyPr>
            <a:normAutofit/>
          </a:bodyPr>
          <a:lstStyle/>
          <a:p>
            <a:r>
              <a:rPr lang="en-US" dirty="0"/>
              <a:t>White space is mostly ignored in JS. To use good indentation though we might use a plugin called “Prettier” How many of you are already using it???</a:t>
            </a:r>
          </a:p>
          <a:p>
            <a:r>
              <a:rPr lang="en-US" b="0" i="0" dirty="0">
                <a:effectLst/>
                <a:latin typeface="-apple-system"/>
              </a:rPr>
              <a:t>JavaScript statements: a JavaScript program typically consists of a series of statements. A statement is a single-line of instruction made up of objects, expressions, variables, and events/event handlers.</a:t>
            </a:r>
          </a:p>
          <a:p>
            <a:r>
              <a:rPr lang="en-US" dirty="0"/>
              <a:t>Block statement: a block statement, or compound statement, is a group of statements that are treated as a single entity and are grouped within curly brackets {...}. Opening and closing braces need to work in pairs. For example, if you use the left brace { to indicate the start of a block, then you must use the right brace } to end it. The same matching pairs applies to single '......' and double "......." quotes to designate text strings.</a:t>
            </a:r>
          </a:p>
        </p:txBody>
      </p:sp>
    </p:spTree>
    <p:extLst>
      <p:ext uri="{BB962C8B-B14F-4D97-AF65-F5344CB8AC3E}">
        <p14:creationId xmlns:p14="http://schemas.microsoft.com/office/powerpoint/2010/main" val="304627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D6B6-37D8-3970-D9BD-5C4D8B46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334281"/>
            <a:ext cx="11364686" cy="5870575"/>
          </a:xfrm>
        </p:spPr>
        <p:txBody>
          <a:bodyPr>
            <a:normAutofit/>
          </a:bodyPr>
          <a:lstStyle/>
          <a:p>
            <a:r>
              <a:rPr lang="en-US" dirty="0"/>
              <a:t>Functions are one of the primary building blocks of JavaScript. A function defines a subprogram that can be called by other parts of your code. JavaScript treats functions like other built-in types, and they can be stored in variables passed to functions, returned from functions or generated at run-time. Learning how to write code in terms of functions will be one of your primary goals as you get used to JavaScript</a:t>
            </a:r>
          </a:p>
          <a:p>
            <a:endParaRPr lang="en-US" dirty="0"/>
          </a:p>
          <a:p>
            <a:r>
              <a:rPr lang="en-US" dirty="0"/>
              <a:t>Variables are declared using the </a:t>
            </a:r>
            <a:r>
              <a:rPr lang="en-US" b="1" dirty="0"/>
              <a:t>let</a:t>
            </a:r>
            <a:r>
              <a:rPr lang="en-US" dirty="0"/>
              <a:t> keyword. You must use the let keyword to precede a variable name, but you do not need to provide a type, since the initial value will set the type.</a:t>
            </a:r>
          </a:p>
          <a:p>
            <a:endParaRPr lang="en-US" dirty="0"/>
          </a:p>
          <a:p>
            <a:r>
              <a:rPr lang="en-US" sz="2200" i="1" dirty="0">
                <a:solidFill>
                  <a:srgbClr val="FF0000"/>
                </a:solidFill>
              </a:rPr>
              <a:t>JavaScript version note: JavaScript also supports the </a:t>
            </a:r>
            <a:r>
              <a:rPr lang="en-US" sz="2200" b="1" i="1" dirty="0">
                <a:solidFill>
                  <a:srgbClr val="FF0000"/>
                </a:solidFill>
              </a:rPr>
              <a:t>var</a:t>
            </a:r>
            <a:r>
              <a:rPr lang="en-US" sz="2200" i="1" dirty="0">
                <a:solidFill>
                  <a:srgbClr val="FF0000"/>
                </a:solidFill>
              </a:rPr>
              <a:t> and </a:t>
            </a:r>
            <a:r>
              <a:rPr lang="en-US" sz="2200" b="1" i="1" dirty="0">
                <a:solidFill>
                  <a:srgbClr val="FF0000"/>
                </a:solidFill>
              </a:rPr>
              <a:t>const</a:t>
            </a:r>
            <a:r>
              <a:rPr lang="en-US" sz="2200" i="1" dirty="0">
                <a:solidFill>
                  <a:srgbClr val="FF0000"/>
                </a:solidFill>
              </a:rPr>
              <a:t> keywords for variable declaration. We will primarily use let in this course, but be aware of var and const as well, which other developers will use.</a:t>
            </a:r>
          </a:p>
        </p:txBody>
      </p:sp>
    </p:spTree>
    <p:extLst>
      <p:ext uri="{BB962C8B-B14F-4D97-AF65-F5344CB8AC3E}">
        <p14:creationId xmlns:p14="http://schemas.microsoft.com/office/powerpoint/2010/main" val="206378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C145-DC4C-7AC1-8167-FD8FF7A4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883049"/>
          </a:xfrm>
        </p:spPr>
        <p:txBody>
          <a:bodyPr/>
          <a:lstStyle/>
          <a:p>
            <a:r>
              <a:rPr lang="en-US" dirty="0"/>
              <a:t>JavaScript Variables: variables must start with a letter (a-</a:t>
            </a:r>
            <a:r>
              <a:rPr lang="en-US" dirty="0" err="1"/>
              <a:t>zA</a:t>
            </a:r>
            <a:r>
              <a:rPr lang="en-US" dirty="0"/>
              <a:t>-z), underscore (_), or dollar sign ($). They cannot be a reserved (key) word. Subsequent characters can be letters, numbers, underscores.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NOTE: If you forget to use the let keyword, JavaScript will still allow you to use a variable, and simply create a global variable. We often refer to this as “leaking a global,” and it should always be avoided: (More on this and the concept of </a:t>
            </a:r>
            <a:r>
              <a:rPr lang="en-US" sz="2000" b="1" i="1" dirty="0">
                <a:solidFill>
                  <a:srgbClr val="FF0000"/>
                </a:solidFill>
              </a:rPr>
              <a:t>Hoisting</a:t>
            </a:r>
            <a:r>
              <a:rPr lang="en-US" sz="2000" i="1" dirty="0">
                <a:solidFill>
                  <a:srgbClr val="FF0000"/>
                </a:solidFill>
              </a:rPr>
              <a:t> later in the course)</a:t>
            </a:r>
          </a:p>
        </p:txBody>
      </p:sp>
    </p:spTree>
    <p:extLst>
      <p:ext uri="{BB962C8B-B14F-4D97-AF65-F5344CB8AC3E}">
        <p14:creationId xmlns:p14="http://schemas.microsoft.com/office/powerpoint/2010/main" val="130483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C58-8D3C-CBA6-C309-074B42C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83E9-D8DE-F437-A623-61441025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JavaScript is a </a:t>
            </a:r>
            <a:r>
              <a:rPr lang="en-US" dirty="0" err="1"/>
              <a:t>typeless</a:t>
            </a:r>
            <a:r>
              <a:rPr lang="en-US" dirty="0"/>
              <a:t> language–you don’t need to specify a type for your data (it will be inferred at runtime). However, internally, the following data types are used:</a:t>
            </a:r>
          </a:p>
          <a:p>
            <a:r>
              <a:rPr lang="en-US" dirty="0">
                <a:solidFill>
                  <a:srgbClr val="FFFF00"/>
                </a:solidFill>
              </a:rPr>
              <a:t>Number</a:t>
            </a:r>
            <a:r>
              <a:rPr lang="en-US" dirty="0"/>
              <a:t> - a double-precision 64-bit floating point number. Using Number you can work with both Integers and Floats. There are also some special Number types, Infinity and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FF00"/>
                </a:solidFill>
              </a:rPr>
              <a:t>BigInt</a:t>
            </a:r>
            <a:r>
              <a:rPr lang="en-US" dirty="0"/>
              <a:t> - a value that can be too large to be represented by a Number (larger than Number. MAX_SAFE_INTEGER,) can be represented by a </a:t>
            </a:r>
            <a:r>
              <a:rPr lang="en-US" dirty="0" err="1"/>
              <a:t>BigInt</a:t>
            </a:r>
            <a:r>
              <a:rPr lang="en-US" dirty="0"/>
              <a:t>. This can easily be done by appending n to the end of an integer value.</a:t>
            </a:r>
          </a:p>
          <a:p>
            <a:r>
              <a:rPr lang="en-US" dirty="0">
                <a:solidFill>
                  <a:srgbClr val="FFFF00"/>
                </a:solidFill>
              </a:rPr>
              <a:t>String</a:t>
            </a:r>
            <a:r>
              <a:rPr lang="en-US" dirty="0"/>
              <a:t> - a sequence of Unicode characters. JavaScript supports both single ('...') and double ("...") quotes when defining a String.</a:t>
            </a:r>
          </a:p>
          <a:p>
            <a:r>
              <a:rPr lang="en-US" dirty="0">
                <a:solidFill>
                  <a:srgbClr val="FFFF00"/>
                </a:solidFill>
              </a:rPr>
              <a:t>Boolean</a:t>
            </a:r>
            <a:r>
              <a:rPr lang="en-US" dirty="0"/>
              <a:t> - a value of true or false. We’ll also see how JavaScript supports so-called truthy and </a:t>
            </a:r>
            <a:r>
              <a:rPr lang="en-US" dirty="0" err="1"/>
              <a:t>falsy</a:t>
            </a:r>
            <a:r>
              <a:rPr lang="en-US" dirty="0"/>
              <a:t> values that are not pure Booleans.</a:t>
            </a:r>
          </a:p>
          <a:p>
            <a:r>
              <a:rPr lang="en-US" dirty="0">
                <a:solidFill>
                  <a:srgbClr val="FFFF00"/>
                </a:solidFill>
              </a:rPr>
              <a:t>Object</a:t>
            </a:r>
            <a:r>
              <a:rPr lang="en-US" dirty="0"/>
              <a:t>, which includes Function, Array, Date, and many more. - JavaScript supports object-oriented programming, and uses objects and functions as first-class members of the language.</a:t>
            </a:r>
          </a:p>
          <a:p>
            <a:r>
              <a:rPr lang="en-US" dirty="0">
                <a:solidFill>
                  <a:srgbClr val="FFFF00"/>
                </a:solidFill>
              </a:rPr>
              <a:t>Symbol</a:t>
            </a:r>
            <a:r>
              <a:rPr lang="en-US" dirty="0"/>
              <a:t> - a primitive type in JavaScript that represents a unique and anonymous value/identifier. They can normally be used as an object’s unique properties.</a:t>
            </a:r>
          </a:p>
          <a:p>
            <a:r>
              <a:rPr lang="en-US" dirty="0">
                <a:solidFill>
                  <a:srgbClr val="FFFF00"/>
                </a:solidFill>
              </a:rPr>
              <a:t>null </a:t>
            </a:r>
            <a:r>
              <a:rPr lang="en-US" dirty="0"/>
              <a:t>- a value that means “this is intentionally nothing” vs. undefined</a:t>
            </a:r>
          </a:p>
          <a:p>
            <a:r>
              <a:rPr lang="en-US" dirty="0">
                <a:solidFill>
                  <a:srgbClr val="FFFF00"/>
                </a:solidFill>
              </a:rPr>
              <a:t>undefined</a:t>
            </a:r>
            <a:r>
              <a:rPr lang="en-US" dirty="0"/>
              <a:t> - a special value that indicates a value has never been defined.</a:t>
            </a:r>
          </a:p>
        </p:txBody>
      </p:sp>
    </p:spTree>
    <p:extLst>
      <p:ext uri="{BB962C8B-B14F-4D97-AF65-F5344CB8AC3E}">
        <p14:creationId xmlns:p14="http://schemas.microsoft.com/office/powerpoint/2010/main" val="198120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D6215-9440-772D-A3F2-69B495D9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6" y="0"/>
            <a:ext cx="7717972" cy="6715242"/>
          </a:xfrm>
        </p:spPr>
      </p:pic>
    </p:spTree>
    <p:extLst>
      <p:ext uri="{BB962C8B-B14F-4D97-AF65-F5344CB8AC3E}">
        <p14:creationId xmlns:p14="http://schemas.microsoft.com/office/powerpoint/2010/main" val="188046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37B8-36BF-2228-FCF2-DB0BDD7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6923-412C-9920-7925-EAC557E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basic operators + , - * , / , % etc.</a:t>
            </a:r>
          </a:p>
          <a:p>
            <a:endParaRPr lang="en-US" dirty="0"/>
          </a:p>
          <a:p>
            <a:r>
              <a:rPr lang="en-US" dirty="0"/>
              <a:t>Arithmetic assignment operators?</a:t>
            </a:r>
          </a:p>
          <a:p>
            <a:endParaRPr lang="en-US" dirty="0"/>
          </a:p>
          <a:p>
            <a:r>
              <a:rPr lang="en-US" dirty="0"/>
              <a:t>Increment/decrement operators?</a:t>
            </a:r>
          </a:p>
          <a:p>
            <a:endParaRPr lang="en-US" dirty="0"/>
          </a:p>
          <a:p>
            <a:r>
              <a:rPr lang="en-US" dirty="0"/>
              <a:t>Equal and Strict equal?? (Always prefer === in JS, to avoid coercion)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Ternary Operator ( ?:) ) … requires 3 operands..</a:t>
            </a:r>
          </a:p>
        </p:txBody>
      </p:sp>
    </p:spTree>
    <p:extLst>
      <p:ext uri="{BB962C8B-B14F-4D97-AF65-F5344CB8AC3E}">
        <p14:creationId xmlns:p14="http://schemas.microsoft.com/office/powerpoint/2010/main" val="35748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910D-605B-FE8D-828E-21AFDB8E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1D7F-CBC8-7114-06DB-A76B5C51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 “</a:t>
            </a:r>
          </a:p>
          <a:p>
            <a:r>
              <a:rPr lang="en-US" dirty="0"/>
              <a:t>‘ ‘ </a:t>
            </a:r>
          </a:p>
          <a:p>
            <a:r>
              <a:rPr lang="en-US" dirty="0"/>
              <a:t>` ` </a:t>
            </a:r>
          </a:p>
        </p:txBody>
      </p:sp>
    </p:spTree>
    <p:extLst>
      <p:ext uri="{BB962C8B-B14F-4D97-AF65-F5344CB8AC3E}">
        <p14:creationId xmlns:p14="http://schemas.microsoft.com/office/powerpoint/2010/main" val="38171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751E-4310-C4CF-830E-F1955C15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JavaScript!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36AF-82CF-45D3-79EA-F08F9208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Y+1; //equation..</a:t>
            </a:r>
          </a:p>
          <a:p>
            <a:pPr marL="0" indent="0">
              <a:buNone/>
            </a:pPr>
            <a:r>
              <a:rPr lang="en-US" dirty="0"/>
              <a:t>Here…</a:t>
            </a:r>
          </a:p>
          <a:p>
            <a:pPr marL="0" indent="0">
              <a:buNone/>
            </a:pPr>
            <a:r>
              <a:rPr lang="en-US" dirty="0"/>
              <a:t>X …. Evaluates to a value</a:t>
            </a:r>
          </a:p>
          <a:p>
            <a:pPr marL="0" indent="0">
              <a:buNone/>
            </a:pPr>
            <a:r>
              <a:rPr lang="en-US" dirty="0"/>
              <a:t>Y+1… evaluates to a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Expression is something that is evaluated to something.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8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569E-C3E0-F4F3-6114-DB98D1F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D694-DDFA-81A7-34A2-DEF07E03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Sequential, </a:t>
            </a:r>
          </a:p>
          <a:p>
            <a:r>
              <a:rPr lang="en-US" dirty="0"/>
              <a:t>2. Conditional, </a:t>
            </a:r>
          </a:p>
          <a:p>
            <a:r>
              <a:rPr lang="en-US" dirty="0"/>
              <a:t>3. Looping, </a:t>
            </a:r>
          </a:p>
          <a:p>
            <a:r>
              <a:rPr lang="en-US" dirty="0"/>
              <a:t>4. Transfer</a:t>
            </a:r>
          </a:p>
          <a:p>
            <a:endParaRPr lang="en-US" dirty="0"/>
          </a:p>
          <a:p>
            <a:r>
              <a:rPr lang="en-US" dirty="0"/>
              <a:t>How well do you know for loop?</a:t>
            </a:r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marL="0" indent="0">
              <a:buNone/>
            </a:pPr>
            <a:r>
              <a:rPr lang="en-US" dirty="0"/>
              <a:t>Console.log(“hello”);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on loops later..</a:t>
            </a:r>
          </a:p>
        </p:txBody>
      </p:sp>
    </p:spTree>
    <p:extLst>
      <p:ext uri="{BB962C8B-B14F-4D97-AF65-F5344CB8AC3E}">
        <p14:creationId xmlns:p14="http://schemas.microsoft.com/office/powerpoint/2010/main" val="4528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run JavaScript files??</a:t>
            </a:r>
          </a:p>
          <a:p>
            <a:r>
              <a:rPr lang="en-US" dirty="0"/>
              <a:t>Review of few concepts with some gap fillers!</a:t>
            </a:r>
          </a:p>
          <a:p>
            <a:pPr lvl="1"/>
            <a:r>
              <a:rPr lang="en-US" dirty="0"/>
              <a:t>Relative and absolute paths</a:t>
            </a:r>
          </a:p>
          <a:p>
            <a:r>
              <a:rPr lang="en-US" dirty="0"/>
              <a:t>Running JavaScript Programs</a:t>
            </a:r>
          </a:p>
          <a:p>
            <a:r>
              <a:rPr lang="en-US" dirty="0"/>
              <a:t>Introduction to JavaScript</a:t>
            </a:r>
          </a:p>
          <a:p>
            <a:r>
              <a:rPr lang="en-US" dirty="0"/>
              <a:t>JavaScript Syntax</a:t>
            </a:r>
          </a:p>
          <a:p>
            <a:pPr lvl="1"/>
            <a:r>
              <a:rPr lang="en-US" dirty="0"/>
              <a:t>Important Ideas</a:t>
            </a:r>
          </a:p>
          <a:p>
            <a:pPr lvl="2"/>
            <a:r>
              <a:rPr lang="en-US" dirty="0"/>
              <a:t>Case sensitivity</a:t>
            </a:r>
          </a:p>
          <a:p>
            <a:pPr lvl="2"/>
            <a:r>
              <a:rPr lang="en-US" dirty="0"/>
              <a:t>Semicolons</a:t>
            </a:r>
          </a:p>
          <a:p>
            <a:pPr lvl="2"/>
            <a:r>
              <a:rPr lang="en-US" dirty="0"/>
              <a:t>Comments</a:t>
            </a:r>
          </a:p>
          <a:p>
            <a:pPr lvl="2"/>
            <a:r>
              <a:rPr lang="en-US" dirty="0"/>
              <a:t>Code formatting – Prettier?</a:t>
            </a:r>
          </a:p>
          <a:p>
            <a:pPr lvl="2"/>
            <a:r>
              <a:rPr lang="en-US" dirty="0"/>
              <a:t>Statements in JS</a:t>
            </a:r>
          </a:p>
          <a:p>
            <a:pPr lvl="2"/>
            <a:r>
              <a:rPr lang="en-US" dirty="0"/>
              <a:t>Blocks</a:t>
            </a:r>
          </a:p>
          <a:p>
            <a:pPr lvl="2"/>
            <a:r>
              <a:rPr lang="en-US" dirty="0"/>
              <a:t>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DBDF-4E77-6BF8-DD4D-7E195872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9044-35BE-0247-7E27-D31C772B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57412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function is a subprogram, or a smaller portion of code that can be called(i.e.; invoked) by another part of your program, another function, or by the environment in response to some user or device action(e.g.; clicking a button, a network request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 are the most imperative part of JS programming.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Functions:</a:t>
            </a:r>
          </a:p>
          <a:p>
            <a:pPr marL="0" indent="0">
              <a:buNone/>
            </a:pPr>
            <a:r>
              <a:rPr lang="en-US" dirty="0"/>
              <a:t>        Functions can take values(i.e., arguments) and may return a value.</a:t>
            </a:r>
          </a:p>
          <a:p>
            <a:pPr marL="0" indent="0">
              <a:buNone/>
            </a:pPr>
            <a:r>
              <a:rPr lang="en-US" dirty="0"/>
              <a:t>            add          NOT A FUNCTION...</a:t>
            </a:r>
          </a:p>
          <a:p>
            <a:pPr marL="0" indent="0">
              <a:buNone/>
            </a:pPr>
            <a:r>
              <a:rPr lang="en-US" dirty="0"/>
              <a:t>            add(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let juice =  juicer(apples)</a:t>
            </a:r>
          </a:p>
          <a:p>
            <a:pPr marL="0" indent="0">
              <a:buNone/>
            </a:pPr>
            <a:r>
              <a:rPr lang="en-US" dirty="0"/>
              <a:t>             let c = add(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0CF-BB60-81B1-BFCE-71808F38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1574-0F69-426E-9419-882E6D33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Functions in JavaScript: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)User-defined Functions</a:t>
            </a:r>
          </a:p>
          <a:p>
            <a:pPr marL="0" indent="0">
              <a:buNone/>
            </a:pPr>
            <a:r>
              <a:rPr lang="en-US" dirty="0"/>
              <a:t>     ii) Pre-defined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1341-1E4D-1383-9684-F3914744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User-defined Functions: functions defined by us (as users)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BDED-8F3A-72CA-1A47-00E18722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 err="1"/>
              <a:t>i</a:t>
            </a:r>
            <a:r>
              <a:rPr lang="en-US" sz="2800" dirty="0"/>
              <a:t>) Function Declarations</a:t>
            </a:r>
          </a:p>
          <a:p>
            <a:pPr marL="0" indent="0">
              <a:buNone/>
            </a:pPr>
            <a:r>
              <a:rPr lang="en-US" dirty="0"/>
              <a:t>     ii) Function Expressions</a:t>
            </a:r>
          </a:p>
          <a:p>
            <a:pPr marL="0" indent="0">
              <a:buNone/>
            </a:pPr>
            <a:r>
              <a:rPr lang="en-US" dirty="0"/>
              <a:t>     iii) Arrow Functions (ES5-ES6)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3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31C9-6DB0-0C36-BD3F-D4A7C97B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3946-EB75-971B-460E-71A01D27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0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461A-1206-6847-9D7B-6C040F76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Declarations: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E02B-B590-0465-8691-C0C546E4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function </a:t>
            </a:r>
            <a:r>
              <a:rPr lang="en-US" dirty="0" err="1"/>
              <a:t>noop</a:t>
            </a:r>
            <a:r>
              <a:rPr lang="en-US" dirty="0"/>
              <a:t>(){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square(n){</a:t>
            </a:r>
          </a:p>
          <a:p>
            <a:pPr marL="0" indent="0">
              <a:buNone/>
            </a:pPr>
            <a:r>
              <a:rPr lang="en-US" dirty="0"/>
              <a:t>                return n*n;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add(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45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5478-E236-658C-917A-2CE80D34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expressions:[ONLY IN JS]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6E75-93ED-42D7-2EC1-8CFD05B2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</a:t>
            </a:r>
            <a:r>
              <a:rPr lang="en-US" dirty="0" err="1"/>
              <a:t>noop</a:t>
            </a:r>
            <a:r>
              <a:rPr lang="en-US" dirty="0"/>
              <a:t> = function(){ } //anonymous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square=function(n){return n*n}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add=function(</a:t>
            </a:r>
            <a:r>
              <a:rPr lang="en-US" dirty="0" err="1"/>
              <a:t>a,b</a:t>
            </a:r>
            <a:r>
              <a:rPr lang="en-US" dirty="0"/>
              <a:t>){ return </a:t>
            </a:r>
            <a:r>
              <a:rPr lang="en-US" dirty="0" err="1"/>
              <a:t>a+b</a:t>
            </a:r>
            <a:r>
              <a:rPr lang="en-US" dirty="0"/>
              <a:t>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noop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square(5);</a:t>
            </a:r>
          </a:p>
          <a:p>
            <a:pPr marL="0" indent="0">
              <a:buNone/>
            </a:pPr>
            <a:r>
              <a:rPr lang="en-US" dirty="0"/>
              <a:t>            add(3,5);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0FBA-E74F-2CE0-E903-9E531FD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E49-2299-CA21-1751-9BBF5ED8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Naming of variables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Operators in JavaScript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Template literals</a:t>
            </a:r>
          </a:p>
          <a:p>
            <a:pPr lvl="2"/>
            <a:r>
              <a:rPr lang="en-US" dirty="0"/>
              <a:t>Expressions in JS</a:t>
            </a:r>
          </a:p>
          <a:p>
            <a:r>
              <a:rPr lang="en-US" dirty="0"/>
              <a:t>Execution 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2E6D-2424-3DEC-B0C6-73A7EA2E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3CC17-576F-4903-151D-3DE2DE56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run a </a:t>
            </a:r>
            <a:r>
              <a:rPr lang="en-US" dirty="0" err="1"/>
              <a:t>js</a:t>
            </a:r>
            <a:r>
              <a:rPr lang="en-US" dirty="0"/>
              <a:t> file?</a:t>
            </a:r>
          </a:p>
          <a:p>
            <a:endParaRPr lang="en-US" dirty="0"/>
          </a:p>
          <a:p>
            <a:r>
              <a:rPr lang="en-US" dirty="0"/>
              <a:t>By using either of the three ways.</a:t>
            </a:r>
          </a:p>
          <a:p>
            <a:endParaRPr lang="en-US" dirty="0"/>
          </a:p>
          <a:p>
            <a:pPr lvl="1"/>
            <a:r>
              <a:rPr lang="en-US" dirty="0"/>
              <a:t>REPL (Read Evaluate Process Loop) or node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REPL of browser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Embedding in browser</a:t>
            </a:r>
          </a:p>
        </p:txBody>
      </p:sp>
    </p:spTree>
    <p:extLst>
      <p:ext uri="{BB962C8B-B14F-4D97-AF65-F5344CB8AC3E}">
        <p14:creationId xmlns:p14="http://schemas.microsoft.com/office/powerpoint/2010/main" val="361411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4E9F-3704-79C4-FC40-1EAB1B9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few concepts with some gap fillers!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53A3-18B1-5E87-F18F-9CC64A16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and relative paths – which one to use?</a:t>
            </a:r>
          </a:p>
          <a:p>
            <a:pPr lvl="1"/>
            <a:r>
              <a:rPr lang="en-US" dirty="0"/>
              <a:t>Absolute including root with all in between…”c:\noman\semester2\images\abc.jpg”</a:t>
            </a:r>
          </a:p>
          <a:p>
            <a:pPr lvl="1"/>
            <a:r>
              <a:rPr lang="en-US" dirty="0"/>
              <a:t>Relative which is relative to the current root folder …</a:t>
            </a:r>
          </a:p>
          <a:p>
            <a:pPr lvl="2"/>
            <a:r>
              <a:rPr lang="en-US" dirty="0"/>
              <a:t>./ [Current root folder]</a:t>
            </a:r>
          </a:p>
          <a:p>
            <a:pPr lvl="2"/>
            <a:r>
              <a:rPr lang="en-US" dirty="0"/>
              <a:t>../ [Parent of current folder] </a:t>
            </a:r>
          </a:p>
        </p:txBody>
      </p:sp>
    </p:spTree>
    <p:extLst>
      <p:ext uri="{BB962C8B-B14F-4D97-AF65-F5344CB8AC3E}">
        <p14:creationId xmlns:p14="http://schemas.microsoft.com/office/powerpoint/2010/main" val="328144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9F31-E7F1-B935-D933-5D80B19D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JavaScript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65E3-36BE-ABDE-0D8E-D391636F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ways to run JavaScript!</a:t>
            </a:r>
          </a:p>
          <a:p>
            <a:pPr marL="0" indent="0">
              <a:buNone/>
            </a:pPr>
            <a:r>
              <a:rPr lang="en-US" dirty="0"/>
              <a:t>	1. Using Terminal - we go into the folder where file exists and 	then run it by using command "node filename.js".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2. Using browser - attach the script by using &lt;script&gt; element 	and see the output in the console of the browser..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3. REPL: Read Evaluate Process Loop: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i</a:t>
            </a:r>
            <a:r>
              <a:rPr lang="en-US" dirty="0"/>
              <a:t>) Browser REPL  ii) Terminal REPL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7031-5EC3-89FF-40AB-2B04F541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871B-11A6-50B4-16A5-F61CB089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is an Interpreted JIT(Just in compilation), light-weight meant to be embedded in host environments for example web browsers </a:t>
            </a:r>
            <a:r>
              <a:rPr lang="en-US" b="1" dirty="0">
                <a:solidFill>
                  <a:srgbClr val="FF0000"/>
                </a:solidFill>
              </a:rPr>
              <a:t>[Difference between interpreted and compiled languages – self study]</a:t>
            </a:r>
          </a:p>
          <a:p>
            <a:r>
              <a:rPr lang="en-US" dirty="0"/>
              <a:t>looks like C, C++. C language is generally referred as mother or modern programming languages</a:t>
            </a:r>
          </a:p>
          <a:p>
            <a:r>
              <a:rPr lang="en-US" dirty="0"/>
              <a:t>PREVIOUSLY: JavaScript (mid 90s) at that time JS was ONLY for client-side scripts</a:t>
            </a:r>
          </a:p>
          <a:p>
            <a:r>
              <a:rPr lang="en-US" dirty="0"/>
              <a:t>NOW: </a:t>
            </a:r>
          </a:p>
          <a:p>
            <a:pPr lvl="1"/>
            <a:r>
              <a:rPr lang="en-US" dirty="0"/>
              <a:t>To the server-side scripts</a:t>
            </a:r>
          </a:p>
          <a:p>
            <a:pPr lvl="1"/>
            <a:r>
              <a:rPr lang="en-US" dirty="0"/>
              <a:t>To the console-based applications –as we have done it till now..</a:t>
            </a:r>
          </a:p>
        </p:txBody>
      </p:sp>
    </p:spTree>
    <p:extLst>
      <p:ext uri="{BB962C8B-B14F-4D97-AF65-F5344CB8AC3E}">
        <p14:creationId xmlns:p14="http://schemas.microsoft.com/office/powerpoint/2010/main" val="343748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CD34-AB63-8B6A-1CD4-85C2B9D2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Websites - Client &amp; Server?? Any ideas!!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82B2-31D4-8B34-E946-502F726D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Website:</a:t>
            </a:r>
          </a:p>
          <a:p>
            <a:pPr lvl="1"/>
            <a:r>
              <a:rPr lang="en-US" dirty="0"/>
              <a:t>When clients asks for a website and server sends back the copy of that website (and do not do any processing of its own...). Clients receives and executes it( scripts are client-side scripts).</a:t>
            </a:r>
          </a:p>
          <a:p>
            <a:pPr lvl="1"/>
            <a:r>
              <a:rPr lang="en-US" dirty="0"/>
              <a:t>Showing same contents to every user!</a:t>
            </a:r>
          </a:p>
          <a:p>
            <a:r>
              <a:rPr lang="en-US" dirty="0"/>
              <a:t>Dynamic Website:</a:t>
            </a:r>
          </a:p>
          <a:p>
            <a:pPr lvl="1"/>
            <a:r>
              <a:rPr lang="en-US" dirty="0"/>
              <a:t>When clients asks for a website, the server runs some script that may or may not interact with a database or with some sensors etc. and produces a result after running the script[server-side script] and sends back the result[client-side scripts] to the client.</a:t>
            </a:r>
          </a:p>
          <a:p>
            <a:pPr lvl="1"/>
            <a:r>
              <a:rPr lang="en-US" dirty="0"/>
              <a:t>Showing different contents to every user!</a:t>
            </a:r>
          </a:p>
        </p:txBody>
      </p:sp>
    </p:spTree>
    <p:extLst>
      <p:ext uri="{BB962C8B-B14F-4D97-AF65-F5344CB8AC3E}">
        <p14:creationId xmlns:p14="http://schemas.microsoft.com/office/powerpoint/2010/main" val="310039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0736-09E1-9C0A-789D-6BD44996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7834-94FD-2C4E-60AE-C8DEB714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/>
          <a:lstStyle/>
          <a:p>
            <a:r>
              <a:rPr lang="en-US" dirty="0"/>
              <a:t>JavaScript is Case-Sensitive: </a:t>
            </a:r>
            <a:r>
              <a:rPr lang="en-US" dirty="0" err="1"/>
              <a:t>customerCount</a:t>
            </a:r>
            <a:r>
              <a:rPr lang="en-US" dirty="0"/>
              <a:t> is not the same thing as </a:t>
            </a:r>
            <a:r>
              <a:rPr lang="en-US" dirty="0" err="1"/>
              <a:t>CustomerCount</a:t>
            </a:r>
            <a:r>
              <a:rPr lang="en-US" dirty="0"/>
              <a:t> or </a:t>
            </a:r>
            <a:r>
              <a:rPr lang="en-US" dirty="0" err="1"/>
              <a:t>customercount</a:t>
            </a:r>
            <a:endParaRPr lang="en-US" dirty="0"/>
          </a:p>
          <a:p>
            <a:r>
              <a:rPr lang="en-US" dirty="0"/>
              <a:t>Naming conventions!</a:t>
            </a:r>
          </a:p>
          <a:p>
            <a:pPr lvl="1"/>
            <a:r>
              <a:rPr lang="en-US" dirty="0"/>
              <a:t>camelCase, </a:t>
            </a:r>
          </a:p>
          <a:p>
            <a:pPr lvl="1"/>
            <a:r>
              <a:rPr lang="en-US" dirty="0"/>
              <a:t>PascalCase,</a:t>
            </a:r>
          </a:p>
          <a:p>
            <a:pPr lvl="1"/>
            <a:r>
              <a:rPr lang="en-US" dirty="0"/>
              <a:t>snake_case,</a:t>
            </a:r>
          </a:p>
          <a:p>
            <a:pPr lvl="1"/>
            <a:r>
              <a:rPr lang="en-US" dirty="0"/>
              <a:t>kebab-case</a:t>
            </a:r>
          </a:p>
          <a:p>
            <a:r>
              <a:rPr lang="en-US" b="0" i="0" dirty="0">
                <a:effectLst/>
                <a:latin typeface="-apple-system"/>
              </a:rPr>
              <a:t>Semicolons are optional in JavaScript, but highly recomm</a:t>
            </a:r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nded. Why? Because Almost all languages use it as “statement terminator”… </a:t>
            </a:r>
            <a:r>
              <a:rPr lang="en-US" b="0" i="0">
                <a:effectLst/>
                <a:latin typeface="-apple-system"/>
              </a:rPr>
              <a:t>except Python…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1651</TotalTime>
  <Words>1649</Words>
  <Application>Microsoft Macintosh PowerPoint</Application>
  <PresentationFormat>Widescreen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-apple-system</vt:lpstr>
      <vt:lpstr>Aptos</vt:lpstr>
      <vt:lpstr>Aptos Display</vt:lpstr>
      <vt:lpstr>Arial</vt:lpstr>
      <vt:lpstr>Office Theme</vt:lpstr>
      <vt:lpstr>Week 1 </vt:lpstr>
      <vt:lpstr>Agenda!</vt:lpstr>
      <vt:lpstr>PowerPoint Presentation</vt:lpstr>
      <vt:lpstr>How to run JavaScript ?</vt:lpstr>
      <vt:lpstr>Review of few concepts with some gap fillers! </vt:lpstr>
      <vt:lpstr>Running JavaScript Programs</vt:lpstr>
      <vt:lpstr>Introduction to JavaScript</vt:lpstr>
      <vt:lpstr>Static and Dynamic Websites - Client &amp; Server?? Any ideas!!</vt:lpstr>
      <vt:lpstr>JavaScript Syntax: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JavaScript Operators</vt:lpstr>
      <vt:lpstr>Strings and template literals</vt:lpstr>
      <vt:lpstr>Expressions in JavaScript!</vt:lpstr>
      <vt:lpstr>Execution Flow</vt:lpstr>
      <vt:lpstr>Functions</vt:lpstr>
      <vt:lpstr>Types of functions in JavaScript</vt:lpstr>
      <vt:lpstr>User-defined Functions: functions defined by us (as users) </vt:lpstr>
      <vt:lpstr>PowerPoint Presentation</vt:lpstr>
      <vt:lpstr> Function Declarations: </vt:lpstr>
      <vt:lpstr>Function expressions:[ONLY IN JS]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30</cp:revision>
  <dcterms:created xsi:type="dcterms:W3CDTF">2024-09-09T03:21:42Z</dcterms:created>
  <dcterms:modified xsi:type="dcterms:W3CDTF">2025-04-30T14:44:56Z</dcterms:modified>
</cp:coreProperties>
</file>