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1E01C9-7AD7-3D40-9A48-E5BEEB503367}" v="1" dt="2025-01-16T15:59:20.8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5" autoAdjust="0"/>
    <p:restoredTop sz="94737"/>
  </p:normalViewPr>
  <p:slideViewPr>
    <p:cSldViewPr snapToGrid="0">
      <p:cViewPr varScale="1">
        <p:scale>
          <a:sx n="85" d="100"/>
          <a:sy n="85" d="100"/>
        </p:scale>
        <p:origin x="2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man  Atique" userId="aab35d70-e8e0-4a76-8862-eddb3a1d4775" providerId="ADAL" clId="{37C6A07E-FA8F-45B4-855E-4FFB4446D908}"/>
    <pc:docChg chg="undo custSel addSld modSld">
      <pc:chgData name="Noman  Atique" userId="aab35d70-e8e0-4a76-8862-eddb3a1d4775" providerId="ADAL" clId="{37C6A07E-FA8F-45B4-855E-4FFB4446D908}" dt="2025-01-15T14:55:48.177" v="246" actId="108"/>
      <pc:docMkLst>
        <pc:docMk/>
      </pc:docMkLst>
      <pc:sldChg chg="modSp new mod">
        <pc:chgData name="Noman  Atique" userId="aab35d70-e8e0-4a76-8862-eddb3a1d4775" providerId="ADAL" clId="{37C6A07E-FA8F-45B4-855E-4FFB4446D908}" dt="2025-01-15T14:51:57.806" v="210" actId="20577"/>
        <pc:sldMkLst>
          <pc:docMk/>
          <pc:sldMk cId="2119578963" sldId="267"/>
        </pc:sldMkLst>
        <pc:spChg chg="mod">
          <ac:chgData name="Noman  Atique" userId="aab35d70-e8e0-4a76-8862-eddb3a1d4775" providerId="ADAL" clId="{37C6A07E-FA8F-45B4-855E-4FFB4446D908}" dt="2025-01-15T14:50:42.647" v="20" actId="20577"/>
          <ac:spMkLst>
            <pc:docMk/>
            <pc:sldMk cId="2119578963" sldId="267"/>
            <ac:spMk id="2" creationId="{4BC8246A-6D0A-4A0D-A6C5-5ECD08D97F7F}"/>
          </ac:spMkLst>
        </pc:spChg>
        <pc:spChg chg="mod">
          <ac:chgData name="Noman  Atique" userId="aab35d70-e8e0-4a76-8862-eddb3a1d4775" providerId="ADAL" clId="{37C6A07E-FA8F-45B4-855E-4FFB4446D908}" dt="2025-01-15T14:51:57.806" v="210" actId="20577"/>
          <ac:spMkLst>
            <pc:docMk/>
            <pc:sldMk cId="2119578963" sldId="267"/>
            <ac:spMk id="3" creationId="{C7723DC4-4AC4-6E54-783F-3EC26010932E}"/>
          </ac:spMkLst>
        </pc:spChg>
      </pc:sldChg>
      <pc:sldChg chg="addSp delSp modSp new mod">
        <pc:chgData name="Noman  Atique" userId="aab35d70-e8e0-4a76-8862-eddb3a1d4775" providerId="ADAL" clId="{37C6A07E-FA8F-45B4-855E-4FFB4446D908}" dt="2025-01-15T14:55:48.177" v="246" actId="108"/>
        <pc:sldMkLst>
          <pc:docMk/>
          <pc:sldMk cId="2141644011" sldId="268"/>
        </pc:sldMkLst>
        <pc:spChg chg="mod">
          <ac:chgData name="Noman  Atique" userId="aab35d70-e8e0-4a76-8862-eddb3a1d4775" providerId="ADAL" clId="{37C6A07E-FA8F-45B4-855E-4FFB4446D908}" dt="2025-01-15T14:52:11.011" v="225" actId="20577"/>
          <ac:spMkLst>
            <pc:docMk/>
            <pc:sldMk cId="2141644011" sldId="268"/>
            <ac:spMk id="2" creationId="{8683DA19-E005-9266-8F83-1CBC0FA97C4B}"/>
          </ac:spMkLst>
        </pc:spChg>
        <pc:spChg chg="add del mod">
          <ac:chgData name="Noman  Atique" userId="aab35d70-e8e0-4a76-8862-eddb3a1d4775" providerId="ADAL" clId="{37C6A07E-FA8F-45B4-855E-4FFB4446D908}" dt="2025-01-15T14:55:06.692" v="234"/>
          <ac:spMkLst>
            <pc:docMk/>
            <pc:sldMk cId="2141644011" sldId="268"/>
            <ac:spMk id="3" creationId="{C4A69284-A20A-E7FB-18C5-D91B8ABABC80}"/>
          </ac:spMkLst>
        </pc:spChg>
        <pc:spChg chg="add mod">
          <ac:chgData name="Noman  Atique" userId="aab35d70-e8e0-4a76-8862-eddb3a1d4775" providerId="ADAL" clId="{37C6A07E-FA8F-45B4-855E-4FFB4446D908}" dt="2025-01-15T14:54:39.539" v="227"/>
          <ac:spMkLst>
            <pc:docMk/>
            <pc:sldMk cId="2141644011" sldId="268"/>
            <ac:spMk id="4" creationId="{2479384A-FC60-CB82-A0F1-054761D8CF8F}"/>
          </ac:spMkLst>
        </pc:spChg>
        <pc:spChg chg="add del mod">
          <ac:chgData name="Noman  Atique" userId="aab35d70-e8e0-4a76-8862-eddb3a1d4775" providerId="ADAL" clId="{37C6A07E-FA8F-45B4-855E-4FFB4446D908}" dt="2025-01-15T14:54:56.833" v="232" actId="478"/>
          <ac:spMkLst>
            <pc:docMk/>
            <pc:sldMk cId="2141644011" sldId="268"/>
            <ac:spMk id="5" creationId="{E0D47436-3264-8EB1-EF65-EE06F243FD92}"/>
          </ac:spMkLst>
        </pc:spChg>
        <pc:spChg chg="add mod">
          <ac:chgData name="Noman  Atique" userId="aab35d70-e8e0-4a76-8862-eddb3a1d4775" providerId="ADAL" clId="{37C6A07E-FA8F-45B4-855E-4FFB4446D908}" dt="2025-01-15T14:55:48.177" v="246" actId="108"/>
          <ac:spMkLst>
            <pc:docMk/>
            <pc:sldMk cId="2141644011" sldId="268"/>
            <ac:spMk id="6" creationId="{7AF0D6A6-4369-8BD6-4A5E-DC186FF80B1B}"/>
          </ac:spMkLst>
        </pc:spChg>
      </pc:sldChg>
    </pc:docChg>
  </pc:docChgLst>
  <pc:docChgLst>
    <pc:chgData name="Noman  Atique" userId="aab35d70-e8e0-4a76-8862-eddb3a1d4775" providerId="ADAL" clId="{9C1E01C9-7AD7-3D40-9A48-E5BEEB503367}"/>
    <pc:docChg chg="undo custSel addSld modSld">
      <pc:chgData name="Noman  Atique" userId="aab35d70-e8e0-4a76-8862-eddb3a1d4775" providerId="ADAL" clId="{9C1E01C9-7AD7-3D40-9A48-E5BEEB503367}" dt="2025-01-16T16:19:40.146" v="82" actId="33524"/>
      <pc:docMkLst>
        <pc:docMk/>
      </pc:docMkLst>
      <pc:sldChg chg="modSp mod">
        <pc:chgData name="Noman  Atique" userId="aab35d70-e8e0-4a76-8862-eddb3a1d4775" providerId="ADAL" clId="{9C1E01C9-7AD7-3D40-9A48-E5BEEB503367}" dt="2025-01-16T16:19:40.146" v="82" actId="33524"/>
        <pc:sldMkLst>
          <pc:docMk/>
          <pc:sldMk cId="183788460" sldId="259"/>
        </pc:sldMkLst>
        <pc:spChg chg="mod">
          <ac:chgData name="Noman  Atique" userId="aab35d70-e8e0-4a76-8862-eddb3a1d4775" providerId="ADAL" clId="{9C1E01C9-7AD7-3D40-9A48-E5BEEB503367}" dt="2025-01-16T16:19:40.146" v="82" actId="33524"/>
          <ac:spMkLst>
            <pc:docMk/>
            <pc:sldMk cId="183788460" sldId="259"/>
            <ac:spMk id="3" creationId="{7F0DC9BE-2B00-F5E5-7461-87E7058C0FD4}"/>
          </ac:spMkLst>
        </pc:spChg>
      </pc:sldChg>
      <pc:sldChg chg="modSp mod">
        <pc:chgData name="Noman  Atique" userId="aab35d70-e8e0-4a76-8862-eddb3a1d4775" providerId="ADAL" clId="{9C1E01C9-7AD7-3D40-9A48-E5BEEB503367}" dt="2025-01-16T15:32:33.111" v="8" actId="20577"/>
        <pc:sldMkLst>
          <pc:docMk/>
          <pc:sldMk cId="2119578963" sldId="267"/>
        </pc:sldMkLst>
        <pc:spChg chg="mod">
          <ac:chgData name="Noman  Atique" userId="aab35d70-e8e0-4a76-8862-eddb3a1d4775" providerId="ADAL" clId="{9C1E01C9-7AD7-3D40-9A48-E5BEEB503367}" dt="2025-01-16T15:32:33.111" v="8" actId="20577"/>
          <ac:spMkLst>
            <pc:docMk/>
            <pc:sldMk cId="2119578963" sldId="267"/>
            <ac:spMk id="3" creationId="{C7723DC4-4AC4-6E54-783F-3EC26010932E}"/>
          </ac:spMkLst>
        </pc:spChg>
      </pc:sldChg>
      <pc:sldChg chg="modSp mod">
        <pc:chgData name="Noman  Atique" userId="aab35d70-e8e0-4a76-8862-eddb3a1d4775" providerId="ADAL" clId="{9C1E01C9-7AD7-3D40-9A48-E5BEEB503367}" dt="2025-01-16T15:59:20.884" v="10" actId="14100"/>
        <pc:sldMkLst>
          <pc:docMk/>
          <pc:sldMk cId="2141644011" sldId="268"/>
        </pc:sldMkLst>
        <pc:spChg chg="mod">
          <ac:chgData name="Noman  Atique" userId="aab35d70-e8e0-4a76-8862-eddb3a1d4775" providerId="ADAL" clId="{9C1E01C9-7AD7-3D40-9A48-E5BEEB503367}" dt="2025-01-16T15:59:20.884" v="10" actId="14100"/>
          <ac:spMkLst>
            <pc:docMk/>
            <pc:sldMk cId="2141644011" sldId="268"/>
            <ac:spMk id="6" creationId="{7AF0D6A6-4369-8BD6-4A5E-DC186FF80B1B}"/>
          </ac:spMkLst>
        </pc:spChg>
      </pc:sldChg>
      <pc:sldChg chg="modSp new mod">
        <pc:chgData name="Noman  Atique" userId="aab35d70-e8e0-4a76-8862-eddb3a1d4775" providerId="ADAL" clId="{9C1E01C9-7AD7-3D40-9A48-E5BEEB503367}" dt="2025-01-16T16:12:32.509" v="81"/>
        <pc:sldMkLst>
          <pc:docMk/>
          <pc:sldMk cId="4041194265" sldId="269"/>
        </pc:sldMkLst>
        <pc:spChg chg="mod">
          <ac:chgData name="Noman  Atique" userId="aab35d70-e8e0-4a76-8862-eddb3a1d4775" providerId="ADAL" clId="{9C1E01C9-7AD7-3D40-9A48-E5BEEB503367}" dt="2025-01-16T16:00:11.298" v="27" actId="20577"/>
          <ac:spMkLst>
            <pc:docMk/>
            <pc:sldMk cId="4041194265" sldId="269"/>
            <ac:spMk id="2" creationId="{7BB90C08-4D53-EF3B-66B0-99DB71FDCD68}"/>
          </ac:spMkLst>
        </pc:spChg>
        <pc:spChg chg="mod">
          <ac:chgData name="Noman  Atique" userId="aab35d70-e8e0-4a76-8862-eddb3a1d4775" providerId="ADAL" clId="{9C1E01C9-7AD7-3D40-9A48-E5BEEB503367}" dt="2025-01-16T16:12:32.509" v="81"/>
          <ac:spMkLst>
            <pc:docMk/>
            <pc:sldMk cId="4041194265" sldId="269"/>
            <ac:spMk id="3" creationId="{EB18A309-60A5-0C02-2261-3D43A077AA8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00803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25055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401802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87957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A4246-F2A7-4220-A405-8A96DAE08D6A}" type="datetimeFigureOut">
              <a:rPr lang="en-US" smtClean="0"/>
              <a:t>1/16/25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424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8A4246-F2A7-4220-A405-8A96DAE08D6A}" type="datetimeFigureOut">
              <a:rPr lang="en-US" smtClean="0"/>
              <a:t>1/16/25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5656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8A4246-F2A7-4220-A405-8A96DAE08D6A}" type="datetimeFigureOut">
              <a:rPr lang="en-US" smtClean="0"/>
              <a:t>1/16/25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98863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8A4246-F2A7-4220-A405-8A96DAE08D6A}" type="datetimeFigureOut">
              <a:rPr lang="en-US" smtClean="0"/>
              <a:t>1/16/25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51809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A4246-F2A7-4220-A405-8A96DAE08D6A}" type="datetimeFigureOut">
              <a:rPr lang="en-US" smtClean="0"/>
              <a:t>1/16/25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74927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1/16/25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97852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1/16/25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009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28A4246-F2A7-4220-A405-8A96DAE08D6A}" type="datetimeFigureOut">
              <a:rPr lang="en-US" smtClean="0"/>
              <a:t>1/16/25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0DEAA694-516C-4A3E-BD6C-8362A444FC04}" type="slidenum">
              <a:rPr lang="en-US" smtClean="0"/>
              <a:t>‹#›</a:t>
            </a:fld>
            <a:endParaRPr lang="en-US"/>
          </a:p>
        </p:txBody>
      </p:sp>
    </p:spTree>
    <p:extLst>
      <p:ext uri="{BB962C8B-B14F-4D97-AF65-F5344CB8AC3E}">
        <p14:creationId xmlns:p14="http://schemas.microsoft.com/office/powerpoint/2010/main" val="38970078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4653-E536-1919-6171-CC3CB2E44649}"/>
              </a:ext>
            </a:extLst>
          </p:cNvPr>
          <p:cNvSpPr>
            <a:spLocks noGrp="1"/>
          </p:cNvSpPr>
          <p:nvPr>
            <p:ph type="ctrTitle"/>
          </p:nvPr>
        </p:nvSpPr>
        <p:spPr>
          <a:xfrm>
            <a:off x="1404257" y="490991"/>
            <a:ext cx="9144000" cy="2387600"/>
          </a:xfrm>
        </p:spPr>
        <p:txBody>
          <a:bodyPr/>
          <a:lstStyle/>
          <a:p>
            <a:r>
              <a:rPr lang="en-US" dirty="0"/>
              <a:t>Week 3 </a:t>
            </a:r>
          </a:p>
        </p:txBody>
      </p:sp>
      <p:sp>
        <p:nvSpPr>
          <p:cNvPr id="3" name="Subtitle 2">
            <a:extLst>
              <a:ext uri="{FF2B5EF4-FFF2-40B4-BE49-F238E27FC236}">
                <a16:creationId xmlns:a16="http://schemas.microsoft.com/office/drawing/2014/main" id="{70D4EDBD-9D5E-7826-4110-A853EAEF5E4D}"/>
              </a:ext>
            </a:extLst>
          </p:cNvPr>
          <p:cNvSpPr>
            <a:spLocks noGrp="1"/>
          </p:cNvSpPr>
          <p:nvPr>
            <p:ph type="subTitle" idx="1"/>
          </p:nvPr>
        </p:nvSpPr>
        <p:spPr/>
        <p:txBody>
          <a:bodyPr/>
          <a:lstStyle/>
          <a:p>
            <a:r>
              <a:rPr lang="en-US" dirty="0"/>
              <a:t>Front-end Development</a:t>
            </a:r>
          </a:p>
          <a:p>
            <a:r>
              <a:rPr lang="en-US" dirty="0"/>
              <a:t>CSS</a:t>
            </a:r>
          </a:p>
        </p:txBody>
      </p:sp>
    </p:spTree>
    <p:extLst>
      <p:ext uri="{BB962C8B-B14F-4D97-AF65-F5344CB8AC3E}">
        <p14:creationId xmlns:p14="http://schemas.microsoft.com/office/powerpoint/2010/main" val="237295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D4D1-AA90-418A-283E-7BCA90B42C85}"/>
              </a:ext>
            </a:extLst>
          </p:cNvPr>
          <p:cNvSpPr>
            <a:spLocks noGrp="1"/>
          </p:cNvSpPr>
          <p:nvPr>
            <p:ph type="title"/>
          </p:nvPr>
        </p:nvSpPr>
        <p:spPr/>
        <p:txBody>
          <a:bodyPr/>
          <a:lstStyle/>
          <a:p>
            <a:r>
              <a:rPr lang="en-US" dirty="0" err="1"/>
              <a:t>em</a:t>
            </a:r>
            <a:r>
              <a:rPr lang="en-US"/>
              <a:t> &amp; rem</a:t>
            </a:r>
          </a:p>
        </p:txBody>
      </p:sp>
      <p:sp>
        <p:nvSpPr>
          <p:cNvPr id="3" name="Content Placeholder 2">
            <a:extLst>
              <a:ext uri="{FF2B5EF4-FFF2-40B4-BE49-F238E27FC236}">
                <a16:creationId xmlns:a16="http://schemas.microsoft.com/office/drawing/2014/main" id="{4325D23F-3BBE-4050-99B6-EBD0EEDC8E82}"/>
              </a:ext>
            </a:extLst>
          </p:cNvPr>
          <p:cNvSpPr>
            <a:spLocks noGrp="1"/>
          </p:cNvSpPr>
          <p:nvPr>
            <p:ph idx="1"/>
          </p:nvPr>
        </p:nvSpPr>
        <p:spPr>
          <a:xfrm>
            <a:off x="838200" y="1825624"/>
            <a:ext cx="10515600" cy="5326289"/>
          </a:xfrm>
        </p:spPr>
        <p:txBody>
          <a:bodyPr>
            <a:normAutofit/>
          </a:bodyPr>
          <a:lstStyle/>
          <a:p>
            <a:r>
              <a:rPr lang="en-US" dirty="0"/>
              <a:t>1em = 12pt = 16px = 100%</a:t>
            </a:r>
          </a:p>
          <a:p>
            <a:r>
              <a:rPr lang="en-US" dirty="0" err="1"/>
              <a:t>em</a:t>
            </a:r>
            <a:r>
              <a:rPr lang="en-US" dirty="0"/>
              <a:t> (the width of the capital letter M) - a scalable unit that is used in web media, and is equal to the current font-size. If the font-size is 12pt, 1em is the same as 12pt. If the font-size is changed, 1em changes to match. We can also use multiples: 2em is twice the font-size, and .5em is half. Using </a:t>
            </a:r>
            <a:r>
              <a:rPr lang="en-US" dirty="0" err="1"/>
              <a:t>em</a:t>
            </a:r>
            <a:r>
              <a:rPr lang="en-US" dirty="0"/>
              <a:t> for sizes is popular on the web, since things have to scale on mobile vs. desktop (i.e., fixed unit sizes don’t work as the screen shrinks/expands).</a:t>
            </a:r>
          </a:p>
          <a:p>
            <a:r>
              <a:rPr lang="en-US" dirty="0"/>
              <a:t>pt - a fixed-size Point unit that comes from print media, where 1pt equals 1/72 of an inch.</a:t>
            </a:r>
          </a:p>
        </p:txBody>
      </p:sp>
    </p:spTree>
    <p:extLst>
      <p:ext uri="{BB962C8B-B14F-4D97-AF65-F5344CB8AC3E}">
        <p14:creationId xmlns:p14="http://schemas.microsoft.com/office/powerpoint/2010/main" val="341522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E8F8-209B-0637-45C1-6E4753B87C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42A564-5A24-7C7B-91A2-97190CC48636}"/>
              </a:ext>
            </a:extLst>
          </p:cNvPr>
          <p:cNvSpPr>
            <a:spLocks noGrp="1"/>
          </p:cNvSpPr>
          <p:nvPr>
            <p:ph idx="1"/>
          </p:nvPr>
        </p:nvSpPr>
        <p:spPr/>
        <p:txBody>
          <a:bodyPr/>
          <a:lstStyle/>
          <a:p>
            <a:r>
              <a:rPr lang="en-US" dirty="0" err="1"/>
              <a:t>px</a:t>
            </a:r>
            <a:r>
              <a:rPr lang="en-US" dirty="0"/>
              <a:t> - pixels are fixed size units for web media (screens), and 1px is equal to one dot on a computer display. We use </a:t>
            </a:r>
            <a:r>
              <a:rPr lang="en-US" dirty="0" err="1"/>
              <a:t>px</a:t>
            </a:r>
            <a:r>
              <a:rPr lang="en-US" dirty="0"/>
              <a:t> on the web when we need “pixel perfect” sizing (e.g., image sizes).</a:t>
            </a:r>
          </a:p>
          <a:p>
            <a:r>
              <a:rPr lang="en-US" dirty="0"/>
              <a:t>% - the percent unit is similar to </a:t>
            </a:r>
            <a:r>
              <a:rPr lang="en-US" dirty="0" err="1"/>
              <a:t>em</a:t>
            </a:r>
            <a:r>
              <a:rPr lang="en-US" dirty="0"/>
              <a:t> in that it scales with the size of the display. 100% is the same as the current font-size.</a:t>
            </a:r>
          </a:p>
          <a:p>
            <a:r>
              <a:rPr lang="en-US" dirty="0" err="1"/>
              <a:t>vw</a:t>
            </a:r>
            <a:r>
              <a:rPr lang="en-US" dirty="0"/>
              <a:t>, </a:t>
            </a:r>
            <a:r>
              <a:rPr lang="en-US" dirty="0" err="1"/>
              <a:t>vh</a:t>
            </a:r>
            <a:r>
              <a:rPr lang="en-US" dirty="0"/>
              <a:t> - the viewport width and height units are percentages of the visible space in the viewport (the part of the page you can see, the window’s width and height). 1vw is the same as 1% of the width of the viewport, and 80vh is the same as 80% of the visible height.</a:t>
            </a:r>
          </a:p>
          <a:p>
            <a:pPr marL="0" indent="0">
              <a:buNone/>
            </a:pPr>
            <a:endParaRPr lang="en-US" dirty="0"/>
          </a:p>
        </p:txBody>
      </p:sp>
    </p:spTree>
    <p:extLst>
      <p:ext uri="{BB962C8B-B14F-4D97-AF65-F5344CB8AC3E}">
        <p14:creationId xmlns:p14="http://schemas.microsoft.com/office/powerpoint/2010/main" val="6584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246A-6D0A-4A0D-A6C5-5ECD08D97F7F}"/>
              </a:ext>
            </a:extLst>
          </p:cNvPr>
          <p:cNvSpPr>
            <a:spLocks noGrp="1"/>
          </p:cNvSpPr>
          <p:nvPr>
            <p:ph type="title"/>
          </p:nvPr>
        </p:nvSpPr>
        <p:spPr/>
        <p:txBody>
          <a:bodyPr/>
          <a:lstStyle/>
          <a:p>
            <a:r>
              <a:rPr lang="en-US" dirty="0"/>
              <a:t>CSS Box Model:</a:t>
            </a:r>
          </a:p>
        </p:txBody>
      </p:sp>
      <p:sp>
        <p:nvSpPr>
          <p:cNvPr id="3" name="Content Placeholder 2">
            <a:extLst>
              <a:ext uri="{FF2B5EF4-FFF2-40B4-BE49-F238E27FC236}">
                <a16:creationId xmlns:a16="http://schemas.microsoft.com/office/drawing/2014/main" id="{C7723DC4-4AC4-6E54-783F-3EC26010932E}"/>
              </a:ext>
            </a:extLst>
          </p:cNvPr>
          <p:cNvSpPr>
            <a:spLocks noGrp="1"/>
          </p:cNvSpPr>
          <p:nvPr>
            <p:ph idx="1"/>
          </p:nvPr>
        </p:nvSpPr>
        <p:spPr/>
        <p:txBody>
          <a:bodyPr/>
          <a:lstStyle/>
          <a:p>
            <a:r>
              <a:rPr lang="en-US" dirty="0"/>
              <a:t>Each element in HTML is considered as a box in CSS.</a:t>
            </a:r>
          </a:p>
          <a:p>
            <a:endParaRPr lang="en-US" dirty="0"/>
          </a:p>
          <a:p>
            <a:r>
              <a:rPr lang="en-US" dirty="0"/>
              <a:t>Content, Padding, Border, Margin</a:t>
            </a:r>
          </a:p>
          <a:p>
            <a:endParaRPr lang="en-US" dirty="0"/>
          </a:p>
          <a:p>
            <a:r>
              <a:rPr lang="en-US" dirty="0"/>
              <a:t>About the border-box that we used in last class!</a:t>
            </a:r>
          </a:p>
        </p:txBody>
      </p:sp>
    </p:spTree>
    <p:extLst>
      <p:ext uri="{BB962C8B-B14F-4D97-AF65-F5344CB8AC3E}">
        <p14:creationId xmlns:p14="http://schemas.microsoft.com/office/powerpoint/2010/main" val="211957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DA19-E005-9266-8F83-1CBC0FA97C4B}"/>
              </a:ext>
            </a:extLst>
          </p:cNvPr>
          <p:cNvSpPr>
            <a:spLocks noGrp="1"/>
          </p:cNvSpPr>
          <p:nvPr>
            <p:ph type="title"/>
          </p:nvPr>
        </p:nvSpPr>
        <p:spPr/>
        <p:txBody>
          <a:bodyPr/>
          <a:lstStyle/>
          <a:p>
            <a:r>
              <a:rPr lang="en-US" dirty="0"/>
              <a:t>Flexbox Model:</a:t>
            </a:r>
          </a:p>
        </p:txBody>
      </p:sp>
      <p:sp>
        <p:nvSpPr>
          <p:cNvPr id="6" name="Rectangle 3">
            <a:extLst>
              <a:ext uri="{FF2B5EF4-FFF2-40B4-BE49-F238E27FC236}">
                <a16:creationId xmlns:a16="http://schemas.microsoft.com/office/drawing/2014/main" id="{7AF0D6A6-4369-8BD6-4A5E-DC186FF80B1B}"/>
              </a:ext>
            </a:extLst>
          </p:cNvPr>
          <p:cNvSpPr>
            <a:spLocks noGrp="1" noChangeArrowheads="1"/>
          </p:cNvSpPr>
          <p:nvPr>
            <p:ph idx="1"/>
          </p:nvPr>
        </p:nvSpPr>
        <p:spPr bwMode="auto">
          <a:xfrm>
            <a:off x="838199" y="2684843"/>
            <a:ext cx="824583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What is Flexbox?</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Short for </a:t>
            </a:r>
            <a:r>
              <a:rPr kumimoji="0" lang="en-US" altLang="en-US" sz="1800" b="1" i="0" u="none" strike="noStrike" cap="none" normalizeH="0" baseline="0" dirty="0">
                <a:ln>
                  <a:noFill/>
                </a:ln>
                <a:solidFill>
                  <a:schemeClr val="tx1"/>
                </a:solidFill>
                <a:effectLst/>
                <a:latin typeface="Arial" panose="020B0604020202020204" pitchFamily="34" charset="0"/>
              </a:rPr>
              <a:t>Flexible Box Layout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Streamlines design for adaptable and visually appealing layouts.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How It Works: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None/>
            </a:pPr>
            <a:r>
              <a:rPr lang="en-US" altLang="en-US" sz="1800" b="1" dirty="0">
                <a:solidFill>
                  <a:srgbClr val="FF0000"/>
                </a:solidFill>
                <a:latin typeface="Arial" panose="020B0604020202020204" pitchFamily="34" charset="0"/>
              </a:rPr>
              <a:t>Operates in one dimension: row or column.</a:t>
            </a:r>
          </a:p>
          <a:p>
            <a:pPr marL="457200" lvl="1" indent="0" eaLnBrk="0" fontAlgn="base" hangingPunct="0">
              <a:lnSpc>
                <a:spcPct val="100000"/>
              </a:lnSpc>
              <a:spcBef>
                <a:spcPct val="0"/>
              </a:spcBef>
              <a:spcAft>
                <a:spcPct val="0"/>
              </a:spcAft>
              <a:buNone/>
            </a:pPr>
            <a:r>
              <a:rPr lang="en-US" altLang="en-US" sz="1800" b="1" dirty="0">
                <a:latin typeface="Arial" panose="020B0604020202020204" pitchFamily="34" charset="0"/>
              </a:rPr>
              <a:t>Intelligently distributes space within a container.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latin typeface="Arial" panose="020B0604020202020204" pitchFamily="34" charset="0"/>
              </a:rPr>
              <a:t>Key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Ensures clean alignment of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Optimized for responsive designs across screen sizes.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Cases: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Ideal for </a:t>
            </a:r>
            <a:r>
              <a:rPr kumimoji="0" lang="en-US" altLang="en-US" sz="1800" b="1" i="0" u="none" strike="noStrike" cap="none" normalizeH="0" baseline="0" dirty="0">
                <a:ln>
                  <a:noFill/>
                </a:ln>
                <a:solidFill>
                  <a:schemeClr val="tx1"/>
                </a:solidFill>
                <a:effectLst/>
                <a:latin typeface="Arial" panose="020B0604020202020204" pitchFamily="34" charset="0"/>
              </a:rPr>
              <a:t>smaller components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overall webpage structures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1644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90C08-4D53-EF3B-66B0-99DB71FDCD68}"/>
              </a:ext>
            </a:extLst>
          </p:cNvPr>
          <p:cNvSpPr>
            <a:spLocks noGrp="1"/>
          </p:cNvSpPr>
          <p:nvPr>
            <p:ph type="title"/>
          </p:nvPr>
        </p:nvSpPr>
        <p:spPr/>
        <p:txBody>
          <a:bodyPr/>
          <a:lstStyle/>
          <a:p>
            <a:r>
              <a:rPr lang="en-US" dirty="0"/>
              <a:t>Media Queries:</a:t>
            </a:r>
          </a:p>
        </p:txBody>
      </p:sp>
      <p:sp>
        <p:nvSpPr>
          <p:cNvPr id="3" name="Content Placeholder 2">
            <a:extLst>
              <a:ext uri="{FF2B5EF4-FFF2-40B4-BE49-F238E27FC236}">
                <a16:creationId xmlns:a16="http://schemas.microsoft.com/office/drawing/2014/main" id="{EB18A309-60A5-0C02-2261-3D43A077AA89}"/>
              </a:ext>
            </a:extLst>
          </p:cNvPr>
          <p:cNvSpPr>
            <a:spLocks noGrp="1"/>
          </p:cNvSpPr>
          <p:nvPr>
            <p:ph idx="1"/>
          </p:nvPr>
        </p:nvSpPr>
        <p:spPr/>
        <p:txBody>
          <a:bodyPr/>
          <a:lstStyle/>
          <a:p>
            <a:r>
              <a:rPr lang="en-US" dirty="0"/>
              <a:t>To apply styling on particular screen sizes…</a:t>
            </a:r>
          </a:p>
          <a:p>
            <a:endParaRPr lang="en-US" dirty="0"/>
          </a:p>
          <a:p>
            <a:r>
              <a:rPr lang="en-US" dirty="0"/>
              <a:t>@media only screen and (max-width: 600px) {</a:t>
            </a:r>
            <a:br>
              <a:rPr lang="en-US" dirty="0"/>
            </a:br>
            <a:r>
              <a:rPr lang="en-US" dirty="0"/>
              <a:t>  body {</a:t>
            </a:r>
            <a:br>
              <a:rPr lang="en-US" dirty="0"/>
            </a:br>
            <a:r>
              <a:rPr lang="en-US" dirty="0"/>
              <a:t>    background-color: </a:t>
            </a:r>
            <a:r>
              <a:rPr lang="en-US" dirty="0" err="1"/>
              <a:t>lightblue</a:t>
            </a:r>
            <a:r>
              <a:rPr lang="en-US" dirty="0"/>
              <a:t>;</a:t>
            </a:r>
            <a:br>
              <a:rPr lang="en-US" dirty="0"/>
            </a:br>
            <a:r>
              <a:rPr lang="en-US" dirty="0"/>
              <a:t>  }</a:t>
            </a:r>
            <a:br>
              <a:rPr lang="en-US" dirty="0"/>
            </a:br>
            <a:r>
              <a:rPr lang="en-US" dirty="0"/>
              <a:t>}</a:t>
            </a:r>
          </a:p>
        </p:txBody>
      </p:sp>
    </p:spTree>
    <p:extLst>
      <p:ext uri="{BB962C8B-B14F-4D97-AF65-F5344CB8AC3E}">
        <p14:creationId xmlns:p14="http://schemas.microsoft.com/office/powerpoint/2010/main" val="4041194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2869-90EA-EFFB-9B75-45039032BCE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33821CC-8B2F-392B-53BE-AD58D8A4E4FA}"/>
              </a:ext>
            </a:extLst>
          </p:cNvPr>
          <p:cNvSpPr>
            <a:spLocks noGrp="1"/>
          </p:cNvSpPr>
          <p:nvPr>
            <p:ph idx="1"/>
          </p:nvPr>
        </p:nvSpPr>
        <p:spPr>
          <a:xfrm>
            <a:off x="838200" y="1825624"/>
            <a:ext cx="10515600" cy="5032375"/>
          </a:xfrm>
        </p:spPr>
        <p:txBody>
          <a:bodyPr>
            <a:normAutofit fontScale="85000" lnSpcReduction="20000"/>
          </a:bodyPr>
          <a:lstStyle/>
          <a:p>
            <a:r>
              <a:rPr lang="en-US" dirty="0"/>
              <a:t>Introduction to CSS</a:t>
            </a:r>
          </a:p>
          <a:p>
            <a:r>
              <a:rPr lang="en-US" dirty="0"/>
              <a:t>Syntax</a:t>
            </a:r>
          </a:p>
          <a:p>
            <a:r>
              <a:rPr lang="en-US" dirty="0"/>
              <a:t>Where to put CSS</a:t>
            </a:r>
          </a:p>
          <a:p>
            <a:r>
              <a:rPr lang="en-US" dirty="0"/>
              <a:t>CSS selectors</a:t>
            </a:r>
          </a:p>
          <a:p>
            <a:r>
              <a:rPr lang="en-US" dirty="0"/>
              <a:t>Containers for Styling</a:t>
            </a:r>
          </a:p>
          <a:p>
            <a:r>
              <a:rPr lang="en-US" dirty="0"/>
              <a:t>CSS Units</a:t>
            </a:r>
          </a:p>
          <a:p>
            <a:r>
              <a:rPr lang="en-US" dirty="0"/>
              <a:t>CSS Properties and values</a:t>
            </a:r>
          </a:p>
          <a:p>
            <a:pPr marL="0" indent="0">
              <a:buNone/>
            </a:pPr>
            <a:r>
              <a:rPr lang="en-US" dirty="0"/>
              <a:t>	Text</a:t>
            </a:r>
          </a:p>
          <a:p>
            <a:pPr marL="0" indent="0">
              <a:buNone/>
            </a:pPr>
            <a:r>
              <a:rPr lang="en-US" dirty="0"/>
              <a:t>	Font</a:t>
            </a:r>
          </a:p>
          <a:p>
            <a:pPr marL="0" indent="0">
              <a:buNone/>
            </a:pPr>
            <a:r>
              <a:rPr lang="en-US" dirty="0"/>
              <a:t>	Web fonts</a:t>
            </a:r>
          </a:p>
          <a:p>
            <a:r>
              <a:rPr lang="en-US" dirty="0"/>
              <a:t>Text Effects</a:t>
            </a:r>
          </a:p>
          <a:p>
            <a:r>
              <a:rPr lang="en-US" dirty="0"/>
              <a:t>Background </a:t>
            </a:r>
          </a:p>
          <a:p>
            <a:r>
              <a:rPr lang="en-US" dirty="0"/>
              <a:t>Styling links</a:t>
            </a:r>
          </a:p>
        </p:txBody>
      </p:sp>
    </p:spTree>
    <p:extLst>
      <p:ext uri="{BB962C8B-B14F-4D97-AF65-F5344CB8AC3E}">
        <p14:creationId xmlns:p14="http://schemas.microsoft.com/office/powerpoint/2010/main" val="391101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6350-0DAF-56E9-09EA-F702CE31DB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388E59-ACC4-17EF-F83C-6693DEB77967}"/>
              </a:ext>
            </a:extLst>
          </p:cNvPr>
          <p:cNvSpPr>
            <a:spLocks noGrp="1"/>
          </p:cNvSpPr>
          <p:nvPr>
            <p:ph idx="1"/>
          </p:nvPr>
        </p:nvSpPr>
        <p:spPr/>
        <p:txBody>
          <a:bodyPr/>
          <a:lstStyle/>
          <a:p>
            <a:r>
              <a:rPr lang="en-US" dirty="0"/>
              <a:t>Box Model</a:t>
            </a:r>
          </a:p>
          <a:p>
            <a:r>
              <a:rPr lang="en-US" dirty="0"/>
              <a:t>display Property</a:t>
            </a:r>
          </a:p>
          <a:p>
            <a:r>
              <a:rPr lang="en-US" dirty="0"/>
              <a:t>position Property</a:t>
            </a:r>
          </a:p>
        </p:txBody>
      </p:sp>
    </p:spTree>
    <p:extLst>
      <p:ext uri="{BB962C8B-B14F-4D97-AF65-F5344CB8AC3E}">
        <p14:creationId xmlns:p14="http://schemas.microsoft.com/office/powerpoint/2010/main" val="4226548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05CA-98DE-0CB7-6145-35B1EF1E74CE}"/>
              </a:ext>
            </a:extLst>
          </p:cNvPr>
          <p:cNvSpPr>
            <a:spLocks noGrp="1"/>
          </p:cNvSpPr>
          <p:nvPr>
            <p:ph type="title"/>
          </p:nvPr>
        </p:nvSpPr>
        <p:spPr/>
        <p:txBody>
          <a:bodyPr/>
          <a:lstStyle/>
          <a:p>
            <a:r>
              <a:rPr lang="en-US" dirty="0"/>
              <a:t>Introduction to CSS</a:t>
            </a:r>
          </a:p>
        </p:txBody>
      </p:sp>
      <p:sp>
        <p:nvSpPr>
          <p:cNvPr id="3" name="Content Placeholder 2">
            <a:extLst>
              <a:ext uri="{FF2B5EF4-FFF2-40B4-BE49-F238E27FC236}">
                <a16:creationId xmlns:a16="http://schemas.microsoft.com/office/drawing/2014/main" id="{7F0DC9BE-2B00-F5E5-7461-87E7058C0FD4}"/>
              </a:ext>
            </a:extLst>
          </p:cNvPr>
          <p:cNvSpPr>
            <a:spLocks noGrp="1"/>
          </p:cNvSpPr>
          <p:nvPr>
            <p:ph idx="1"/>
          </p:nvPr>
        </p:nvSpPr>
        <p:spPr/>
        <p:txBody>
          <a:bodyPr/>
          <a:lstStyle/>
          <a:p>
            <a:r>
              <a:rPr lang="en-US" dirty="0"/>
              <a:t>In HTML5 we don’t include markup related to how our page should look; instead, we focus on its structure, layout, and organization.</a:t>
            </a:r>
          </a:p>
          <a:p>
            <a:endParaRPr lang="en-US" dirty="0"/>
          </a:p>
          <a:p>
            <a:r>
              <a:rPr lang="en-US" dirty="0"/>
              <a:t>We put all this information in style sheets: text files that define CSS selectors and rules for how to style our HTML elements.</a:t>
            </a:r>
          </a:p>
        </p:txBody>
      </p:sp>
    </p:spTree>
    <p:extLst>
      <p:ext uri="{BB962C8B-B14F-4D97-AF65-F5344CB8AC3E}">
        <p14:creationId xmlns:p14="http://schemas.microsoft.com/office/powerpoint/2010/main" val="18378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1CC3-8695-DB70-D365-C96366536D36}"/>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13450D31-7E0F-3AE7-1CE2-33CE95FC0E63}"/>
              </a:ext>
            </a:extLst>
          </p:cNvPr>
          <p:cNvSpPr>
            <a:spLocks noGrp="1"/>
          </p:cNvSpPr>
          <p:nvPr>
            <p:ph idx="1"/>
          </p:nvPr>
        </p:nvSpPr>
        <p:spPr>
          <a:xfrm>
            <a:off x="838200" y="1825625"/>
            <a:ext cx="10515600" cy="4782004"/>
          </a:xfrm>
        </p:spPr>
        <p:txBody>
          <a:bodyPr>
            <a:normAutofit lnSpcReduction="10000"/>
          </a:bodyPr>
          <a:lstStyle/>
          <a:p>
            <a:pPr marL="0" indent="0">
              <a:buNone/>
            </a:pPr>
            <a:r>
              <a:rPr lang="en-US" dirty="0"/>
              <a:t>CSS syntax is made up of rules, which are broken into two parts:</a:t>
            </a:r>
          </a:p>
          <a:p>
            <a:pPr marL="0" indent="0">
              <a:buNone/>
            </a:pPr>
            <a:endParaRPr lang="en-US" dirty="0"/>
          </a:p>
          <a:p>
            <a:pPr marL="0" indent="0">
              <a:buNone/>
            </a:pPr>
            <a:r>
              <a:rPr lang="en-US" dirty="0"/>
              <a:t>	</a:t>
            </a:r>
            <a:r>
              <a:rPr lang="en-US" dirty="0">
                <a:solidFill>
                  <a:srgbClr val="FFFF00"/>
                </a:solidFill>
              </a:rPr>
              <a:t>a selector</a:t>
            </a:r>
            <a:r>
              <a:rPr lang="en-US" dirty="0"/>
              <a:t>, specifying the element(s) that should have the 	rules applied</a:t>
            </a:r>
          </a:p>
          <a:p>
            <a:pPr marL="0" indent="0">
              <a:buNone/>
            </a:pPr>
            <a:r>
              <a:rPr lang="en-US" dirty="0"/>
              <a:t>	</a:t>
            </a:r>
            <a:r>
              <a:rPr lang="en-US" dirty="0">
                <a:solidFill>
                  <a:srgbClr val="FFFF00"/>
                </a:solidFill>
              </a:rPr>
              <a:t>one or more declarations</a:t>
            </a:r>
            <a:r>
              <a:rPr lang="en-US" dirty="0"/>
              <a:t>, which are key/value pairs 	surrounded by {...} braces</a:t>
            </a:r>
          </a:p>
          <a:p>
            <a:pPr marL="0" indent="0">
              <a:buNone/>
            </a:pPr>
            <a:r>
              <a:rPr lang="en-US" dirty="0"/>
              <a:t>h1 {</a:t>
            </a:r>
          </a:p>
          <a:p>
            <a:pPr marL="0" indent="0">
              <a:buNone/>
            </a:pPr>
            <a:r>
              <a:rPr lang="en-US" dirty="0"/>
              <a:t>    color: blue;</a:t>
            </a:r>
          </a:p>
          <a:p>
            <a:pPr marL="0" indent="0">
              <a:buNone/>
            </a:pPr>
            <a:r>
              <a:rPr lang="en-US" dirty="0"/>
              <a:t>    font-size: 12px;</a:t>
            </a:r>
          </a:p>
          <a:p>
            <a:pPr marL="0" indent="0">
              <a:buNone/>
            </a:pPr>
            <a:r>
              <a:rPr lang="en-US" dirty="0"/>
              <a:t>}</a:t>
            </a:r>
          </a:p>
        </p:txBody>
      </p:sp>
    </p:spTree>
    <p:extLst>
      <p:ext uri="{BB962C8B-B14F-4D97-AF65-F5344CB8AC3E}">
        <p14:creationId xmlns:p14="http://schemas.microsoft.com/office/powerpoint/2010/main" val="3334522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AB39-293D-3AE0-2948-3259168F23FA}"/>
              </a:ext>
            </a:extLst>
          </p:cNvPr>
          <p:cNvSpPr>
            <a:spLocks noGrp="1"/>
          </p:cNvSpPr>
          <p:nvPr>
            <p:ph type="title"/>
          </p:nvPr>
        </p:nvSpPr>
        <p:spPr/>
        <p:txBody>
          <a:bodyPr/>
          <a:lstStyle/>
          <a:p>
            <a:r>
              <a:rPr lang="en-US" dirty="0"/>
              <a:t>Where to put CSS</a:t>
            </a:r>
          </a:p>
        </p:txBody>
      </p:sp>
      <p:sp>
        <p:nvSpPr>
          <p:cNvPr id="3" name="Content Placeholder 2">
            <a:extLst>
              <a:ext uri="{FF2B5EF4-FFF2-40B4-BE49-F238E27FC236}">
                <a16:creationId xmlns:a16="http://schemas.microsoft.com/office/drawing/2014/main" id="{6F9A836D-25F4-D25D-CB26-59D7BC3345EF}"/>
              </a:ext>
            </a:extLst>
          </p:cNvPr>
          <p:cNvSpPr>
            <a:spLocks noGrp="1"/>
          </p:cNvSpPr>
          <p:nvPr>
            <p:ph idx="1"/>
          </p:nvPr>
        </p:nvSpPr>
        <p:spPr/>
        <p:txBody>
          <a:bodyPr/>
          <a:lstStyle/>
          <a:p>
            <a:r>
              <a:rPr lang="en-US" dirty="0"/>
              <a:t>CSS can come from a number of sources in an HTML page:</a:t>
            </a:r>
          </a:p>
          <a:p>
            <a:endParaRPr lang="en-US" dirty="0"/>
          </a:p>
          <a:p>
            <a:pPr lvl="1"/>
            <a:r>
              <a:rPr lang="en-US" dirty="0"/>
              <a:t>Inline – not recommended</a:t>
            </a:r>
          </a:p>
          <a:p>
            <a:pPr lvl="1"/>
            <a:r>
              <a:rPr lang="en-US" dirty="0"/>
              <a:t>Internal Embedded</a:t>
            </a:r>
          </a:p>
          <a:p>
            <a:pPr lvl="1"/>
            <a:r>
              <a:rPr lang="en-US" dirty="0"/>
              <a:t>External File(s)</a:t>
            </a:r>
          </a:p>
          <a:p>
            <a:pPr lvl="1"/>
            <a:r>
              <a:rPr lang="en-US" dirty="0"/>
              <a:t>The browser itself (e.g., default styles, or extra styles injected by a browser extension)</a:t>
            </a:r>
          </a:p>
        </p:txBody>
      </p:sp>
    </p:spTree>
    <p:extLst>
      <p:ext uri="{BB962C8B-B14F-4D97-AF65-F5344CB8AC3E}">
        <p14:creationId xmlns:p14="http://schemas.microsoft.com/office/powerpoint/2010/main" val="4094243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DB1A-A34A-F771-8F79-A2F0AA453427}"/>
              </a:ext>
            </a:extLst>
          </p:cNvPr>
          <p:cNvSpPr>
            <a:spLocks noGrp="1"/>
          </p:cNvSpPr>
          <p:nvPr>
            <p:ph type="title"/>
          </p:nvPr>
        </p:nvSpPr>
        <p:spPr/>
        <p:txBody>
          <a:bodyPr/>
          <a:lstStyle/>
          <a:p>
            <a:r>
              <a:rPr lang="en-US" dirty="0"/>
              <a:t>CSS Selectors</a:t>
            </a:r>
          </a:p>
        </p:txBody>
      </p:sp>
      <p:sp>
        <p:nvSpPr>
          <p:cNvPr id="3" name="Content Placeholder 2">
            <a:extLst>
              <a:ext uri="{FF2B5EF4-FFF2-40B4-BE49-F238E27FC236}">
                <a16:creationId xmlns:a16="http://schemas.microsoft.com/office/drawing/2014/main" id="{D59DA771-1A58-CF93-0C50-DE1DFF046C56}"/>
              </a:ext>
            </a:extLst>
          </p:cNvPr>
          <p:cNvSpPr>
            <a:spLocks noGrp="1"/>
          </p:cNvSpPr>
          <p:nvPr>
            <p:ph idx="1"/>
          </p:nvPr>
        </p:nvSpPr>
        <p:spPr/>
        <p:txBody>
          <a:bodyPr/>
          <a:lstStyle/>
          <a:p>
            <a:r>
              <a:rPr lang="en-US" dirty="0"/>
              <a:t>Tag/Type Selectors</a:t>
            </a:r>
          </a:p>
          <a:p>
            <a:r>
              <a:rPr lang="en-US" dirty="0"/>
              <a:t>Class Selectors</a:t>
            </a:r>
          </a:p>
          <a:p>
            <a:r>
              <a:rPr lang="en-US" dirty="0"/>
              <a:t>ID Selectors</a:t>
            </a:r>
          </a:p>
          <a:p>
            <a:r>
              <a:rPr lang="en-US" dirty="0"/>
              <a:t>Contextual Selectors</a:t>
            </a:r>
          </a:p>
          <a:p>
            <a:r>
              <a:rPr lang="en-US" dirty="0"/>
              <a:t>Grouping Selectors</a:t>
            </a:r>
          </a:p>
        </p:txBody>
      </p:sp>
    </p:spTree>
    <p:extLst>
      <p:ext uri="{BB962C8B-B14F-4D97-AF65-F5344CB8AC3E}">
        <p14:creationId xmlns:p14="http://schemas.microsoft.com/office/powerpoint/2010/main" val="152360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7CE6-EA39-B870-9BA4-06A29660AD2D}"/>
              </a:ext>
            </a:extLst>
          </p:cNvPr>
          <p:cNvSpPr>
            <a:spLocks noGrp="1"/>
          </p:cNvSpPr>
          <p:nvPr>
            <p:ph type="title"/>
          </p:nvPr>
        </p:nvSpPr>
        <p:spPr/>
        <p:txBody>
          <a:bodyPr/>
          <a:lstStyle/>
          <a:p>
            <a:r>
              <a:rPr lang="en-US" dirty="0"/>
              <a:t>Containers for Styling</a:t>
            </a:r>
          </a:p>
        </p:txBody>
      </p:sp>
      <p:sp>
        <p:nvSpPr>
          <p:cNvPr id="3" name="Content Placeholder 2">
            <a:extLst>
              <a:ext uri="{FF2B5EF4-FFF2-40B4-BE49-F238E27FC236}">
                <a16:creationId xmlns:a16="http://schemas.microsoft.com/office/drawing/2014/main" id="{DB6AC96E-47F9-9337-0ACF-2235F2DAC022}"/>
              </a:ext>
            </a:extLst>
          </p:cNvPr>
          <p:cNvSpPr>
            <a:spLocks noGrp="1"/>
          </p:cNvSpPr>
          <p:nvPr>
            <p:ph idx="1"/>
          </p:nvPr>
        </p:nvSpPr>
        <p:spPr/>
        <p:txBody>
          <a:bodyPr>
            <a:normAutofit fontScale="92500" lnSpcReduction="20000"/>
          </a:bodyPr>
          <a:lstStyle/>
          <a:p>
            <a:r>
              <a:rPr lang="en-US" dirty="0"/>
              <a:t>We’ve discussed &lt;div&gt; and &lt;span&gt; in the past, but their purpose may not have been clear. Why bother wrapping other elements in &lt;div&gt;...&lt;/div&gt; or &lt;span&gt;...&lt;/span&gt; when they don’t display any different?</a:t>
            </a:r>
          </a:p>
          <a:p>
            <a:endParaRPr lang="en-US" dirty="0"/>
          </a:p>
          <a:p>
            <a:r>
              <a:rPr lang="en-US" dirty="0"/>
              <a:t>With CSS we can now start to take advantage of what they provide. If we think of them as containers which can be used to group styling, their purpose will become more clear.</a:t>
            </a:r>
          </a:p>
          <a:p>
            <a:endParaRPr lang="en-US" dirty="0"/>
          </a:p>
          <a:p>
            <a:r>
              <a:rPr lang="en-US" dirty="0"/>
              <a:t>A &lt;div&gt; is a block level element, and &lt;span&gt; an inline element. Depending on how we want to group and apply styling, we can use one or both.</a:t>
            </a:r>
          </a:p>
        </p:txBody>
      </p:sp>
    </p:spTree>
    <p:extLst>
      <p:ext uri="{BB962C8B-B14F-4D97-AF65-F5344CB8AC3E}">
        <p14:creationId xmlns:p14="http://schemas.microsoft.com/office/powerpoint/2010/main" val="1133123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4A50-A7B2-1BF5-92A5-513838E905E3}"/>
              </a:ext>
            </a:extLst>
          </p:cNvPr>
          <p:cNvSpPr>
            <a:spLocks noGrp="1"/>
          </p:cNvSpPr>
          <p:nvPr>
            <p:ph type="title"/>
          </p:nvPr>
        </p:nvSpPr>
        <p:spPr/>
        <p:txBody>
          <a:bodyPr/>
          <a:lstStyle/>
          <a:p>
            <a:r>
              <a:rPr lang="en-US" dirty="0"/>
              <a:t>CSS Units</a:t>
            </a:r>
          </a:p>
        </p:txBody>
      </p:sp>
      <p:sp>
        <p:nvSpPr>
          <p:cNvPr id="3" name="Content Placeholder 2">
            <a:extLst>
              <a:ext uri="{FF2B5EF4-FFF2-40B4-BE49-F238E27FC236}">
                <a16:creationId xmlns:a16="http://schemas.microsoft.com/office/drawing/2014/main" id="{E60BCE00-6261-2326-BDED-2CCC71986F26}"/>
              </a:ext>
            </a:extLst>
          </p:cNvPr>
          <p:cNvSpPr>
            <a:spLocks noGrp="1"/>
          </p:cNvSpPr>
          <p:nvPr>
            <p:ph idx="1"/>
          </p:nvPr>
        </p:nvSpPr>
        <p:spPr/>
        <p:txBody>
          <a:bodyPr/>
          <a:lstStyle/>
          <a:p>
            <a:r>
              <a:rPr lang="en-US" dirty="0"/>
              <a:t>Many CSS values require units to be specified, for example, font sizes, widths, heights, etc. </a:t>
            </a:r>
          </a:p>
          <a:p>
            <a:r>
              <a:rPr lang="en-US" dirty="0"/>
              <a:t>At first you might think that we should specify things in pixels; however, browsers need to work on such a wide variety of hardware and render to so many different displays (watches to billboards), we need more options. </a:t>
            </a:r>
          </a:p>
          <a:p>
            <a:endParaRPr lang="en-US" dirty="0"/>
          </a:p>
          <a:p>
            <a:r>
              <a:rPr lang="en-US" dirty="0"/>
              <a:t>It’s also important to be able to specify sizes using relative units vs. fixed, for layouts that need to adapt to changing conditions and still retain the correct proportions.</a:t>
            </a:r>
          </a:p>
        </p:txBody>
      </p:sp>
    </p:spTree>
    <p:extLst>
      <p:ext uri="{BB962C8B-B14F-4D97-AF65-F5344CB8AC3E}">
        <p14:creationId xmlns:p14="http://schemas.microsoft.com/office/powerpoint/2010/main" val="15468199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438</TotalTime>
  <Words>865</Words>
  <Application>Microsoft Macintosh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Week 3 </vt:lpstr>
      <vt:lpstr>Agenda!</vt:lpstr>
      <vt:lpstr>PowerPoint Presentation</vt:lpstr>
      <vt:lpstr>Introduction to CSS</vt:lpstr>
      <vt:lpstr>CSS Syntax</vt:lpstr>
      <vt:lpstr>Where to put CSS</vt:lpstr>
      <vt:lpstr>CSS Selectors</vt:lpstr>
      <vt:lpstr>Containers for Styling</vt:lpstr>
      <vt:lpstr>CSS Units</vt:lpstr>
      <vt:lpstr>em &amp; rem</vt:lpstr>
      <vt:lpstr>PowerPoint Presentation</vt:lpstr>
      <vt:lpstr>CSS Box Model:</vt:lpstr>
      <vt:lpstr>Flexbox Model:</vt:lpstr>
      <vt:lpstr>Media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Noman Atique</dc:creator>
  <cp:lastModifiedBy>Noman Atique</cp:lastModifiedBy>
  <cp:revision>103</cp:revision>
  <dcterms:created xsi:type="dcterms:W3CDTF">2024-09-09T03:21:42Z</dcterms:created>
  <dcterms:modified xsi:type="dcterms:W3CDTF">2025-01-16T16:19:43Z</dcterms:modified>
</cp:coreProperties>
</file>