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47" r:id="rId10"/>
    <p:sldId id="300" r:id="rId11"/>
    <p:sldId id="301" r:id="rId12"/>
    <p:sldId id="302" r:id="rId13"/>
    <p:sldId id="303" r:id="rId14"/>
    <p:sldId id="304" r:id="rId15"/>
    <p:sldId id="305" r:id="rId16"/>
    <p:sldId id="348" r:id="rId17"/>
    <p:sldId id="349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325" r:id="rId38"/>
    <p:sldId id="326" r:id="rId39"/>
    <p:sldId id="327" r:id="rId40"/>
    <p:sldId id="328" r:id="rId41"/>
    <p:sldId id="329" r:id="rId42"/>
    <p:sldId id="330" r:id="rId43"/>
    <p:sldId id="331" r:id="rId44"/>
    <p:sldId id="332" r:id="rId45"/>
    <p:sldId id="333" r:id="rId46"/>
    <p:sldId id="334" r:id="rId47"/>
    <p:sldId id="335" r:id="rId48"/>
    <p:sldId id="336" r:id="rId49"/>
    <p:sldId id="337" r:id="rId50"/>
    <p:sldId id="338" r:id="rId51"/>
    <p:sldId id="342" r:id="rId52"/>
    <p:sldId id="343" r:id="rId53"/>
    <p:sldId id="344" r:id="rId54"/>
    <p:sldId id="345" r:id="rId55"/>
    <p:sldId id="346" r:id="rId56"/>
    <p:sldId id="290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/>
    <p:restoredTop sz="94624"/>
  </p:normalViewPr>
  <p:slideViewPr>
    <p:cSldViewPr snapToGrid="0">
      <p:cViewPr varScale="1">
        <p:scale>
          <a:sx n="106" d="100"/>
          <a:sy n="106" d="100"/>
        </p:scale>
        <p:origin x="6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3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5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2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7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4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3/19/25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3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3/19/25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9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3/19/25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7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2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9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F28A4246-F2A7-4220-A405-8A96DAE08D6A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078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jsdom@24.0.0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60AD3-EB3E-8C41-3A42-07BDFD3EF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4074" y="748199"/>
            <a:ext cx="5015638" cy="2795738"/>
          </a:xfrm>
        </p:spPr>
        <p:txBody>
          <a:bodyPr>
            <a:normAutofit/>
          </a:bodyPr>
          <a:lstStyle/>
          <a:p>
            <a:r>
              <a:rPr lang="en-CA" dirty="0"/>
              <a:t>Week 12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214B3C-C049-698D-5885-08FF0073A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54074" y="4147639"/>
            <a:ext cx="5015638" cy="2298939"/>
          </a:xfrm>
        </p:spPr>
        <p:txBody>
          <a:bodyPr>
            <a:normAutofit/>
          </a:bodyPr>
          <a:lstStyle/>
          <a:p>
            <a:r>
              <a:rPr lang="en-CA" dirty="0"/>
              <a:t>Testing in React</a:t>
            </a:r>
          </a:p>
        </p:txBody>
      </p:sp>
    </p:spTree>
    <p:extLst>
      <p:ext uri="{BB962C8B-B14F-4D97-AF65-F5344CB8AC3E}">
        <p14:creationId xmlns:p14="http://schemas.microsoft.com/office/powerpoint/2010/main" val="2026928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B1A53-6560-A342-64D2-9436602CF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936B4-BC71-912F-7AC1-2365AA1F0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Unit tests</a:t>
            </a:r>
          </a:p>
          <a:p>
            <a:pPr marL="0" indent="0">
              <a:buNone/>
            </a:pPr>
            <a:r>
              <a:rPr lang="en-US" dirty="0"/>
              <a:t>2. Integration Tests</a:t>
            </a:r>
          </a:p>
          <a:p>
            <a:pPr marL="0" indent="0">
              <a:buNone/>
            </a:pPr>
            <a:r>
              <a:rPr lang="en-US" dirty="0"/>
              <a:t>3. End to End Tests(e2e)</a:t>
            </a:r>
          </a:p>
        </p:txBody>
      </p:sp>
    </p:spTree>
    <p:extLst>
      <p:ext uri="{BB962C8B-B14F-4D97-AF65-F5344CB8AC3E}">
        <p14:creationId xmlns:p14="http://schemas.microsoft.com/office/powerpoint/2010/main" val="2436876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D73A-E9D6-2010-6A2F-433A2CCBB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67E12-655B-097A-AAC9-0DA3FB411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Testing of individual building blocks of an application.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Each unit is tested in Isolation, independent of other units.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Run in a short amount of time and make it very easy to pinpoint failures.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Relatively easier to write and maintain...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473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750B5-1F49-C96A-496C-B68DD720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80BFD-5E3C-4246-A0F1-B2282AC69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of a combination of units and ensuring they work together.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Takes longer than unit tests.</a:t>
            </a:r>
          </a:p>
        </p:txBody>
      </p:sp>
    </p:spTree>
    <p:extLst>
      <p:ext uri="{BB962C8B-B14F-4D97-AF65-F5344CB8AC3E}">
        <p14:creationId xmlns:p14="http://schemas.microsoft.com/office/powerpoint/2010/main" val="1973992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E109-11B0-F427-1F34-4911BEAF5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to End Tests(E2E)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C53E5-4DAC-8612-ADE4-44532AA23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Testing the ENTIRE application flow and ensuring it works as designed .. from start to finish.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involves a real UI, a real backend database, real services etc..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Takes the longest time, cost of implication is involved, because we might interact with real APIs (PAID) that charge based on the number of requests..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64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B849-DB1D-AFEF-8036-36B8237A9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TEST? -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226C2-C77E-F2BC-E0C4-055742803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463040"/>
            <a:ext cx="10728325" cy="53035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const </a:t>
            </a:r>
            <a:r>
              <a:rPr lang="en-US" dirty="0" err="1"/>
              <a:t>addPeriod</a:t>
            </a:r>
            <a:r>
              <a:rPr lang="en-US" dirty="0"/>
              <a:t> = (s)=&gt;{</a:t>
            </a:r>
          </a:p>
          <a:p>
            <a:pPr marL="0" indent="0">
              <a:buNone/>
            </a:pPr>
            <a:r>
              <a:rPr lang="en-US" dirty="0"/>
              <a:t>    //return `${s}.`;</a:t>
            </a:r>
          </a:p>
          <a:p>
            <a:pPr marL="0" indent="0">
              <a:buNone/>
            </a:pPr>
            <a:r>
              <a:rPr lang="en-US" dirty="0"/>
              <a:t>    // return s + ".";</a:t>
            </a:r>
          </a:p>
          <a:p>
            <a:pPr marL="0" indent="0">
              <a:buNone/>
            </a:pPr>
            <a:r>
              <a:rPr lang="en-US" dirty="0"/>
              <a:t>    //return s+ '.';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const actual = </a:t>
            </a:r>
            <a:r>
              <a:rPr lang="en-US" dirty="0" err="1"/>
              <a:t>addPeriod</a:t>
            </a:r>
            <a:r>
              <a:rPr lang="en-US" dirty="0"/>
              <a:t>("Hello World");//output: Hello World.</a:t>
            </a:r>
          </a:p>
          <a:p>
            <a:pPr marL="0" indent="0">
              <a:buNone/>
            </a:pPr>
            <a:r>
              <a:rPr lang="en-US" dirty="0"/>
              <a:t>const expected = "Hello World.";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try{</a:t>
            </a:r>
          </a:p>
          <a:p>
            <a:pPr marL="0" indent="0">
              <a:buNone/>
            </a:pPr>
            <a:r>
              <a:rPr lang="en-US" dirty="0"/>
              <a:t>if(actual !== expected){</a:t>
            </a:r>
          </a:p>
          <a:p>
            <a:pPr marL="0" indent="0">
              <a:buNone/>
            </a:pPr>
            <a:r>
              <a:rPr lang="en-US" dirty="0"/>
              <a:t>    throw new Error("Test not passed);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}catch()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387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8414-26E9-F3C9-B306-6BB46AEFE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need to write tests in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8BE20-64A2-3DB1-8BF2-A3A6BE67E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a. node </a:t>
            </a:r>
            <a:r>
              <a:rPr lang="en-US" dirty="0" err="1"/>
              <a:t>js</a:t>
            </a:r>
            <a:r>
              <a:rPr lang="en-US" dirty="0"/>
              <a:t> (YES)</a:t>
            </a:r>
          </a:p>
          <a:p>
            <a:pPr marL="0" indent="0">
              <a:buNone/>
            </a:pPr>
            <a:r>
              <a:rPr lang="en-US" dirty="0"/>
              <a:t>b. git (?)  GO AND INSTALL…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Syntax of a test is </a:t>
            </a:r>
          </a:p>
          <a:p>
            <a:pPr marL="0" indent="0">
              <a:buNone/>
            </a:pPr>
            <a:r>
              <a:rPr lang="en-US" dirty="0"/>
              <a:t>test(</a:t>
            </a:r>
            <a:r>
              <a:rPr lang="en-US" dirty="0" err="1"/>
              <a:t>name,fn,timeout</a:t>
            </a:r>
            <a:r>
              <a:rPr lang="en-US" dirty="0"/>
              <a:t>*)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625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4E5E6-3A6F-42C1-889C-4F2CEE7C1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Installations to run our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70BFF-0ADC-AAF2-535E-0E6B6CD2E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npm</a:t>
            </a:r>
            <a:r>
              <a:rPr lang="en-US" dirty="0"/>
              <a:t> I –D </a:t>
            </a:r>
            <a:r>
              <a:rPr lang="en-US" dirty="0" err="1"/>
              <a:t>vitest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package.json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“test”: “</a:t>
            </a:r>
            <a:r>
              <a:rPr lang="en-US" dirty="0" err="1"/>
              <a:t>vitest</a:t>
            </a:r>
            <a:r>
              <a:rPr lang="en-US" dirty="0"/>
              <a:t>”,</a:t>
            </a:r>
          </a:p>
          <a:p>
            <a:pPr marL="0" indent="0">
              <a:buNone/>
            </a:pPr>
            <a:r>
              <a:rPr lang="en-US" dirty="0"/>
              <a:t>	“</a:t>
            </a:r>
            <a:r>
              <a:rPr lang="en-US" dirty="0" err="1"/>
              <a:t>test:ui</a:t>
            </a:r>
            <a:r>
              <a:rPr lang="en-US" dirty="0"/>
              <a:t>”:”</a:t>
            </a:r>
            <a:r>
              <a:rPr lang="en-US" dirty="0" err="1"/>
              <a:t>vitest</a:t>
            </a:r>
            <a:r>
              <a:rPr lang="en-US" dirty="0"/>
              <a:t>--</a:t>
            </a:r>
            <a:r>
              <a:rPr lang="en-US" dirty="0" err="1"/>
              <a:t>ui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–D @testing-library</a:t>
            </a:r>
            <a:r>
              <a:rPr lang="en-US"/>
              <a:t>/react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Npm</a:t>
            </a:r>
            <a:r>
              <a:rPr lang="en-US" dirty="0"/>
              <a:t> I –D </a:t>
            </a:r>
            <a:r>
              <a:rPr lang="en-US" dirty="0">
                <a:hlinkClick r:id="rId2"/>
              </a:rPr>
              <a:t>jsdom@24.0.0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Npm</a:t>
            </a:r>
            <a:r>
              <a:rPr lang="en-US" dirty="0"/>
              <a:t> I –D @testing-library/jest-</a:t>
            </a:r>
            <a:r>
              <a:rPr lang="en-US" dirty="0" err="1"/>
              <a:t>dom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74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A4B15-755A-7C5B-CCB6-32A9663A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we need DOM emulation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D84D0-0BC0-70AC-6B03-A4CE84ECC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 </a:t>
            </a:r>
            <a:r>
              <a:rPr lang="en-US" dirty="0" err="1"/>
              <a:t>js</a:t>
            </a:r>
            <a:r>
              <a:rPr lang="en-US" dirty="0"/>
              <a:t> has no direct access to browser resources, for this reason now we need another </a:t>
            </a:r>
            <a:r>
              <a:rPr lang="en-US" dirty="0" err="1"/>
              <a:t>api</a:t>
            </a:r>
            <a:r>
              <a:rPr lang="en-US" dirty="0"/>
              <a:t> that allows us the interaction with browser </a:t>
            </a:r>
            <a:r>
              <a:rPr lang="en-US" dirty="0" err="1"/>
              <a:t>api</a:t>
            </a:r>
            <a:endParaRPr lang="en-US" dirty="0"/>
          </a:p>
          <a:p>
            <a:endParaRPr lang="en-US" dirty="0"/>
          </a:p>
          <a:p>
            <a:r>
              <a:rPr lang="en-US" dirty="0"/>
              <a:t>JSDOM…</a:t>
            </a:r>
          </a:p>
        </p:txBody>
      </p:sp>
    </p:spTree>
    <p:extLst>
      <p:ext uri="{BB962C8B-B14F-4D97-AF65-F5344CB8AC3E}">
        <p14:creationId xmlns:p14="http://schemas.microsoft.com/office/powerpoint/2010/main" val="2605385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6DF9E-CC58-AB81-F771-8E3FD4AD3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tests?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A0413-FC8A-2C77-31B8-C29312436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run test </a:t>
            </a:r>
          </a:p>
          <a:p>
            <a:r>
              <a:rPr lang="en-US" dirty="0"/>
              <a:t> tests are run in watch mode, keep an eye on all the changed files that have not been committed yet, it runs all the tests all the tests from them..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55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D82DB-0185-3CBA-7151-B8ACBF5B1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Driven Development - TDD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6C56E-1621-F77C-0418-58F531AF1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TDD is a software development process where you write tests BEFORE writing the software code.</a:t>
            </a:r>
          </a:p>
          <a:p>
            <a:pPr marL="0" indent="0">
              <a:buNone/>
            </a:pPr>
            <a:r>
              <a:rPr lang="en-US" dirty="0"/>
              <a:t>    Once the tests have been written, you then write the code to ensure the tests pass.</a:t>
            </a:r>
          </a:p>
          <a:p>
            <a:pPr marL="0" indent="0">
              <a:buNone/>
            </a:pPr>
            <a:r>
              <a:rPr lang="en-US" dirty="0"/>
              <a:t>    a. Create Tests that verify the functionality of a specific features.</a:t>
            </a:r>
          </a:p>
          <a:p>
            <a:pPr marL="0" indent="0">
              <a:buNone/>
            </a:pPr>
            <a:r>
              <a:rPr lang="en-US" dirty="0"/>
              <a:t>    b. Write code that will run the tests successfully when re-executed..</a:t>
            </a:r>
          </a:p>
          <a:p>
            <a:pPr marL="0" indent="0">
              <a:buNone/>
            </a:pPr>
            <a:r>
              <a:rPr lang="en-US" dirty="0"/>
              <a:t>    c. Refactor the code for optimization while ensuring the tests continue to pass..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Red-green testing! as all tests go from a red "Failed" state to a green "Passed" state.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737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E0CAB-C64D-9982-0DD7-18DCF4BD3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AE465-94E0-D998-C9E9-77FD92DF7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437" y="1763712"/>
            <a:ext cx="10728325" cy="5653088"/>
          </a:xfrm>
        </p:spPr>
        <p:txBody>
          <a:bodyPr>
            <a:normAutofit/>
          </a:bodyPr>
          <a:lstStyle/>
          <a:p>
            <a:r>
              <a:rPr lang="en-US" dirty="0"/>
              <a:t>Introduction to Testing</a:t>
            </a:r>
          </a:p>
          <a:p>
            <a:r>
              <a:rPr lang="en-US" dirty="0"/>
              <a:t>Manual vs Automated Testing</a:t>
            </a:r>
          </a:p>
          <a:p>
            <a:r>
              <a:rPr lang="en-US" dirty="0"/>
              <a:t>Jest &amp; RTL</a:t>
            </a:r>
          </a:p>
          <a:p>
            <a:r>
              <a:rPr lang="en-US" dirty="0"/>
              <a:t>Type of Tests</a:t>
            </a:r>
          </a:p>
          <a:p>
            <a:pPr lvl="1"/>
            <a:r>
              <a:rPr lang="en-US" dirty="0"/>
              <a:t>Unit Tests</a:t>
            </a:r>
          </a:p>
          <a:p>
            <a:pPr lvl="1"/>
            <a:r>
              <a:rPr lang="en-US" dirty="0"/>
              <a:t>Integration Tests</a:t>
            </a:r>
          </a:p>
          <a:p>
            <a:pPr lvl="1"/>
            <a:r>
              <a:rPr lang="en-US" dirty="0"/>
              <a:t>End to End Tests(e2e)</a:t>
            </a:r>
          </a:p>
        </p:txBody>
      </p:sp>
    </p:spTree>
    <p:extLst>
      <p:ext uri="{BB962C8B-B14F-4D97-AF65-F5344CB8AC3E}">
        <p14:creationId xmlns:p14="http://schemas.microsoft.com/office/powerpoint/2010/main" val="1897056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CD55D-67DE-E2DC-9FA5-1483115A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Jest Watch Mode: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B2FEB-6CA4-8656-7710-FE3CA61A1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is an option that we can pas to jest asking to watch files that have changed since the last commit and execute the test related only to those change files..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File name conventions:</a:t>
            </a:r>
          </a:p>
          <a:p>
            <a:pPr marL="0" indent="0">
              <a:buNone/>
            </a:pPr>
            <a:r>
              <a:rPr lang="en-US" dirty="0"/>
              <a:t>1. Files with .test.js or .</a:t>
            </a:r>
            <a:r>
              <a:rPr lang="en-US" dirty="0" err="1"/>
              <a:t>test.jsx</a:t>
            </a:r>
            <a:r>
              <a:rPr lang="en-US" dirty="0"/>
              <a:t> suffix</a:t>
            </a:r>
          </a:p>
          <a:p>
            <a:pPr marL="0" indent="0">
              <a:buNone/>
            </a:pPr>
            <a:r>
              <a:rPr lang="en-US" dirty="0"/>
              <a:t>2. Files with .spec.js or .</a:t>
            </a:r>
            <a:r>
              <a:rPr lang="en-US" dirty="0" err="1"/>
              <a:t>spec.jsx</a:t>
            </a:r>
            <a:r>
              <a:rPr lang="en-US" dirty="0"/>
              <a:t> suffix</a:t>
            </a:r>
          </a:p>
          <a:p>
            <a:pPr marL="0" indent="0">
              <a:buNone/>
            </a:pPr>
            <a:r>
              <a:rPr lang="en-US" dirty="0"/>
              <a:t>3. Files with .</a:t>
            </a:r>
            <a:r>
              <a:rPr lang="en-US" dirty="0" err="1"/>
              <a:t>js</a:t>
            </a:r>
            <a:r>
              <a:rPr lang="en-US" dirty="0"/>
              <a:t> or .</a:t>
            </a:r>
            <a:r>
              <a:rPr lang="en-US" dirty="0" err="1"/>
              <a:t>jsx</a:t>
            </a:r>
            <a:r>
              <a:rPr lang="en-US" dirty="0"/>
              <a:t> suffix in __tests__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742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19D4E-19BB-898F-2F0E-52CBD3653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B0DB4-3ACB-4C0B-7A7A-355B03F30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component renders</a:t>
            </a:r>
          </a:p>
          <a:p>
            <a:r>
              <a:rPr lang="en-US" dirty="0"/>
              <a:t>Test component renders with props</a:t>
            </a:r>
          </a:p>
          <a:p>
            <a:r>
              <a:rPr lang="en-US" dirty="0"/>
              <a:t>Test component renders in different states</a:t>
            </a:r>
          </a:p>
          <a:p>
            <a:r>
              <a:rPr lang="en-US" dirty="0"/>
              <a:t>Test component reacts to events..</a:t>
            </a:r>
          </a:p>
        </p:txBody>
      </p:sp>
    </p:spTree>
    <p:extLst>
      <p:ext uri="{BB962C8B-B14F-4D97-AF65-F5344CB8AC3E}">
        <p14:creationId xmlns:p14="http://schemas.microsoft.com/office/powerpoint/2010/main" val="1244211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A2DDD-32A0-246F-4991-BD5D90DEE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not to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83FB4-7B5D-957B-8000-A07DCEFD9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details</a:t>
            </a:r>
          </a:p>
          <a:p>
            <a:r>
              <a:rPr lang="en-US" dirty="0"/>
              <a:t>Third party code</a:t>
            </a:r>
          </a:p>
          <a:p>
            <a:r>
              <a:rPr lang="en-US" dirty="0"/>
              <a:t>Code that is not important from a user point of view...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13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CAF08-155C-348E-2AFB-277D7E40E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RTL Queries</a:t>
            </a:r>
            <a:br>
              <a:rPr lang="en-CA" dirty="0"/>
            </a:b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38C9DF-559A-FFB8-AB64-69CC79260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707614"/>
            <a:ext cx="10728325" cy="4061361"/>
          </a:xfrm>
        </p:spPr>
        <p:txBody>
          <a:bodyPr>
            <a:normAutofit/>
          </a:bodyPr>
          <a:lstStyle/>
          <a:p>
            <a:r>
              <a:rPr lang="en-CA" dirty="0"/>
              <a:t>RTL Queries</a:t>
            </a:r>
          </a:p>
          <a:p>
            <a:pPr lvl="1"/>
            <a:r>
              <a:rPr lang="en-CA" dirty="0"/>
              <a:t>Rendering the components – render( ) method from RTL</a:t>
            </a:r>
          </a:p>
          <a:p>
            <a:pPr lvl="1"/>
            <a:r>
              <a:rPr lang="en-CA" dirty="0"/>
              <a:t>Find an element rendered by the component – </a:t>
            </a:r>
            <a:r>
              <a:rPr lang="en-CA" dirty="0" err="1"/>
              <a:t>screen.getBy</a:t>
            </a:r>
            <a:r>
              <a:rPr lang="en-CA" dirty="0"/>
              <a:t>..() method from RTL</a:t>
            </a:r>
          </a:p>
          <a:p>
            <a:pPr lvl="1"/>
            <a:r>
              <a:rPr lang="en-CA" dirty="0"/>
              <a:t>Assert against the element found expect(). “matcher function”</a:t>
            </a:r>
          </a:p>
          <a:p>
            <a:pPr lvl="1"/>
            <a:endParaRPr lang="en-CA" dirty="0"/>
          </a:p>
          <a:p>
            <a:r>
              <a:rPr lang="en-CA" dirty="0"/>
              <a:t>Queries are the methods that Testing Library provides to find elements on the page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7016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A2D44-6EEF-212A-8A02-596A21C0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C7244-40D4-F5DD-6A45-7ECF0BE35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When writing tests, we often need to check that values meet certain </a:t>
            </a:r>
            <a:r>
              <a:rPr lang="en-US" dirty="0" err="1"/>
              <a:t>conditions..assertions</a:t>
            </a:r>
            <a:r>
              <a:rPr lang="en-US" dirty="0"/>
              <a:t> decide if a test passes or fails..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expect()... </a:t>
            </a:r>
            <a:r>
              <a:rPr lang="en-US" dirty="0" err="1"/>
              <a:t>Asertion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Matcher functions: the functions used to implement the assertion..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expect("hello").</a:t>
            </a:r>
            <a:r>
              <a:rPr lang="en-US" dirty="0" err="1"/>
              <a:t>toBeInTheDocument</a:t>
            </a:r>
            <a:r>
              <a:rPr lang="en-US" dirty="0"/>
              <a:t>(); //pass if document contains string "hello" and fails otherwise!</a:t>
            </a:r>
          </a:p>
        </p:txBody>
      </p:sp>
    </p:spTree>
    <p:extLst>
      <p:ext uri="{BB962C8B-B14F-4D97-AF65-F5344CB8AC3E}">
        <p14:creationId xmlns:p14="http://schemas.microsoft.com/office/powerpoint/2010/main" val="1775416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14FF7-EA50-975D-C514-46BD1FE47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 find single &amp; multiple elements on the page!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68F9B-65BB-4274-7D57-2C5F79277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To find a single element on the page, we  have</a:t>
            </a:r>
          </a:p>
          <a:p>
            <a:pPr lvl="1"/>
            <a:r>
              <a:rPr lang="en-CA" dirty="0" err="1"/>
              <a:t>getBy</a:t>
            </a:r>
            <a:r>
              <a:rPr lang="en-CA" dirty="0"/>
              <a:t>..</a:t>
            </a:r>
          </a:p>
          <a:p>
            <a:pPr lvl="1"/>
            <a:r>
              <a:rPr lang="en-CA" dirty="0" err="1"/>
              <a:t>queryBy</a:t>
            </a:r>
            <a:r>
              <a:rPr lang="en-CA" dirty="0"/>
              <a:t>..</a:t>
            </a:r>
          </a:p>
          <a:p>
            <a:pPr lvl="1"/>
            <a:r>
              <a:rPr lang="en-CA" dirty="0" err="1"/>
              <a:t>findBy</a:t>
            </a:r>
            <a:r>
              <a:rPr lang="en-CA" dirty="0"/>
              <a:t>..</a:t>
            </a:r>
          </a:p>
          <a:p>
            <a:r>
              <a:rPr lang="en-CA" dirty="0"/>
              <a:t>To find the multiple elements on the page, we have </a:t>
            </a:r>
          </a:p>
          <a:p>
            <a:pPr lvl="1"/>
            <a:r>
              <a:rPr lang="en-CA" dirty="0" err="1"/>
              <a:t>getAllBy</a:t>
            </a:r>
            <a:r>
              <a:rPr lang="en-CA" dirty="0"/>
              <a:t>..</a:t>
            </a:r>
          </a:p>
          <a:p>
            <a:pPr lvl="1"/>
            <a:r>
              <a:rPr lang="en-CA" dirty="0" err="1"/>
              <a:t>queryAllBy</a:t>
            </a:r>
            <a:r>
              <a:rPr lang="en-CA" dirty="0"/>
              <a:t>..</a:t>
            </a:r>
          </a:p>
          <a:p>
            <a:pPr lvl="1"/>
            <a:r>
              <a:rPr lang="en-CA" dirty="0" err="1"/>
              <a:t>findAllBy</a:t>
            </a:r>
            <a:r>
              <a:rPr lang="en-CA" dirty="0"/>
              <a:t>..</a:t>
            </a:r>
          </a:p>
          <a:p>
            <a:pPr marL="457200" lvl="1" indent="0">
              <a:buNone/>
            </a:pPr>
            <a:r>
              <a:rPr lang="en-CA" dirty="0"/>
              <a:t>The suffix “..” can be one of Role, </a:t>
            </a:r>
            <a:r>
              <a:rPr lang="en-CA" dirty="0" err="1"/>
              <a:t>LabelText</a:t>
            </a:r>
            <a:r>
              <a:rPr lang="en-CA" dirty="0"/>
              <a:t>, </a:t>
            </a:r>
            <a:r>
              <a:rPr lang="en-CA" dirty="0" err="1"/>
              <a:t>PlaceHolderText</a:t>
            </a:r>
            <a:r>
              <a:rPr lang="en-CA" dirty="0"/>
              <a:t>, Text, </a:t>
            </a:r>
            <a:r>
              <a:rPr lang="en-CA" dirty="0" err="1"/>
              <a:t>DisplayValue</a:t>
            </a:r>
            <a:r>
              <a:rPr lang="en-CA" dirty="0"/>
              <a:t>, </a:t>
            </a:r>
            <a:r>
              <a:rPr lang="en-CA" dirty="0" err="1"/>
              <a:t>AltText</a:t>
            </a:r>
            <a:r>
              <a:rPr lang="en-CA" dirty="0"/>
              <a:t>, Title and finally </a:t>
            </a:r>
            <a:r>
              <a:rPr lang="en-CA" dirty="0" err="1"/>
              <a:t>TestId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07560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1F74-23AA-96DC-B27E-67DDB2BB1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getByRole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3CAD8-C495-2289-A5A8-F290567B8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966413"/>
            <a:ext cx="10728325" cy="3227375"/>
          </a:xfrm>
        </p:spPr>
        <p:txBody>
          <a:bodyPr/>
          <a:lstStyle/>
          <a:p>
            <a:r>
              <a:rPr lang="en-CA" dirty="0" err="1"/>
              <a:t>getByRole</a:t>
            </a:r>
            <a:r>
              <a:rPr lang="en-CA" dirty="0"/>
              <a:t> queries for elements with the given role</a:t>
            </a:r>
          </a:p>
          <a:p>
            <a:endParaRPr lang="en-CA" dirty="0"/>
          </a:p>
          <a:p>
            <a:r>
              <a:rPr lang="en-CA" dirty="0"/>
              <a:t>Role refers to the ARIA (Accessible Rich Internet Applications) role which provides </a:t>
            </a:r>
            <a:r>
              <a:rPr lang="en-CA" dirty="0">
                <a:solidFill>
                  <a:srgbClr val="FFFF00"/>
                </a:solidFill>
              </a:rPr>
              <a:t>semantic meaning to the content </a:t>
            </a:r>
            <a:r>
              <a:rPr lang="en-CA" dirty="0"/>
              <a:t>to ensure people using assistive technologies are able to use them.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1453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AC4D0-4976-C747-88D0-A517B1E67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getByRole</a:t>
            </a:r>
            <a:r>
              <a:rPr lang="en-CA" dirty="0"/>
              <a:t>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9A5E2-4AC0-334C-FDD8-47EF2BA5D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678" y="1460090"/>
            <a:ext cx="10704647" cy="4308885"/>
          </a:xfrm>
        </p:spPr>
        <p:txBody>
          <a:bodyPr/>
          <a:lstStyle/>
          <a:p>
            <a:r>
              <a:rPr lang="en-CA" dirty="0"/>
              <a:t>By default, many semantic elements in HTML have a role</a:t>
            </a:r>
          </a:p>
          <a:p>
            <a:endParaRPr lang="en-CA" dirty="0"/>
          </a:p>
          <a:p>
            <a:r>
              <a:rPr lang="en-CA" dirty="0"/>
              <a:t>Button element has a </a:t>
            </a:r>
            <a:r>
              <a:rPr lang="en-CA" dirty="0">
                <a:solidFill>
                  <a:srgbClr val="FFFF00"/>
                </a:solidFill>
              </a:rPr>
              <a:t>button</a:t>
            </a:r>
            <a:r>
              <a:rPr lang="en-CA" dirty="0"/>
              <a:t> role, anchor element has a </a:t>
            </a:r>
            <a:r>
              <a:rPr lang="en-CA" dirty="0">
                <a:solidFill>
                  <a:srgbClr val="FFFF00"/>
                </a:solidFill>
              </a:rPr>
              <a:t>link</a:t>
            </a:r>
            <a:r>
              <a:rPr lang="en-CA" dirty="0"/>
              <a:t> role, h1 to h6 elements have a heading role, checkboxes have a checkbox role, radio buttons have a radio role and so on.</a:t>
            </a:r>
          </a:p>
          <a:p>
            <a:endParaRPr lang="en-CA" dirty="0"/>
          </a:p>
          <a:p>
            <a:r>
              <a:rPr lang="en-CA" dirty="0"/>
              <a:t>If there is not default role, the role attribute can be used to add the desired role. For example, </a:t>
            </a:r>
            <a:r>
              <a:rPr lang="en-CA" dirty="0">
                <a:solidFill>
                  <a:srgbClr val="FFFF00"/>
                </a:solidFill>
              </a:rPr>
              <a:t>&lt;a role=‘button’&gt; </a:t>
            </a:r>
            <a:r>
              <a:rPr lang="en-CA" dirty="0"/>
              <a:t>will make anchor’s role as button here.</a:t>
            </a:r>
          </a:p>
        </p:txBody>
      </p:sp>
    </p:spTree>
    <p:extLst>
      <p:ext uri="{BB962C8B-B14F-4D97-AF65-F5344CB8AC3E}">
        <p14:creationId xmlns:p14="http://schemas.microsoft.com/office/powerpoint/2010/main" val="28874829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42C01-66DC-1955-3A7C-8594B7E2D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22903"/>
          </a:xfrm>
        </p:spPr>
        <p:txBody>
          <a:bodyPr/>
          <a:lstStyle/>
          <a:p>
            <a:r>
              <a:rPr lang="en-CA" dirty="0"/>
              <a:t>Demo for </a:t>
            </a:r>
            <a:r>
              <a:rPr lang="en-CA" dirty="0" err="1"/>
              <a:t>getByRole</a:t>
            </a:r>
            <a:r>
              <a:rPr lang="en-CA" dirty="0"/>
              <a:t>(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17DF0-F4A6-D159-DBDC-B3B5AABE2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342103"/>
            <a:ext cx="10728325" cy="5207185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const </a:t>
            </a:r>
            <a:r>
              <a:rPr lang="en-CA" dirty="0" err="1"/>
              <a:t>nameElement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(‘textbox’); // when a text box is present on the component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comboElement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</a:t>
            </a:r>
            <a:r>
              <a:rPr lang="en-CA" dirty="0" err="1"/>
              <a:t>combobox</a:t>
            </a:r>
            <a:r>
              <a:rPr lang="en-CA" dirty="0"/>
              <a:t>’); // where there is a </a:t>
            </a:r>
            <a:r>
              <a:rPr lang="en-CA" dirty="0" err="1"/>
              <a:t>combobox</a:t>
            </a:r>
            <a:r>
              <a:rPr lang="en-CA" dirty="0"/>
              <a:t> in component.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checkBoxElement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(‘checkbox’); // where there is a </a:t>
            </a:r>
            <a:r>
              <a:rPr lang="en-CA" dirty="0" err="1"/>
              <a:t>checkBox</a:t>
            </a:r>
            <a:r>
              <a:rPr lang="en-CA" dirty="0"/>
              <a:t> in component.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comboElement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</a:t>
            </a:r>
            <a:r>
              <a:rPr lang="en-CA" dirty="0" err="1"/>
              <a:t>combobox</a:t>
            </a:r>
            <a:r>
              <a:rPr lang="en-CA" dirty="0"/>
              <a:t>’); // where there is a </a:t>
            </a:r>
            <a:r>
              <a:rPr lang="en-CA" dirty="0" err="1"/>
              <a:t>combobox</a:t>
            </a:r>
            <a:r>
              <a:rPr lang="en-CA" dirty="0"/>
              <a:t> in component.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submitButton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(‘button’);  // where there is a &lt;button&gt; element in the component.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74889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562E7-43BC-30A2-2C69-B82090FE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if two elements have the same role?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631C5-89DC-AF4A-9DBC-1A23DB287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534098"/>
            <a:ext cx="10728325" cy="4586483"/>
          </a:xfrm>
        </p:spPr>
        <p:txBody>
          <a:bodyPr>
            <a:normAutofit/>
          </a:bodyPr>
          <a:lstStyle/>
          <a:p>
            <a:r>
              <a:rPr lang="en-CA" dirty="0"/>
              <a:t>Interestingly, two elements can have the same role. What to do in this situation?</a:t>
            </a:r>
          </a:p>
          <a:p>
            <a:endParaRPr lang="en-CA" dirty="0"/>
          </a:p>
          <a:p>
            <a:r>
              <a:rPr lang="en-CA" dirty="0"/>
              <a:t>For example: textbox and </a:t>
            </a:r>
            <a:r>
              <a:rPr lang="en-CA" dirty="0" err="1"/>
              <a:t>textarea</a:t>
            </a:r>
            <a:r>
              <a:rPr lang="en-CA" dirty="0"/>
              <a:t> have same roles!</a:t>
            </a:r>
          </a:p>
          <a:p>
            <a:pPr marL="0" indent="0">
              <a:buNone/>
            </a:pPr>
            <a:r>
              <a:rPr lang="en-CA" b="1" dirty="0"/>
              <a:t>Here comes the concept of </a:t>
            </a:r>
            <a:r>
              <a:rPr lang="en-CA" b="1" dirty="0" err="1"/>
              <a:t>getByRole</a:t>
            </a:r>
            <a:r>
              <a:rPr lang="en-CA" b="1" dirty="0"/>
              <a:t> Options:</a:t>
            </a:r>
          </a:p>
          <a:p>
            <a:pPr marL="0" indent="0">
              <a:buNone/>
            </a:pPr>
            <a:r>
              <a:rPr lang="en-CA" dirty="0"/>
              <a:t>name: The accessible name is for simple cases equal to </a:t>
            </a:r>
          </a:p>
          <a:p>
            <a:pPr marL="0" indent="0">
              <a:buNone/>
            </a:pPr>
            <a:r>
              <a:rPr lang="en-CA" dirty="0"/>
              <a:t>	1. the label of a form element</a:t>
            </a:r>
          </a:p>
          <a:p>
            <a:pPr marL="0" indent="0">
              <a:buNone/>
            </a:pPr>
            <a:r>
              <a:rPr lang="en-CA" dirty="0"/>
              <a:t>	2. the text content of  a button or</a:t>
            </a:r>
          </a:p>
          <a:p>
            <a:pPr marL="0" indent="0">
              <a:buNone/>
            </a:pPr>
            <a:r>
              <a:rPr lang="en-CA" dirty="0"/>
              <a:t>	3. the value of the aria-label attribute</a:t>
            </a:r>
          </a:p>
        </p:txBody>
      </p:sp>
    </p:spTree>
    <p:extLst>
      <p:ext uri="{BB962C8B-B14F-4D97-AF65-F5344CB8AC3E}">
        <p14:creationId xmlns:p14="http://schemas.microsoft.com/office/powerpoint/2010/main" val="3483986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4A62D-6A9A-A577-10FB-D5996D987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continued..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88C07-7808-49D8-F051-7006E02A8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Test and how to run in React?</a:t>
            </a:r>
          </a:p>
          <a:p>
            <a:r>
              <a:rPr lang="en-US" dirty="0"/>
              <a:t>TDD (Test Driven Development)</a:t>
            </a:r>
          </a:p>
          <a:p>
            <a:r>
              <a:rPr lang="en-US" dirty="0"/>
              <a:t>Jest Watch Mode – File name conventions!</a:t>
            </a:r>
          </a:p>
          <a:p>
            <a:r>
              <a:rPr lang="en-US" dirty="0"/>
              <a:t>Assertions</a:t>
            </a:r>
          </a:p>
          <a:p>
            <a:r>
              <a:rPr lang="en-US" dirty="0"/>
              <a:t>What and what not to test?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0819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57665-0CFA-82CD-B175-E82FFE473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 example: If we have a textbox and </a:t>
            </a:r>
            <a:r>
              <a:rPr lang="en-CA" dirty="0" err="1"/>
              <a:t>textarea</a:t>
            </a:r>
            <a:r>
              <a:rPr lang="en-CA" dirty="0"/>
              <a:t> together in a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0DC85-30CF-F793-AFEC-BF5AD164F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const </a:t>
            </a:r>
            <a:r>
              <a:rPr lang="en-CA" dirty="0" err="1"/>
              <a:t>nameElement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(“textbox”,{</a:t>
            </a:r>
          </a:p>
          <a:p>
            <a:r>
              <a:rPr lang="en-CA" dirty="0"/>
              <a:t>name: “Name”}); // Name being the text of the label attached to the name input field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cityElement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(“textbox”,{</a:t>
            </a:r>
          </a:p>
          <a:p>
            <a:r>
              <a:rPr lang="en-CA" dirty="0"/>
              <a:t>name: “City”}); // City being the text of the label attached to the </a:t>
            </a:r>
            <a:r>
              <a:rPr lang="en-CA" dirty="0" err="1"/>
              <a:t>textarea</a:t>
            </a:r>
            <a:r>
              <a:rPr lang="en-CA" dirty="0"/>
              <a:t> field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46366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0C810-3F18-C085-D8EF-B2273906D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Two headings together??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956AE-32B5-6961-110E-D77C8E900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534098"/>
            <a:ext cx="10728325" cy="4704702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const </a:t>
            </a:r>
            <a:r>
              <a:rPr lang="en-CA" dirty="0" err="1"/>
              <a:t>pageHeading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(“heading”);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pageHeading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(“heading”,{</a:t>
            </a:r>
          </a:p>
          <a:p>
            <a:r>
              <a:rPr lang="en-CA" dirty="0" err="1"/>
              <a:t>name:”I</a:t>
            </a:r>
            <a:r>
              <a:rPr lang="en-CA" dirty="0"/>
              <a:t> am Heading 1”}); // I am Heading 1 being the content of the h1..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pageHeading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(“heading”,{</a:t>
            </a:r>
          </a:p>
          <a:p>
            <a:r>
              <a:rPr lang="en-CA" dirty="0"/>
              <a:t>level:1}); // for H1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pageHeading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(“heading”,{</a:t>
            </a:r>
          </a:p>
          <a:p>
            <a:r>
              <a:rPr lang="en-CA" dirty="0"/>
              <a:t>level:2}); // for H2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41682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91E4-4D89-55B9-4AA5-A6D06F546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getByRole</a:t>
            </a:r>
            <a:r>
              <a:rPr lang="en-CA" dirty="0"/>
              <a:t> Options ..cont.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8E865-EE25-C751-63E7-4BF1E5023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678" y="1534098"/>
            <a:ext cx="10728325" cy="3227375"/>
          </a:xfrm>
        </p:spPr>
        <p:txBody>
          <a:bodyPr/>
          <a:lstStyle/>
          <a:p>
            <a:r>
              <a:rPr lang="en-CA" dirty="0"/>
              <a:t>name</a:t>
            </a:r>
          </a:p>
          <a:p>
            <a:r>
              <a:rPr lang="en-CA" dirty="0"/>
              <a:t>level</a:t>
            </a:r>
          </a:p>
          <a:p>
            <a:r>
              <a:rPr lang="en-CA" dirty="0"/>
              <a:t>hidden</a:t>
            </a:r>
          </a:p>
          <a:p>
            <a:r>
              <a:rPr lang="en-CA" dirty="0"/>
              <a:t>selected</a:t>
            </a:r>
          </a:p>
          <a:p>
            <a:r>
              <a:rPr lang="en-CA" dirty="0"/>
              <a:t>checked</a:t>
            </a:r>
          </a:p>
          <a:p>
            <a:r>
              <a:rPr lang="en-CA" dirty="0"/>
              <a:t>pressed</a:t>
            </a:r>
          </a:p>
        </p:txBody>
      </p:sp>
    </p:spTree>
    <p:extLst>
      <p:ext uri="{BB962C8B-B14F-4D97-AF65-F5344CB8AC3E}">
        <p14:creationId xmlns:p14="http://schemas.microsoft.com/office/powerpoint/2010/main" val="23736420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BB0E6-5C37-C17A-D514-3636470A7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96645"/>
          </a:xfrm>
        </p:spPr>
        <p:txBody>
          <a:bodyPr/>
          <a:lstStyle/>
          <a:p>
            <a:r>
              <a:rPr lang="en-CA" dirty="0" err="1"/>
              <a:t>getByLabelText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58B18-1F36-C414-43B0-B560D2408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597703"/>
            <a:ext cx="10728325" cy="4641097"/>
          </a:xfrm>
        </p:spPr>
        <p:txBody>
          <a:bodyPr>
            <a:normAutofit lnSpcReduction="10000"/>
          </a:bodyPr>
          <a:lstStyle/>
          <a:p>
            <a:r>
              <a:rPr lang="en-CA" dirty="0" err="1"/>
              <a:t>getByLabelText</a:t>
            </a:r>
            <a:r>
              <a:rPr lang="en-CA" dirty="0"/>
              <a:t> will search for the label that matches the given text, then find the element associated with the label.</a:t>
            </a:r>
          </a:p>
          <a:p>
            <a:r>
              <a:rPr lang="en-CA" dirty="0"/>
              <a:t>Its same as applying “name” with </a:t>
            </a:r>
            <a:r>
              <a:rPr lang="en-CA" dirty="0" err="1"/>
              <a:t>getByRole</a:t>
            </a:r>
            <a:r>
              <a:rPr lang="en-CA" dirty="0"/>
              <a:t>.. </a:t>
            </a:r>
          </a:p>
          <a:p>
            <a:r>
              <a:rPr lang="en-CA" dirty="0"/>
              <a:t>[by using </a:t>
            </a:r>
            <a:r>
              <a:rPr lang="en-CA" dirty="0" err="1"/>
              <a:t>getByRole</a:t>
            </a:r>
            <a:r>
              <a:rPr lang="en-CA" dirty="0"/>
              <a:t> with option “name”]</a:t>
            </a:r>
          </a:p>
          <a:p>
            <a:pPr marL="0" indent="0">
              <a:buNone/>
            </a:pPr>
            <a:r>
              <a:rPr lang="en-CA" dirty="0"/>
              <a:t>const </a:t>
            </a:r>
            <a:r>
              <a:rPr lang="en-CA" dirty="0" err="1"/>
              <a:t>nameElement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(“textbox”,{</a:t>
            </a:r>
          </a:p>
          <a:p>
            <a:r>
              <a:rPr lang="en-CA" dirty="0"/>
              <a:t>name: “Name”}); // Name being the text of the label attached to the name input field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const nameElement2 = </a:t>
            </a:r>
            <a:r>
              <a:rPr lang="en-CA" dirty="0" err="1"/>
              <a:t>screen.getByLabelText</a:t>
            </a:r>
            <a:r>
              <a:rPr lang="en-CA" dirty="0"/>
              <a:t>(“Name” )// Name being the text of the label attached to the name input field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96497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B1C69-96C7-5D41-4308-7F1803AA5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getByPlaceHolderText</a:t>
            </a:r>
            <a:r>
              <a:rPr lang="en-CA" dirty="0"/>
              <a:t> &amp; </a:t>
            </a:r>
            <a:r>
              <a:rPr lang="en-CA" dirty="0" err="1"/>
              <a:t>getByText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46AE6-C95E-62BD-E20F-A691CAFAB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getByPlaceHolderText</a:t>
            </a:r>
            <a:r>
              <a:rPr lang="en-CA" dirty="0"/>
              <a:t>()</a:t>
            </a:r>
          </a:p>
          <a:p>
            <a:r>
              <a:rPr lang="en-CA" dirty="0"/>
              <a:t>Finds the element with the given </a:t>
            </a:r>
            <a:r>
              <a:rPr lang="en-CA" dirty="0" err="1"/>
              <a:t>PlaceHolderText</a:t>
            </a:r>
            <a:r>
              <a:rPr lang="en-CA" dirty="0"/>
              <a:t>!</a:t>
            </a:r>
          </a:p>
          <a:p>
            <a:endParaRPr lang="en-CA" dirty="0"/>
          </a:p>
          <a:p>
            <a:r>
              <a:rPr lang="en-CA" dirty="0" err="1"/>
              <a:t>getByText</a:t>
            </a:r>
            <a:r>
              <a:rPr lang="en-CA" dirty="0"/>
              <a:t>(“given text”);</a:t>
            </a:r>
          </a:p>
          <a:p>
            <a:r>
              <a:rPr lang="en-CA" dirty="0"/>
              <a:t>Finds the element with this text!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591339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14008-3EB5-0D11-A494-5CF561C1A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getByDisplayValue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DB05E-DEC5-EA7F-22CC-5CF76D21A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013" y="1815312"/>
            <a:ext cx="10728325" cy="3227375"/>
          </a:xfrm>
        </p:spPr>
        <p:txBody>
          <a:bodyPr/>
          <a:lstStyle/>
          <a:p>
            <a:r>
              <a:rPr lang="en-CA" dirty="0" err="1"/>
              <a:t>getByDisplayValue</a:t>
            </a:r>
            <a:r>
              <a:rPr lang="en-CA" dirty="0"/>
              <a:t> returns the input, </a:t>
            </a:r>
            <a:r>
              <a:rPr lang="en-CA" dirty="0" err="1"/>
              <a:t>textarea</a:t>
            </a:r>
            <a:r>
              <a:rPr lang="en-CA" dirty="0"/>
              <a:t>, or select element that has the matching display value.</a:t>
            </a:r>
          </a:p>
          <a:p>
            <a:endParaRPr lang="en-CA" dirty="0"/>
          </a:p>
          <a:p>
            <a:r>
              <a:rPr lang="en-CA" dirty="0"/>
              <a:t>To demo this:</a:t>
            </a:r>
          </a:p>
          <a:p>
            <a:r>
              <a:rPr lang="en-CA" dirty="0"/>
              <a:t>Assign a value attribute to the input box: We might get a warning here, if yes, let’s add a </a:t>
            </a:r>
            <a:r>
              <a:rPr lang="en-CA" dirty="0" err="1"/>
              <a:t>onChange</a:t>
            </a:r>
            <a:r>
              <a:rPr lang="en-CA" dirty="0"/>
              <a:t>() handler to the element too.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538410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B51A5-972F-9C49-B842-F83E3CF8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getByAltText</a:t>
            </a:r>
            <a:r>
              <a:rPr lang="en-CA" dirty="0"/>
              <a:t>(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78516-B7A7-2979-0A3A-3AEFE8B6D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getByAltText</a:t>
            </a:r>
            <a:r>
              <a:rPr lang="en-CA" dirty="0"/>
              <a:t> will find the element with the given Alt text with </a:t>
            </a:r>
            <a:r>
              <a:rPr lang="en-CA" dirty="0" err="1"/>
              <a:t>img</a:t>
            </a:r>
            <a:r>
              <a:rPr lang="en-CA" dirty="0"/>
              <a:t>!</a:t>
            </a:r>
          </a:p>
          <a:p>
            <a:r>
              <a:rPr lang="en-CA" dirty="0"/>
              <a:t>We can test after bringing up an </a:t>
            </a:r>
            <a:r>
              <a:rPr lang="en-CA" dirty="0" err="1"/>
              <a:t>img</a:t>
            </a:r>
            <a:r>
              <a:rPr lang="en-CA" dirty="0"/>
              <a:t> in our form</a:t>
            </a:r>
          </a:p>
        </p:txBody>
      </p:sp>
    </p:spTree>
    <p:extLst>
      <p:ext uri="{BB962C8B-B14F-4D97-AF65-F5344CB8AC3E}">
        <p14:creationId xmlns:p14="http://schemas.microsoft.com/office/powerpoint/2010/main" val="40837474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D13FB-94AF-C687-3A10-2941EE07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getByTitle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F8165-5C8E-2898-9916-4EE9FAF7A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Returns the element that has matching title attribute..</a:t>
            </a:r>
          </a:p>
          <a:p>
            <a:endParaRPr lang="en-CA" dirty="0"/>
          </a:p>
          <a:p>
            <a:r>
              <a:rPr lang="en-CA" dirty="0"/>
              <a:t>To demo apply “title” attribute to any of the elements, and access it.</a:t>
            </a:r>
          </a:p>
        </p:txBody>
      </p:sp>
    </p:spTree>
    <p:extLst>
      <p:ext uri="{BB962C8B-B14F-4D97-AF65-F5344CB8AC3E}">
        <p14:creationId xmlns:p14="http://schemas.microsoft.com/office/powerpoint/2010/main" val="33624176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589B2-1849-18FB-CE72-03A182861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getByTestId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170E7-078B-FF82-7532-EDF38E577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Matching data-</a:t>
            </a:r>
            <a:r>
              <a:rPr lang="en-CA" dirty="0" err="1"/>
              <a:t>testid</a:t>
            </a:r>
            <a:r>
              <a:rPr lang="en-CA" dirty="0"/>
              <a:t>=“any” !</a:t>
            </a:r>
          </a:p>
        </p:txBody>
      </p:sp>
    </p:spTree>
    <p:extLst>
      <p:ext uri="{BB962C8B-B14F-4D97-AF65-F5344CB8AC3E}">
        <p14:creationId xmlns:p14="http://schemas.microsoft.com/office/powerpoint/2010/main" val="38848464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77055-9658-5F0E-AC9A-173D109B2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870387"/>
          </a:xfrm>
        </p:spPr>
        <p:txBody>
          <a:bodyPr/>
          <a:lstStyle/>
          <a:p>
            <a:r>
              <a:rPr lang="en-CA" dirty="0"/>
              <a:t>Priority Order for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5DD71-41EC-85F0-98BB-B765D7D3A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356852"/>
            <a:ext cx="10728325" cy="4412123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“Your test should resemble how users interact with your code(component, page, etc.) as much as possible”</a:t>
            </a:r>
          </a:p>
          <a:p>
            <a:r>
              <a:rPr lang="en-CA" dirty="0"/>
              <a:t>1.getByRole</a:t>
            </a:r>
          </a:p>
          <a:p>
            <a:r>
              <a:rPr lang="en-CA" dirty="0"/>
              <a:t>2.getByLabelText</a:t>
            </a:r>
          </a:p>
          <a:p>
            <a:r>
              <a:rPr lang="en-CA" dirty="0"/>
              <a:t>3.getByPlaceholderText</a:t>
            </a:r>
          </a:p>
          <a:p>
            <a:r>
              <a:rPr lang="en-CA" dirty="0"/>
              <a:t>4.getByText</a:t>
            </a:r>
          </a:p>
          <a:p>
            <a:r>
              <a:rPr lang="en-CA" dirty="0"/>
              <a:t>5.getByDisplayValue</a:t>
            </a:r>
          </a:p>
          <a:p>
            <a:r>
              <a:rPr lang="en-CA" dirty="0"/>
              <a:t>6.getByAltText</a:t>
            </a:r>
          </a:p>
          <a:p>
            <a:r>
              <a:rPr lang="en-CA" dirty="0"/>
              <a:t>7.getByTitle</a:t>
            </a:r>
          </a:p>
          <a:p>
            <a:r>
              <a:rPr lang="en-CA" dirty="0"/>
              <a:t>8.getByTestId</a:t>
            </a:r>
          </a:p>
        </p:txBody>
      </p:sp>
    </p:spTree>
    <p:extLst>
      <p:ext uri="{BB962C8B-B14F-4D97-AF65-F5344CB8AC3E}">
        <p14:creationId xmlns:p14="http://schemas.microsoft.com/office/powerpoint/2010/main" val="248663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D3FE7-82D9-291B-9730-15E3BB56C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7BBD5-20C5-46A3-ADB3-06BF5BA00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software that works!</a:t>
            </a:r>
          </a:p>
          <a:p>
            <a:r>
              <a:rPr lang="en-US" dirty="0"/>
              <a:t>we write tests to check that!</a:t>
            </a:r>
          </a:p>
          <a:p>
            <a:r>
              <a:rPr lang="en-US" dirty="0"/>
              <a:t> to check whether our software works as expected!!!!</a:t>
            </a:r>
          </a:p>
        </p:txBody>
      </p:sp>
    </p:spTree>
    <p:extLst>
      <p:ext uri="{BB962C8B-B14F-4D97-AF65-F5344CB8AC3E}">
        <p14:creationId xmlns:p14="http://schemas.microsoft.com/office/powerpoint/2010/main" val="12421889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11AB-3A75-3457-949E-D5A06362D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RTL </a:t>
            </a:r>
            <a:r>
              <a:rPr lang="en-CA" dirty="0" err="1"/>
              <a:t>getAllBy</a:t>
            </a:r>
            <a:r>
              <a:rPr lang="en-CA" dirty="0"/>
              <a:t>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701B4-7160-E783-19CA-BF633DA49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Find multiple elements in the DOM</a:t>
            </a:r>
          </a:p>
          <a:p>
            <a:endParaRPr lang="en-CA" dirty="0"/>
          </a:p>
          <a:p>
            <a:r>
              <a:rPr lang="en-CA" dirty="0" err="1"/>
              <a:t>getAllBy</a:t>
            </a:r>
            <a:r>
              <a:rPr lang="en-CA" dirty="0"/>
              <a:t> returns an array of all matching nodes for a query, and throws an error if no elements match</a:t>
            </a:r>
          </a:p>
          <a:p>
            <a:endParaRPr lang="en-CA" dirty="0"/>
          </a:p>
          <a:p>
            <a:r>
              <a:rPr lang="en-CA" dirty="0"/>
              <a:t>The methods will be same as </a:t>
            </a:r>
            <a:r>
              <a:rPr lang="en-CA" dirty="0" err="1"/>
              <a:t>getBy</a:t>
            </a:r>
            <a:r>
              <a:rPr lang="en-CA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9181601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30632-F8E9-6352-AC87-20AF294F4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Let’s use </a:t>
            </a:r>
            <a:r>
              <a:rPr lang="en-CA" dirty="0" err="1"/>
              <a:t>getAllBy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A966A-CD35-E6DD-A2D0-9F3C172BF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Demo of </a:t>
            </a:r>
            <a:r>
              <a:rPr lang="en-CA" dirty="0" err="1"/>
              <a:t>getAllBy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433293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89AD9-E454-D513-5B3D-E2091D47E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</a:t>
            </a:r>
            <a:r>
              <a:rPr lang="en-CA" dirty="0" err="1"/>
              <a:t>TextMatch</a:t>
            </a:r>
            <a:r>
              <a:rPr lang="en-CA" dirty="0"/>
              <a:t>? – The first argument to the query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5028-A6D6-82D1-F66F-75807CA10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946789"/>
            <a:ext cx="10728325" cy="4441620"/>
          </a:xfrm>
        </p:spPr>
        <p:txBody>
          <a:bodyPr/>
          <a:lstStyle/>
          <a:p>
            <a:r>
              <a:rPr lang="en-CA" dirty="0"/>
              <a:t>It represents a type can be either</a:t>
            </a:r>
          </a:p>
          <a:p>
            <a:pPr lvl="1"/>
            <a:r>
              <a:rPr lang="en-CA" dirty="0"/>
              <a:t>A string</a:t>
            </a:r>
          </a:p>
          <a:p>
            <a:pPr lvl="1"/>
            <a:r>
              <a:rPr lang="en-CA" dirty="0"/>
              <a:t>Regex</a:t>
            </a:r>
          </a:p>
          <a:p>
            <a:pPr lvl="1"/>
            <a:r>
              <a:rPr lang="en-CA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36326465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7570C-35C0-7FDE-D768-20618FBAF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TextMatch</a:t>
            </a:r>
            <a:r>
              <a:rPr lang="en-CA" dirty="0"/>
              <a:t> -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000E5-2C0D-B397-669C-9C75DA3C0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&lt;div&gt;Hello World&lt;/div&gt;</a:t>
            </a:r>
          </a:p>
          <a:p>
            <a:r>
              <a:rPr lang="en-CA" dirty="0" err="1"/>
              <a:t>screen.getByText</a:t>
            </a:r>
            <a:r>
              <a:rPr lang="en-CA" dirty="0"/>
              <a:t>(“Hello World”); // full string match</a:t>
            </a:r>
          </a:p>
          <a:p>
            <a:r>
              <a:rPr lang="en-CA" dirty="0" err="1"/>
              <a:t>screen.getByText</a:t>
            </a:r>
            <a:r>
              <a:rPr lang="en-CA" dirty="0"/>
              <a:t>(“</a:t>
            </a:r>
            <a:r>
              <a:rPr lang="en-CA" dirty="0" err="1"/>
              <a:t>llo</a:t>
            </a:r>
            <a:r>
              <a:rPr lang="en-CA" dirty="0"/>
              <a:t> </a:t>
            </a:r>
            <a:r>
              <a:rPr lang="en-CA" dirty="0" err="1"/>
              <a:t>Worl</a:t>
            </a:r>
            <a:r>
              <a:rPr lang="en-CA" dirty="0"/>
              <a:t>”,{</a:t>
            </a:r>
            <a:r>
              <a:rPr lang="en-CA" dirty="0" err="1"/>
              <a:t>exact:false</a:t>
            </a:r>
            <a:r>
              <a:rPr lang="en-CA" dirty="0"/>
              <a:t>}); // sub string match</a:t>
            </a:r>
          </a:p>
          <a:p>
            <a:r>
              <a:rPr lang="en-CA" dirty="0" err="1"/>
              <a:t>screen.getByText</a:t>
            </a:r>
            <a:r>
              <a:rPr lang="en-CA" dirty="0"/>
              <a:t>(“hello world”,{</a:t>
            </a:r>
            <a:r>
              <a:rPr lang="en-CA" dirty="0" err="1"/>
              <a:t>exact:false</a:t>
            </a:r>
            <a:r>
              <a:rPr lang="en-CA" dirty="0"/>
              <a:t>}); // ignore case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129023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E98B3-E931-239A-8FD3-D6DE4B235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TextMatch</a:t>
            </a:r>
            <a:r>
              <a:rPr lang="en-CA" dirty="0"/>
              <a:t> - regex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92655-82F5-FC9B-0569-15F28F65F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71096"/>
            <a:ext cx="10728325" cy="3227375"/>
          </a:xfrm>
        </p:spPr>
        <p:txBody>
          <a:bodyPr/>
          <a:lstStyle/>
          <a:p>
            <a:r>
              <a:rPr lang="en-CA" dirty="0"/>
              <a:t>&lt;div&gt;Hello World&lt;/div&gt;</a:t>
            </a:r>
          </a:p>
          <a:p>
            <a:r>
              <a:rPr lang="en-CA" dirty="0" err="1"/>
              <a:t>screen.getByText</a:t>
            </a:r>
            <a:r>
              <a:rPr lang="en-CA" dirty="0"/>
              <a:t>(/World/); //  substring match</a:t>
            </a:r>
          </a:p>
          <a:p>
            <a:r>
              <a:rPr lang="en-CA" dirty="0" err="1"/>
              <a:t>screen.getByText</a:t>
            </a:r>
            <a:r>
              <a:rPr lang="en-CA" dirty="0"/>
              <a:t>(/world/</a:t>
            </a:r>
            <a:r>
              <a:rPr lang="en-CA" dirty="0" err="1"/>
              <a:t>i</a:t>
            </a:r>
            <a:r>
              <a:rPr lang="en-CA" dirty="0"/>
              <a:t>); // sub string match</a:t>
            </a:r>
          </a:p>
          <a:p>
            <a:r>
              <a:rPr lang="en-CA" dirty="0" err="1"/>
              <a:t>screen.getByText</a:t>
            </a:r>
            <a:r>
              <a:rPr lang="en-CA" dirty="0"/>
              <a:t>(/hello world$/</a:t>
            </a:r>
            <a:r>
              <a:rPr lang="en-CA" dirty="0" err="1"/>
              <a:t>i</a:t>
            </a:r>
            <a:r>
              <a:rPr lang="en-CA" dirty="0"/>
              <a:t>); // ignore case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637110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3341B-CC1D-7362-C4F6-129BD5E5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TextMatch</a:t>
            </a:r>
            <a:r>
              <a:rPr lang="en-CA" dirty="0"/>
              <a:t> – custom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862EC-70A9-C4B4-8C25-C37656179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&lt;div&gt;Hello World&lt;/div&gt;</a:t>
            </a:r>
          </a:p>
          <a:p>
            <a:endParaRPr lang="en-CA" dirty="0"/>
          </a:p>
          <a:p>
            <a:r>
              <a:rPr lang="en-CA" dirty="0" err="1"/>
              <a:t>screen.getByText</a:t>
            </a:r>
            <a:r>
              <a:rPr lang="en-CA" dirty="0"/>
              <a:t>((content)=&gt;</a:t>
            </a:r>
            <a:r>
              <a:rPr lang="en-CA" dirty="0" err="1"/>
              <a:t>content.startsWith</a:t>
            </a:r>
            <a:r>
              <a:rPr lang="en-CA" dirty="0"/>
              <a:t>(“Hello”))</a:t>
            </a:r>
          </a:p>
          <a:p>
            <a:endParaRPr lang="en-CA" dirty="0"/>
          </a:p>
          <a:p>
            <a:r>
              <a:rPr lang="en-CA" dirty="0"/>
              <a:t>Practice each of the substring, regex matching in our code example we are doing..</a:t>
            </a:r>
          </a:p>
        </p:txBody>
      </p:sp>
    </p:spTree>
    <p:extLst>
      <p:ext uri="{BB962C8B-B14F-4D97-AF65-F5344CB8AC3E}">
        <p14:creationId xmlns:p14="http://schemas.microsoft.com/office/powerpoint/2010/main" val="35034701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C46A-3D99-C5CD-FAD7-BE8B985BF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check if something is not there on component!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02E3C-2F8E-D676-C17E-0A38DCC9F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use following to check if something is not in the component</a:t>
            </a:r>
          </a:p>
          <a:p>
            <a:endParaRPr lang="en-CA" dirty="0"/>
          </a:p>
          <a:p>
            <a:r>
              <a:rPr lang="en-CA" dirty="0" err="1"/>
              <a:t>getRoleBy</a:t>
            </a:r>
            <a:r>
              <a:rPr lang="en-CA" dirty="0"/>
              <a:t> or </a:t>
            </a:r>
            <a:r>
              <a:rPr lang="en-CA" dirty="0" err="1"/>
              <a:t>getAllRoleBy</a:t>
            </a:r>
            <a:r>
              <a:rPr lang="en-CA" dirty="0"/>
              <a:t> throw error when don’t find an element</a:t>
            </a:r>
          </a:p>
          <a:p>
            <a:endParaRPr lang="en-CA" dirty="0"/>
          </a:p>
          <a:p>
            <a:r>
              <a:rPr lang="en-CA" dirty="0"/>
              <a:t>So here comes the concept of </a:t>
            </a:r>
            <a:r>
              <a:rPr lang="en-CA" dirty="0" err="1"/>
              <a:t>queryBy</a:t>
            </a:r>
            <a:r>
              <a:rPr lang="en-CA" dirty="0"/>
              <a:t> and </a:t>
            </a:r>
            <a:r>
              <a:rPr lang="en-CA" dirty="0" err="1"/>
              <a:t>queryAllBy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646523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E183D-3D26-55B4-B53F-5C40947F7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queryBy</a:t>
            </a:r>
            <a:r>
              <a:rPr lang="en-CA" dirty="0"/>
              <a:t> and </a:t>
            </a:r>
            <a:r>
              <a:rPr lang="en-CA" dirty="0" err="1"/>
              <a:t>queryAllBy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A6B44-E5F3-9BA6-AD03-608B971C4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queryBy</a:t>
            </a:r>
            <a:endParaRPr lang="en-CA" dirty="0"/>
          </a:p>
          <a:p>
            <a:pPr lvl="1"/>
            <a:r>
              <a:rPr lang="en-CA" dirty="0"/>
              <a:t>Returns the matching node for a query, and return null if no elements match</a:t>
            </a:r>
          </a:p>
          <a:p>
            <a:pPr lvl="1"/>
            <a:r>
              <a:rPr lang="en-CA" dirty="0"/>
              <a:t>Useful for asserting </a:t>
            </a:r>
            <a:r>
              <a:rPr lang="en-CA" dirty="0">
                <a:solidFill>
                  <a:srgbClr val="FFFF00"/>
                </a:solidFill>
              </a:rPr>
              <a:t>an </a:t>
            </a:r>
            <a:r>
              <a:rPr lang="en-CA" b="1" dirty="0">
                <a:solidFill>
                  <a:srgbClr val="FFFF00"/>
                </a:solidFill>
              </a:rPr>
              <a:t>element that is not present</a:t>
            </a:r>
          </a:p>
          <a:p>
            <a:pPr lvl="1"/>
            <a:r>
              <a:rPr lang="en-CA" dirty="0"/>
              <a:t>Throws an error if more than one match is found</a:t>
            </a:r>
          </a:p>
          <a:p>
            <a:r>
              <a:rPr lang="en-CA" dirty="0" err="1"/>
              <a:t>queryAllBy</a:t>
            </a:r>
            <a:endParaRPr lang="en-CA" dirty="0"/>
          </a:p>
          <a:p>
            <a:pPr lvl="1"/>
            <a:r>
              <a:rPr lang="en-CA" dirty="0"/>
              <a:t>Returns an array of all matching nodes for a query, and return an empty array if no elements match</a:t>
            </a:r>
          </a:p>
        </p:txBody>
      </p:sp>
    </p:spTree>
    <p:extLst>
      <p:ext uri="{BB962C8B-B14F-4D97-AF65-F5344CB8AC3E}">
        <p14:creationId xmlns:p14="http://schemas.microsoft.com/office/powerpoint/2010/main" val="40406742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34B32-4875-6C19-1E4B-71E28F77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Appearance/Disappearance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802AC-07D1-D6AD-2C35-FFB1585F3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if elements are not present in the DOM to begin but make their way into the DOM after some time?</a:t>
            </a:r>
          </a:p>
          <a:p>
            <a:endParaRPr lang="en-CA" dirty="0"/>
          </a:p>
          <a:p>
            <a:r>
              <a:rPr lang="en-CA" dirty="0"/>
              <a:t>For example, data that is fetched from a server will be rendered only after a few milliseconds.</a:t>
            </a:r>
          </a:p>
          <a:p>
            <a:endParaRPr lang="en-CA" dirty="0"/>
          </a:p>
          <a:p>
            <a:r>
              <a:rPr lang="en-CA" dirty="0"/>
              <a:t>Let’s see if </a:t>
            </a:r>
            <a:r>
              <a:rPr lang="en-CA" dirty="0" err="1"/>
              <a:t>getByRole</a:t>
            </a:r>
            <a:r>
              <a:rPr lang="en-CA" dirty="0"/>
              <a:t> is a good fit in this situation! NOT</a:t>
            </a:r>
          </a:p>
        </p:txBody>
      </p:sp>
    </p:spTree>
    <p:extLst>
      <p:ext uri="{BB962C8B-B14F-4D97-AF65-F5344CB8AC3E}">
        <p14:creationId xmlns:p14="http://schemas.microsoft.com/office/powerpoint/2010/main" val="17179619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0C6BE-447E-4803-6781-83059794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findBy</a:t>
            </a:r>
            <a:r>
              <a:rPr lang="en-CA" dirty="0"/>
              <a:t> and </a:t>
            </a:r>
            <a:r>
              <a:rPr lang="en-CA" dirty="0" err="1"/>
              <a:t>findAllBy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080A3-FCD7-DFBA-3973-7FE4ED7A0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findBy</a:t>
            </a:r>
            <a:r>
              <a:rPr lang="en-CA" dirty="0"/>
              <a:t>:</a:t>
            </a:r>
          </a:p>
          <a:p>
            <a:pPr lvl="1"/>
            <a:r>
              <a:rPr lang="en-CA" dirty="0"/>
              <a:t>Returns </a:t>
            </a:r>
            <a:r>
              <a:rPr lang="en-CA" b="1" dirty="0"/>
              <a:t>a Promise </a:t>
            </a:r>
            <a:r>
              <a:rPr lang="en-CA" dirty="0"/>
              <a:t>which resolves when an element is found which matches the given query</a:t>
            </a:r>
          </a:p>
          <a:p>
            <a:pPr lvl="1"/>
            <a:r>
              <a:rPr lang="en-CA" dirty="0"/>
              <a:t>The promise is rejected if no element is found or if more than one element is found after a default timeout of 1000ms.</a:t>
            </a:r>
          </a:p>
          <a:p>
            <a:r>
              <a:rPr lang="en-CA" dirty="0" err="1"/>
              <a:t>findAllBy</a:t>
            </a:r>
            <a:endParaRPr lang="en-CA" dirty="0"/>
          </a:p>
          <a:p>
            <a:pPr lvl="1"/>
            <a:r>
              <a:rPr lang="en-CA" dirty="0"/>
              <a:t>Returns a promise which resolves to an array of elements when any elements are found which match the given query</a:t>
            </a:r>
          </a:p>
          <a:p>
            <a:pPr lvl="1"/>
            <a:r>
              <a:rPr lang="en-CA" dirty="0"/>
              <a:t>The promise is rejected if no elements are found after a default timeout of 1000ms.</a:t>
            </a:r>
          </a:p>
        </p:txBody>
      </p:sp>
    </p:spTree>
    <p:extLst>
      <p:ext uri="{BB962C8B-B14F-4D97-AF65-F5344CB8AC3E}">
        <p14:creationId xmlns:p14="http://schemas.microsoft.com/office/powerpoint/2010/main" val="4284440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879E-36E4-F8F7-6640-87A4151C4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Vs Automated Testing</a:t>
            </a:r>
            <a:br>
              <a:rPr lang="en-US" dirty="0"/>
            </a:br>
            <a:r>
              <a:rPr lang="en-US" dirty="0"/>
              <a:t>Manual: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74CD3-F3DB-7E2E-91A3-7CDAAA27F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1.Manual Testing:</a:t>
            </a:r>
          </a:p>
          <a:p>
            <a:pPr marL="0" indent="0">
              <a:buNone/>
            </a:pPr>
            <a:r>
              <a:rPr lang="en-US" dirty="0"/>
              <a:t>   opens the website, interacts with it in all possible ways and ensure   everything is working.</a:t>
            </a:r>
          </a:p>
          <a:p>
            <a:pPr marL="0" indent="0">
              <a:buNone/>
            </a:pPr>
            <a:r>
              <a:rPr lang="en-US" dirty="0"/>
              <a:t>    if a new feature is released, we repeat the same steps!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Problems in MT:</a:t>
            </a:r>
          </a:p>
          <a:p>
            <a:pPr marL="0" indent="0">
              <a:buNone/>
            </a:pPr>
            <a:r>
              <a:rPr lang="en-US" dirty="0"/>
              <a:t>    a. Time consuming</a:t>
            </a:r>
          </a:p>
          <a:p>
            <a:pPr marL="0" indent="0">
              <a:buNone/>
            </a:pPr>
            <a:r>
              <a:rPr lang="en-US" dirty="0"/>
              <a:t>    b. Complex repetitive tasks have a risk of human error.</a:t>
            </a:r>
          </a:p>
          <a:p>
            <a:pPr marL="0" indent="0">
              <a:buNone/>
            </a:pPr>
            <a:r>
              <a:rPr lang="en-US" dirty="0"/>
              <a:t>    c. In large-scale application, we might not be able to test ALL the features...</a:t>
            </a:r>
          </a:p>
        </p:txBody>
      </p:sp>
    </p:spTree>
    <p:extLst>
      <p:ext uri="{BB962C8B-B14F-4D97-AF65-F5344CB8AC3E}">
        <p14:creationId xmlns:p14="http://schemas.microsoft.com/office/powerpoint/2010/main" val="3320795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DFC4-DC26-909B-9216-54474D1FA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 increase the timeout!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95A06-A300-8C78-33AD-9D6911FFC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{timeout:2000} for example:</a:t>
            </a:r>
          </a:p>
        </p:txBody>
      </p:sp>
    </p:spTree>
    <p:extLst>
      <p:ext uri="{BB962C8B-B14F-4D97-AF65-F5344CB8AC3E}">
        <p14:creationId xmlns:p14="http://schemas.microsoft.com/office/powerpoint/2010/main" val="36912558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C1CD3-CCC2-5D52-3120-FB398ABF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User interactions!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3583F-B017-9E46-0B70-3258CAFAC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click using a mouse or a keypress using a keyboard</a:t>
            </a:r>
          </a:p>
          <a:p>
            <a:r>
              <a:rPr lang="en-CA" dirty="0"/>
              <a:t>Software has </a:t>
            </a:r>
            <a:r>
              <a:rPr lang="en-CA"/>
              <a:t>to respond </a:t>
            </a:r>
            <a:r>
              <a:rPr lang="en-CA" dirty="0"/>
              <a:t>to such interactions</a:t>
            </a:r>
          </a:p>
          <a:p>
            <a:r>
              <a:rPr lang="en-CA" dirty="0"/>
              <a:t>Tests should ensure the interactions are handled as expected.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306754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AE5CE-A2BB-FFAF-F297-79CD8B592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user-event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95BDC-B04D-84D0-09C6-03A820857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companion library for Testing Library that simulates user interactions by dispatching the events that would happen if the interaction took place in a browser</a:t>
            </a:r>
          </a:p>
          <a:p>
            <a:endParaRPr lang="en-CA" dirty="0"/>
          </a:p>
          <a:p>
            <a:r>
              <a:rPr lang="en-CA" dirty="0"/>
              <a:t>It is the recommended way to test user interactions with RTL.</a:t>
            </a:r>
          </a:p>
          <a:p>
            <a:endParaRPr lang="en-CA" dirty="0"/>
          </a:p>
          <a:p>
            <a:r>
              <a:rPr lang="en-US" b="0" i="0" dirty="0" err="1">
                <a:solidFill>
                  <a:srgbClr val="FFFFFF"/>
                </a:solidFill>
                <a:effectLst/>
                <a:latin typeface="Söhne Mono"/>
              </a:rPr>
              <a:t>npm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install @testing-library/user-event@latest</a:t>
            </a:r>
            <a:br>
              <a:rPr lang="en-CA" dirty="0">
                <a:solidFill>
                  <a:srgbClr val="FFFFFF"/>
                </a:solidFill>
                <a:latin typeface="Söhne Mono"/>
              </a:rPr>
            </a:br>
            <a:r>
              <a:rPr lang="en-CA" dirty="0">
                <a:solidFill>
                  <a:srgbClr val="FFFFFF"/>
                </a:solidFill>
                <a:latin typeface="Söhne Mono"/>
              </a:rPr>
              <a:t>Run above command to update to the latest version of user-event library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552917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05E21-BBC5-FB1C-6E34-1F97878BB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fireEvent</a:t>
            </a:r>
            <a:r>
              <a:rPr lang="en-CA" dirty="0"/>
              <a:t> vs user-event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5ADAB-548E-76C0-2E87-17B723C94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179872"/>
            <a:ext cx="10728325" cy="4589104"/>
          </a:xfrm>
        </p:spPr>
        <p:txBody>
          <a:bodyPr>
            <a:normAutofit fontScale="77500" lnSpcReduction="20000"/>
          </a:bodyPr>
          <a:lstStyle/>
          <a:p>
            <a:r>
              <a:rPr lang="en-CA" dirty="0" err="1"/>
              <a:t>fireEvent</a:t>
            </a:r>
            <a:r>
              <a:rPr lang="en-CA" dirty="0"/>
              <a:t> is a method from RTL which is used to dispatch DOM events</a:t>
            </a:r>
          </a:p>
          <a:p>
            <a:endParaRPr lang="en-CA" dirty="0"/>
          </a:p>
          <a:p>
            <a:r>
              <a:rPr lang="en-CA" dirty="0"/>
              <a:t>User-event simulates full interactions, which may fire multiple events and do additional checks along the way.</a:t>
            </a:r>
          </a:p>
          <a:p>
            <a:endParaRPr lang="en-CA" dirty="0"/>
          </a:p>
          <a:p>
            <a:r>
              <a:rPr lang="en-CA" dirty="0"/>
              <a:t>For example, we can dispatch the change event on an input field using </a:t>
            </a:r>
            <a:r>
              <a:rPr lang="en-CA" dirty="0" err="1"/>
              <a:t>fireEvent</a:t>
            </a:r>
            <a:r>
              <a:rPr lang="en-CA" dirty="0"/>
              <a:t>.</a:t>
            </a:r>
          </a:p>
          <a:p>
            <a:r>
              <a:rPr lang="en-CA" dirty="0"/>
              <a:t>When a user types into a text box, the element must be focused, and the keyboard and input events are fired and the selection and value on the element are manipulated as they type.</a:t>
            </a:r>
          </a:p>
          <a:p>
            <a:r>
              <a:rPr lang="en-CA" dirty="0"/>
              <a:t>User-event allows to describe a user interaction instead of a concrete event. It adds visibility and intractability checks along the way and manipulates the DOM just like a user interaction in the browser would. It factors in that the browser e.g. wouldn’t let a user click a hidden element or a type in a disabled text box.</a:t>
            </a:r>
          </a:p>
          <a:p>
            <a:r>
              <a:rPr lang="en-CA" dirty="0"/>
              <a:t>Good news not any more: user-event is already there in </a:t>
            </a:r>
            <a:r>
              <a:rPr lang="en-CA" dirty="0" err="1"/>
              <a:t>Package.json</a:t>
            </a:r>
            <a:r>
              <a:rPr lang="en-CA" dirty="0"/>
              <a:t> </a:t>
            </a:r>
            <a:r>
              <a:rPr lang="en-CA" dirty="0">
                <a:sym typeface="Wingdings" panose="05000000000000000000" pitchFamily="2" charset="2"/>
              </a:rPr>
              <a:t>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17743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59CB8-C6B3-64C0-7DEF-035269736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Pointer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50A3E-1631-19EE-56D7-AA98A5129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Let’s see pointer interactions in action!</a:t>
            </a:r>
          </a:p>
        </p:txBody>
      </p:sp>
    </p:spTree>
    <p:extLst>
      <p:ext uri="{BB962C8B-B14F-4D97-AF65-F5344CB8AC3E}">
        <p14:creationId xmlns:p14="http://schemas.microsoft.com/office/powerpoint/2010/main" val="41364706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74ECE-40DF-D3D4-45C2-87A799F6D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Pointer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1406D-B47A-4571-DEDC-F73BAB018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Convenience APIs</a:t>
            </a:r>
          </a:p>
          <a:p>
            <a:r>
              <a:rPr lang="en-CA" dirty="0"/>
              <a:t>click()</a:t>
            </a:r>
          </a:p>
          <a:p>
            <a:r>
              <a:rPr lang="en-CA" dirty="0" err="1"/>
              <a:t>dblClick</a:t>
            </a:r>
            <a:r>
              <a:rPr lang="en-CA" dirty="0"/>
              <a:t>()</a:t>
            </a:r>
          </a:p>
          <a:p>
            <a:r>
              <a:rPr lang="en-CA" dirty="0" err="1"/>
              <a:t>tripleClick</a:t>
            </a:r>
            <a:r>
              <a:rPr lang="en-CA" dirty="0"/>
              <a:t>()</a:t>
            </a:r>
          </a:p>
          <a:p>
            <a:r>
              <a:rPr lang="en-CA" dirty="0"/>
              <a:t>hover() </a:t>
            </a:r>
          </a:p>
          <a:p>
            <a:r>
              <a:rPr lang="en-CA" dirty="0" err="1"/>
              <a:t>unhover</a:t>
            </a:r>
            <a:r>
              <a:rPr lang="en-CA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077325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05E21-BBC5-FB1C-6E34-1F97878BB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fireEvent</a:t>
            </a:r>
            <a:r>
              <a:rPr lang="en-CA" dirty="0"/>
              <a:t> vs user-event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5ADAB-548E-76C0-2E87-17B723C94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179872"/>
            <a:ext cx="10728325" cy="4589104"/>
          </a:xfrm>
        </p:spPr>
        <p:txBody>
          <a:bodyPr>
            <a:normAutofit fontScale="77500" lnSpcReduction="20000"/>
          </a:bodyPr>
          <a:lstStyle/>
          <a:p>
            <a:r>
              <a:rPr lang="en-CA" dirty="0" err="1"/>
              <a:t>fireEvent</a:t>
            </a:r>
            <a:r>
              <a:rPr lang="en-CA" dirty="0"/>
              <a:t> is a method from RTL which is used to dispatch DOM events</a:t>
            </a:r>
          </a:p>
          <a:p>
            <a:endParaRPr lang="en-CA" dirty="0"/>
          </a:p>
          <a:p>
            <a:r>
              <a:rPr lang="en-CA" dirty="0"/>
              <a:t>User-event simulates full interactions, which may fire multiple events and do additional checks along the way.</a:t>
            </a:r>
          </a:p>
          <a:p>
            <a:endParaRPr lang="en-CA" dirty="0"/>
          </a:p>
          <a:p>
            <a:r>
              <a:rPr lang="en-CA" dirty="0"/>
              <a:t>For example, we can dispatch the change event on an input filed using </a:t>
            </a:r>
            <a:r>
              <a:rPr lang="en-CA" dirty="0" err="1"/>
              <a:t>fireEvent</a:t>
            </a:r>
            <a:r>
              <a:rPr lang="en-CA" dirty="0"/>
              <a:t>.</a:t>
            </a:r>
          </a:p>
          <a:p>
            <a:r>
              <a:rPr lang="en-CA" dirty="0"/>
              <a:t>When a user types into a text box, the element must be focused, and the keyboard and input events are fired and the selection and value on the element are manipulated as they type.</a:t>
            </a:r>
          </a:p>
          <a:p>
            <a:r>
              <a:rPr lang="en-CA" dirty="0"/>
              <a:t>User-event allows to describe a user interaction instead of a concrete event. It adds visibility and intractability checks along the way and manipulates the DOM just like a user interaction in the browser would. It factors in that the browser e.g. wouldn’t let a user click a hidden element or a type in a disabled text box.</a:t>
            </a:r>
          </a:p>
          <a:p>
            <a:r>
              <a:rPr lang="en-CA" dirty="0"/>
              <a:t>Good news: user-event is already there in </a:t>
            </a:r>
            <a:r>
              <a:rPr lang="en-CA" dirty="0" err="1"/>
              <a:t>Package.json</a:t>
            </a:r>
            <a:r>
              <a:rPr lang="en-CA" dirty="0"/>
              <a:t> </a:t>
            </a:r>
            <a:r>
              <a:rPr lang="en-CA" dirty="0">
                <a:sym typeface="Wingdings" panose="05000000000000000000" pitchFamily="2" charset="2"/>
              </a:rPr>
              <a:t>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11121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7FA6D-294B-8B6C-6D06-49E54E5DE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537BF-CE75-C0ED-C545-71F47D647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2. Automated Testing:</a:t>
            </a:r>
          </a:p>
          <a:p>
            <a:r>
              <a:rPr lang="en-US" dirty="0"/>
              <a:t>    programs that automate the task of testing the software....</a:t>
            </a:r>
          </a:p>
          <a:p>
            <a:r>
              <a:rPr lang="en-US" dirty="0"/>
              <a:t>    additional effort is required, but once done, it can be used for long...</a:t>
            </a:r>
          </a:p>
          <a:p>
            <a:endParaRPr lang="en-US" dirty="0"/>
          </a:p>
          <a:p>
            <a:r>
              <a:rPr lang="en-US" dirty="0"/>
              <a:t>    Advantages of Automated Testing:</a:t>
            </a:r>
          </a:p>
          <a:p>
            <a:r>
              <a:rPr lang="en-US" dirty="0"/>
              <a:t>    a. Not time consuming...</a:t>
            </a:r>
          </a:p>
          <a:p>
            <a:r>
              <a:rPr lang="en-US" dirty="0"/>
              <a:t>    b. Reliable, consistent and not error prone..</a:t>
            </a:r>
          </a:p>
          <a:p>
            <a:r>
              <a:rPr lang="en-US" dirty="0"/>
              <a:t>    c. Easy to identify and fix features that break tests...</a:t>
            </a:r>
          </a:p>
          <a:p>
            <a:r>
              <a:rPr lang="en-US" dirty="0"/>
              <a:t>    d. Give confidence when shipping the software.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023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C8989-9E4C-12D2-0DF6-178B2BD7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Jest (JavaScript testing framework) &amp; RTL (React Testing Library)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44A35-02C0-18E5-01F0-DF1675C7B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Jest:</a:t>
            </a:r>
          </a:p>
          <a:p>
            <a:r>
              <a:rPr lang="en-US" dirty="0"/>
              <a:t>is a JavaScript testing framework.</a:t>
            </a:r>
          </a:p>
          <a:p>
            <a:r>
              <a:rPr lang="en-US" dirty="0"/>
              <a:t> is a test runner that finds tests, run the test, determines where the tests are passed or failed...and reports it back in a human readable manner.</a:t>
            </a:r>
          </a:p>
        </p:txBody>
      </p:sp>
    </p:spTree>
    <p:extLst>
      <p:ext uri="{BB962C8B-B14F-4D97-AF65-F5344CB8AC3E}">
        <p14:creationId xmlns:p14="http://schemas.microsoft.com/office/powerpoint/2010/main" val="2786019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7B649-E20C-33BA-268C-E9132A8C9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413FB-9293-D52C-0A36-A93EFD4A1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RTL:</a:t>
            </a:r>
          </a:p>
          <a:p>
            <a:r>
              <a:rPr lang="en-US" dirty="0"/>
              <a:t>    testing utility that provides "Virtual DOM" for testing react components.[imitates the react-DOM and works with that...]</a:t>
            </a:r>
          </a:p>
          <a:p>
            <a:r>
              <a:rPr lang="en-US" dirty="0"/>
              <a:t>    Virtual DOM can be used to interact and verify the behavior of a react component</a:t>
            </a:r>
          </a:p>
          <a:p>
            <a:endParaRPr lang="en-US" dirty="0"/>
          </a:p>
          <a:p>
            <a:r>
              <a:rPr lang="en-US" dirty="0"/>
              <a:t>The core library is called "DOM Testing Library" and RTL is simply a wrapper around the core library to test React Applications in an easier way...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952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2D4F9-FC61-459B-716E-29D61F08D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Vitest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D0F44-D604-604B-DBDD-953989E33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Library/test runner for testing react components.</a:t>
            </a:r>
          </a:p>
          <a:p>
            <a:endParaRPr lang="en-US" dirty="0"/>
          </a:p>
          <a:p>
            <a:r>
              <a:rPr lang="en-US" dirty="0"/>
              <a:t>Supports Typescript, JSX…</a:t>
            </a:r>
          </a:p>
        </p:txBody>
      </p:sp>
    </p:spTree>
    <p:extLst>
      <p:ext uri="{BB962C8B-B14F-4D97-AF65-F5344CB8AC3E}">
        <p14:creationId xmlns:p14="http://schemas.microsoft.com/office/powerpoint/2010/main" val="1224955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4096</TotalTime>
  <Words>2852</Words>
  <Application>Microsoft Macintosh PowerPoint</Application>
  <PresentationFormat>Widescreen</PresentationFormat>
  <Paragraphs>351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Aptos</vt:lpstr>
      <vt:lpstr>Aptos Display</vt:lpstr>
      <vt:lpstr>Arial</vt:lpstr>
      <vt:lpstr>Söhne Mono</vt:lpstr>
      <vt:lpstr>Wingdings</vt:lpstr>
      <vt:lpstr>Office Theme</vt:lpstr>
      <vt:lpstr>Week 12</vt:lpstr>
      <vt:lpstr>Agenda</vt:lpstr>
      <vt:lpstr>Agenda continued..</vt:lpstr>
      <vt:lpstr>Testing!</vt:lpstr>
      <vt:lpstr>Manual Vs Automated Testing Manual:</vt:lpstr>
      <vt:lpstr>Automated!</vt:lpstr>
      <vt:lpstr>Jest (JavaScript testing framework) &amp; RTL (React Testing Library)</vt:lpstr>
      <vt:lpstr>RTL</vt:lpstr>
      <vt:lpstr>Vitest </vt:lpstr>
      <vt:lpstr>Types of Tests:</vt:lpstr>
      <vt:lpstr>Unit Tests</vt:lpstr>
      <vt:lpstr>Integration Tests:</vt:lpstr>
      <vt:lpstr>End to End Tests(E2E)</vt:lpstr>
      <vt:lpstr>What is a TEST? - Demo</vt:lpstr>
      <vt:lpstr>What we need to write tests in React?</vt:lpstr>
      <vt:lpstr>Installations to run our tests</vt:lpstr>
      <vt:lpstr>Now we need DOM emulation</vt:lpstr>
      <vt:lpstr>How to run tests? </vt:lpstr>
      <vt:lpstr>Test Driven Development - TDD</vt:lpstr>
      <vt:lpstr>Jest Watch Mode: </vt:lpstr>
      <vt:lpstr>What to Test?</vt:lpstr>
      <vt:lpstr>What not to test?</vt:lpstr>
      <vt:lpstr>RTL Queries </vt:lpstr>
      <vt:lpstr>Assertions</vt:lpstr>
      <vt:lpstr>To find single &amp; multiple elements on the page!</vt:lpstr>
      <vt:lpstr>getByRole</vt:lpstr>
      <vt:lpstr>getByRole cont..</vt:lpstr>
      <vt:lpstr>Demo for getByRole( )</vt:lpstr>
      <vt:lpstr>What if two elements have the same role?</vt:lpstr>
      <vt:lpstr>For example: If we have a textbox and textarea together in a form</vt:lpstr>
      <vt:lpstr>Two headings together??</vt:lpstr>
      <vt:lpstr>getByRole Options ..cont.</vt:lpstr>
      <vt:lpstr>getByLabelText</vt:lpstr>
      <vt:lpstr>getByPlaceHolderText &amp; getByText</vt:lpstr>
      <vt:lpstr>getByDisplayValue</vt:lpstr>
      <vt:lpstr>getByAltText( )</vt:lpstr>
      <vt:lpstr>getByTitle</vt:lpstr>
      <vt:lpstr>getByTestId</vt:lpstr>
      <vt:lpstr>Priority Order for Queries</vt:lpstr>
      <vt:lpstr>RTL getAllBy Queries</vt:lpstr>
      <vt:lpstr>Let’s use getAllBy</vt:lpstr>
      <vt:lpstr>What is TextMatch? – The first argument to the query methods</vt:lpstr>
      <vt:lpstr>TextMatch - string</vt:lpstr>
      <vt:lpstr>TextMatch - regex</vt:lpstr>
      <vt:lpstr>TextMatch – custom function</vt:lpstr>
      <vt:lpstr>How to check if something is not there on component!</vt:lpstr>
      <vt:lpstr>queryBy and queryAllBy</vt:lpstr>
      <vt:lpstr>Appearance/Disappearance</vt:lpstr>
      <vt:lpstr>findBy and findAllBy</vt:lpstr>
      <vt:lpstr>To increase the timeout!</vt:lpstr>
      <vt:lpstr>User interactions!</vt:lpstr>
      <vt:lpstr>user-event</vt:lpstr>
      <vt:lpstr>fireEvent vs user-event</vt:lpstr>
      <vt:lpstr>Pointer Interactions</vt:lpstr>
      <vt:lpstr>Pointer Interactions</vt:lpstr>
      <vt:lpstr>fireEvent vs user-event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Noman Atique</dc:creator>
  <cp:lastModifiedBy>Noman Atique</cp:lastModifiedBy>
  <cp:revision>21</cp:revision>
  <dcterms:created xsi:type="dcterms:W3CDTF">2024-09-09T03:21:42Z</dcterms:created>
  <dcterms:modified xsi:type="dcterms:W3CDTF">2025-03-19T14:19:09Z</dcterms:modified>
</cp:coreProperties>
</file>