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6" r:id="rId2"/>
    <p:sldId id="257" r:id="rId3"/>
    <p:sldId id="268" r:id="rId4"/>
    <p:sldId id="284" r:id="rId5"/>
    <p:sldId id="301" r:id="rId6"/>
    <p:sldId id="297" r:id="rId7"/>
    <p:sldId id="298" r:id="rId8"/>
    <p:sldId id="295" r:id="rId9"/>
    <p:sldId id="296" r:id="rId10"/>
    <p:sldId id="293" r:id="rId11"/>
    <p:sldId id="294" r:id="rId12"/>
    <p:sldId id="299" r:id="rId13"/>
    <p:sldId id="302" r:id="rId14"/>
    <p:sldId id="292" r:id="rId15"/>
    <p:sldId id="286" r:id="rId1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נתנאל קום" initials="נק" lastIdx="1" clrIdx="0">
    <p:extLst>
      <p:ext uri="{19B8F6BF-5375-455C-9EA6-DF929625EA0E}">
        <p15:presenceInfo xmlns:p15="http://schemas.microsoft.com/office/powerpoint/2012/main" userId="550785c853d31f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E21"/>
    <a:srgbClr val="24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8" autoAdjust="0"/>
    <p:restoredTop sz="73475" autoAdjust="0"/>
  </p:normalViewPr>
  <p:slideViewPr>
    <p:cSldViewPr snapToGrid="0">
      <p:cViewPr varScale="1">
        <p:scale>
          <a:sx n="53" d="100"/>
          <a:sy n="53" d="100"/>
        </p:scale>
        <p:origin x="1363" y="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81B1C-CF05-0F44-A33E-A38439A627E4}" type="datetimeFigureOut">
              <a:rPr lang="en-IL" smtClean="0"/>
              <a:t>05/19/2025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715B0-74F3-B64E-A730-C7F3E6BEB9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178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4197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94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2776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endParaRPr lang="en-US" dirty="0"/>
          </a:p>
          <a:p>
            <a:r>
              <a:rPr lang="en-US" dirty="0" err="1"/>
              <a:t>icat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3139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4015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open </a:t>
            </a:r>
            <a:r>
              <a:rPr lang="en-US" dirty="0" err="1"/>
              <a:t>wireshark</a:t>
            </a:r>
            <a:r>
              <a:rPr lang="en-US" dirty="0"/>
              <a:t> and follow </a:t>
            </a:r>
            <a:r>
              <a:rPr lang="en-US" dirty="0" err="1"/>
              <a:t>tcp</a:t>
            </a:r>
            <a:r>
              <a:rPr lang="en-US" dirty="0"/>
              <a:t> 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1557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4414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profiles (we’re given the output of </a:t>
            </a:r>
            <a:r>
              <a:rPr lang="en-US" dirty="0" err="1"/>
              <a:t>imageinfo</a:t>
            </a:r>
            <a:r>
              <a:rPr lang="en-US" dirty="0"/>
              <a:t> already, but good to know. Note that this uses volatility2): python2 ~/volatility/vol.py -f flounder-pc-</a:t>
            </a:r>
            <a:r>
              <a:rPr lang="en-US" dirty="0" err="1"/>
              <a:t>memdump.elf</a:t>
            </a:r>
            <a:r>
              <a:rPr lang="en-US" dirty="0"/>
              <a:t> </a:t>
            </a:r>
            <a:r>
              <a:rPr lang="en-US" dirty="0" err="1"/>
              <a:t>imageinfo</a:t>
            </a:r>
            <a:endParaRPr lang="en-US" dirty="0"/>
          </a:p>
          <a:p>
            <a:r>
              <a:rPr lang="en-US" dirty="0"/>
              <a:t>Find running processes: python3 ~/volatility3/vol.py -f flounder-pc-</a:t>
            </a:r>
            <a:r>
              <a:rPr lang="en-US" dirty="0" err="1"/>
              <a:t>memdump.elf</a:t>
            </a:r>
            <a:r>
              <a:rPr lang="en-US" dirty="0"/>
              <a:t> </a:t>
            </a:r>
            <a:r>
              <a:rPr lang="en-US" dirty="0" err="1"/>
              <a:t>windows.pslist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</a:t>
            </a:r>
            <a:r>
              <a:rPr lang="en-US" dirty="0" err="1"/>
              <a:t>cmdline</a:t>
            </a:r>
            <a:r>
              <a:rPr lang="en-US" dirty="0"/>
              <a:t> (that was used to run the process): python3 ~/volatility3/vol.py -f flounder-pc-</a:t>
            </a:r>
            <a:r>
              <a:rPr lang="en-US" dirty="0" err="1"/>
              <a:t>memdump.elf</a:t>
            </a:r>
            <a:r>
              <a:rPr lang="en-US" dirty="0"/>
              <a:t> </a:t>
            </a:r>
            <a:r>
              <a:rPr lang="en-US" dirty="0" err="1"/>
              <a:t>windows.cmdline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6002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profiles (we’re given the output of </a:t>
            </a:r>
            <a:r>
              <a:rPr lang="en-US" dirty="0" err="1"/>
              <a:t>imageinfo</a:t>
            </a:r>
            <a:r>
              <a:rPr lang="en-US" dirty="0"/>
              <a:t> already, but good to know. Note that this uses volatility2): python2 ~/volatility/vol.py -f flounder-pc-</a:t>
            </a:r>
            <a:r>
              <a:rPr lang="en-US" dirty="0" err="1"/>
              <a:t>memdump.elf</a:t>
            </a:r>
            <a:r>
              <a:rPr lang="en-US" dirty="0"/>
              <a:t> </a:t>
            </a:r>
            <a:r>
              <a:rPr lang="en-US" dirty="0" err="1"/>
              <a:t>imageinfo</a:t>
            </a:r>
            <a:endParaRPr lang="en-US" dirty="0"/>
          </a:p>
          <a:p>
            <a:r>
              <a:rPr lang="en-US" dirty="0"/>
              <a:t>Find running processes: python3 ~/volatility3/vol.py -f flounder-pc-</a:t>
            </a:r>
            <a:r>
              <a:rPr lang="en-US" dirty="0" err="1"/>
              <a:t>memdump.elf</a:t>
            </a:r>
            <a:r>
              <a:rPr lang="en-US" dirty="0"/>
              <a:t> </a:t>
            </a:r>
            <a:r>
              <a:rPr lang="en-US" dirty="0" err="1"/>
              <a:t>windows.pslist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</a:t>
            </a:r>
            <a:r>
              <a:rPr lang="en-US" dirty="0" err="1"/>
              <a:t>cmdline</a:t>
            </a:r>
            <a:r>
              <a:rPr lang="en-US" dirty="0"/>
              <a:t> (that was used to run the process): python3 ~/volatility3/vol.py -f flounder-pc-</a:t>
            </a:r>
            <a:r>
              <a:rPr lang="en-US" dirty="0" err="1"/>
              <a:t>memdump.elf</a:t>
            </a:r>
            <a:r>
              <a:rPr lang="en-US" dirty="0"/>
              <a:t> </a:t>
            </a:r>
            <a:r>
              <a:rPr lang="en-US" dirty="0" err="1"/>
              <a:t>windows.cmdline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7884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741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5E9E-4F38-4008-FC07-B9D93041C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FDA19-FAC9-0FD7-BAEA-D33742EE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6167C-AD4B-E539-88F6-7CC74491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05/19/2025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455A-C314-6C47-2615-3003158D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9BAA2-C063-397C-3FBF-C1F2C3AE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818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9C43-8061-EE6C-1B5A-F00114F6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59A86-1141-99C9-BDB8-6CCD3B0C9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3DF8-C58E-CB5D-E4B4-ECF8DE2B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05/19/2025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D1815-680E-CA66-72F3-5B93608F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BC2A0-3E58-7E2B-B473-C5B1D562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613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7F013-8549-0676-11FD-6F103704C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42FA9-65FB-69A5-60E1-2B0B4379C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4627B-323E-27B2-00D4-6550681C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05/19/2025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A7913-33F9-8AE1-49E5-7235C65F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D308B-3051-7C10-4285-1B01246E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038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5E29-8ABE-4749-6970-39FF5E0A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1F52-CF88-1929-6B8C-4C8F57736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4720-A70F-7736-DEB4-2089ABAB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05/19/2025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CF58F-9B1A-57C2-DE71-C2A876C4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6248-356F-A677-D98E-1CEE8363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754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AFDE-3277-B5AC-B7A7-8A6A9E23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6AC05-F502-8D42-B690-688CE7C2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C4EFB-7E34-35D7-5D07-35F2283F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05/19/2025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2AEC8-F977-2F41-2CAD-46CA10EF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6CC9-EB60-2FC1-F1C3-325FC86C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202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CD5A-E230-A954-4CCC-434C6720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6749-9277-2566-1F0A-23A8467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68A8C-DBCB-50A1-D33B-6B282B123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614D5-E93D-BE04-2D7F-1A508CBE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05/19/2025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FB3C2-4F64-3537-72BE-9F50DC7F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C1213-C03E-D639-79A3-04DA6851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202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AE8C-6FDA-BE19-DCE3-3BD308AA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C048F-7517-2662-B606-D2B218AF2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08264-C9DB-11A0-214F-2C5E2527F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5F375-1D78-10E0-0B11-87037CD47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2DC9A6-D883-0DD9-886C-A59CE4C5C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71A5E-75D4-8FDF-B300-292ABA1B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05/19/2025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8DFF9-5236-B29B-63FE-596F5117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1FF7-20CE-491E-7EFE-27360F9A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208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FCA3-4188-F926-D0D7-CC334A94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93095-8076-2A76-F8D7-E863175D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05/19/2025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6A2F1-D15C-6B58-86B2-8F657B7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FA665-696D-A3F4-4A11-988832C7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548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A5FBC-3932-EDC0-DE5A-1BCCC27B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05/19/2025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D4C69-B32C-8C2A-5AA0-7001A97D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37430-6E5A-07D5-EF51-CF10C16A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652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7067-AD13-7B44-FF30-9D27D0AF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325B-FCA7-0ABA-EE0B-4C6C7EECC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7363E-7471-6EF2-7E01-010E5419A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CC1AE-A8BD-4A3F-79B1-B5C47CCB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05/19/2025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B3946-DEB7-F715-99AA-00291658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7E1AE-91B9-6557-BBFE-A21DC6DF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830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26C4-1335-F787-B666-BEF9285B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19E41-F91B-BE80-C8A2-3332C3E59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B77E7-5892-8985-4396-1324BDDF7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07B15-23BA-4BAD-CB04-3AC9F9FE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05/19/2025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41F28-A60B-68F6-0A6C-DE488314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B09E9-8C29-93A8-BA78-7D8182F6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104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92578-C2F0-CCB8-512F-F1CD25F5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DB365-89B4-93E9-774E-A4700E5DE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70984-0714-AFE8-8FB1-1C90EE7C9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9F28E-B300-B343-AE70-8AAEBE22BCA3}" type="datetimeFigureOut">
              <a:rPr lang="en-IL" smtClean="0"/>
              <a:t>05/19/2025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A94B-BE45-3BBC-FB43-57874ECC0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FB72-B5EA-BE12-58BF-13B4E5F96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031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pp.hackthebox.com/challenges/Reminiscent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pp.hackthebox.com/challenges/Reminiscent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perisolve.com/" TargetMode="External"/><Relationship Id="rId4" Type="http://schemas.openxmlformats.org/officeDocument/2006/relationships/hyperlink" Target="https://georgeom.net/StegOnlin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tflearn.com/challenge/894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ppusaikiran/awesome-ctf-cheatsheet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cugu.github.io/awesome-forensic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yberdefenders.org/blueteam-ctf-challenges/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ctflearn.com/challenge/1/browse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play.picoctf.org/classrooms/8492" TargetMode="External"/><Relationship Id="rId9" Type="http://schemas.openxmlformats.org/officeDocument/2006/relationships/hyperlink" Target="https://forensics.wiki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iki.sleuthkit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root-me.org/fr/Challenges/Forensic/Fichier-supprime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ay.picoctf.org/practice/challenge/30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6554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4C4AF9-6CBF-8504-F8FE-8E825ADA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096" y="2004365"/>
            <a:ext cx="1998805" cy="30284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2020240" y="3599485"/>
            <a:ext cx="6261812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7200" b="1" dirty="0">
                <a:solidFill>
                  <a:srgbClr val="E1FD21"/>
                </a:solidFill>
                <a:latin typeface="Miriam Libre" pitchFamily="2" charset="-79"/>
                <a:ea typeface="3270 CONDENSED" panose="02000509000000000000" pitchFamily="49" charset="0"/>
                <a:cs typeface="Miriam Libre" pitchFamily="2" charset="-79"/>
              </a:rPr>
              <a:t>Forensics</a:t>
            </a:r>
            <a:endParaRPr lang="en-US" sz="7200" b="1" dirty="0">
              <a:solidFill>
                <a:srgbClr val="E1FD21"/>
              </a:solidFill>
              <a:effectLst/>
              <a:latin typeface="Miriam Libre" pitchFamily="2" charset="-79"/>
              <a:ea typeface="3270 CONDENSED" panose="02000509000000000000" pitchFamily="49" charset="0"/>
              <a:cs typeface="Miriam Libre" pitchFamily="2" charset="-79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720B3A-4214-C253-DC62-43F69EE562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55F811-1B73-0EAE-5D9B-3DC714A2CA29}"/>
              </a:ext>
            </a:extLst>
          </p:cNvPr>
          <p:cNvSpPr txBox="1"/>
          <p:nvPr/>
        </p:nvSpPr>
        <p:spPr>
          <a:xfrm>
            <a:off x="2072666" y="4327712"/>
            <a:ext cx="626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Become a detective</a:t>
            </a:r>
            <a:endParaRPr lang="he-IL" sz="2400" b="1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6D70DD-DDA5-8E1C-DC90-BA7243AD243D}"/>
              </a:ext>
            </a:extLst>
          </p:cNvPr>
          <p:cNvCxnSpPr>
            <a:cxnSpLocks/>
          </p:cNvCxnSpPr>
          <p:nvPr/>
        </p:nvCxnSpPr>
        <p:spPr>
          <a:xfrm>
            <a:off x="1851500" y="5190890"/>
            <a:ext cx="63900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394D29-BC34-199F-B7B9-48169D245347}"/>
              </a:ext>
            </a:extLst>
          </p:cNvPr>
          <p:cNvSpPr txBox="1"/>
          <p:nvPr/>
        </p:nvSpPr>
        <p:spPr>
          <a:xfrm>
            <a:off x="2072666" y="5371443"/>
            <a:ext cx="626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Spring 24/25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6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028198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403620"/>
            <a:ext cx="7850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24272C"/>
                </a:solidFill>
                <a:effectLst/>
                <a:latin typeface="Miriam Libre" pitchFamily="2" charset="-79"/>
                <a:cs typeface="Miriam Libre" pitchFamily="2" charset="-79"/>
              </a:rPr>
              <a:t>Memory </a:t>
            </a:r>
            <a:r>
              <a:rPr lang="en-US" sz="3200" b="1" dirty="0">
                <a:solidFill>
                  <a:srgbClr val="24272C"/>
                </a:solidFill>
                <a:latin typeface="Miriam Libre" pitchFamily="2" charset="-79"/>
                <a:cs typeface="Miriam Libre" pitchFamily="2" charset="-79"/>
              </a:rPr>
              <a:t>forensics</a:t>
            </a:r>
            <a:endParaRPr lang="he-IL" sz="3200" b="1" dirty="0">
              <a:solidFill>
                <a:srgbClr val="24272C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AE44DD-9F90-453E-830F-60E9D499845F}"/>
              </a:ext>
            </a:extLst>
          </p:cNvPr>
          <p:cNvSpPr txBox="1"/>
          <p:nvPr/>
        </p:nvSpPr>
        <p:spPr>
          <a:xfrm>
            <a:off x="292971" y="1167186"/>
            <a:ext cx="11444790" cy="5043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The RAM holds a snapshot of what the system was doing at a given moment — running processes, network connections, clipboard data, and more.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Memory dumps capture this snapshot and can contain some of the most valuable traces of user activity.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These dumps of data are often very large, but can be analyzed using a tool called Volatility. Volatility uses predefined OS memory layouts to extract useful information from the big blob of memory.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Some common commands: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imageinfo</a:t>
            </a: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– display general information about snapshot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pslist</a:t>
            </a: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– live processes list during the snapshot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netscan</a:t>
            </a: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– live connections during the snapshot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Example: </a:t>
            </a: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5"/>
              </a:rPr>
              <a:t>https://app.hackthebox.com/challenges/Reminiscent</a:t>
            </a:r>
            <a:endParaRPr lang="en-US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3657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028198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403620"/>
            <a:ext cx="7850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24272C"/>
                </a:solidFill>
                <a:effectLst/>
                <a:latin typeface="Miriam Libre" pitchFamily="2" charset="-79"/>
                <a:cs typeface="Miriam Libre" pitchFamily="2" charset="-79"/>
              </a:rPr>
              <a:t>Memory forensics - example</a:t>
            </a:r>
            <a:endParaRPr lang="he-IL" sz="3200" b="1" dirty="0">
              <a:solidFill>
                <a:srgbClr val="24272C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202E12-9199-4F4E-A4AD-A994ECFF6381}"/>
              </a:ext>
            </a:extLst>
          </p:cNvPr>
          <p:cNvSpPr txBox="1"/>
          <p:nvPr/>
        </p:nvSpPr>
        <p:spPr>
          <a:xfrm>
            <a:off x="363850" y="3044279"/>
            <a:ext cx="114447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5"/>
              </a:rPr>
              <a:t>https://app.hackthebox.com/challenges/Reminiscent</a:t>
            </a:r>
            <a:endParaRPr lang="en-US" sz="32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31196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028198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403620"/>
            <a:ext cx="7850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24272C"/>
                </a:solidFill>
                <a:effectLst/>
                <a:latin typeface="Miriam Libre" pitchFamily="2" charset="-79"/>
                <a:cs typeface="Miriam Libre" pitchFamily="2" charset="-79"/>
              </a:rPr>
              <a:t>Steganography</a:t>
            </a:r>
            <a:endParaRPr lang="he-IL" sz="3200" b="1" dirty="0">
              <a:solidFill>
                <a:srgbClr val="24272C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AE44DD-9F90-453E-830F-60E9D499845F}"/>
              </a:ext>
            </a:extLst>
          </p:cNvPr>
          <p:cNvSpPr txBox="1"/>
          <p:nvPr/>
        </p:nvSpPr>
        <p:spPr>
          <a:xfrm>
            <a:off x="143867" y="1125173"/>
            <a:ext cx="11593893" cy="5593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Steganography is the practice of concealing messages or information within other non-secret text or data.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These files can include basically any file type. Images, documents, video/audio files, etc.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Some useful tools (there are many, many more):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pngcheck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to check for the integrity of a </a:t>
            </a:r>
            <a:r>
              <a:rPr lang="en-US" sz="2000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png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file.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steghide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– Embed or extract hidden data within image or audio files while preserving their apparent content.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zsteg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– like </a:t>
            </a:r>
            <a:r>
              <a:rPr lang="en-US" sz="2000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steghide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but mainly for images.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4"/>
              </a:rPr>
              <a:t>https://georgeom.net/StegOnline</a:t>
            </a:r>
            <a:endParaRPr lang="en-US" sz="2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5"/>
              </a:rPr>
              <a:t>https://www.aperisolve.com/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- Runs many different steganography tools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78643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028198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403620"/>
            <a:ext cx="7850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24272C"/>
                </a:solidFill>
                <a:effectLst/>
                <a:latin typeface="Miriam Libre" pitchFamily="2" charset="-79"/>
                <a:cs typeface="Miriam Libre" pitchFamily="2" charset="-79"/>
              </a:rPr>
              <a:t>Steganography - example</a:t>
            </a:r>
            <a:endParaRPr lang="he-IL" sz="3200" b="1" dirty="0">
              <a:solidFill>
                <a:srgbClr val="24272C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202E12-9199-4F4E-A4AD-A994ECFF6381}"/>
              </a:ext>
            </a:extLst>
          </p:cNvPr>
          <p:cNvSpPr txBox="1"/>
          <p:nvPr/>
        </p:nvSpPr>
        <p:spPr>
          <a:xfrm>
            <a:off x="363850" y="3044279"/>
            <a:ext cx="114447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5"/>
              </a:rPr>
              <a:t>https://ctflearn.com/challenge/894</a:t>
            </a:r>
            <a:endParaRPr lang="en-US" sz="32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7701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2965094" y="4337270"/>
            <a:ext cx="6261812" cy="91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>
              <a:lnSpc>
                <a:spcPts val="6000"/>
              </a:lnSpc>
            </a:pPr>
            <a:r>
              <a:rPr lang="en-US" sz="65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Practice time</a:t>
            </a:r>
            <a:endParaRPr lang="he-IL" sz="6500" b="1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EDE1B2-AA06-4838-05EB-AC57A1D6F4E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E494CD-45EB-20D5-25E7-31FAD1644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0" y="2171772"/>
            <a:ext cx="1333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26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193852" y="1074703"/>
            <a:ext cx="12024361" cy="559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Class practice: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4"/>
              </a:rPr>
              <a:t>https://play.picoctf.org/classrooms/8492</a:t>
            </a:r>
            <a:r>
              <a:rPr lang="en-US" sz="20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- Our </a:t>
            </a:r>
            <a:r>
              <a:rPr lang="en-US" sz="2000" b="1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picoCTF</a:t>
            </a:r>
            <a:r>
              <a:rPr lang="en-US" sz="20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classroom. Assignment “Week 6 – Advanced”.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5"/>
              </a:rPr>
              <a:t>https://ctflearn.com/challenge/1/browse</a:t>
            </a:r>
            <a:r>
              <a:rPr lang="en-US" sz="20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- Challenges with rating &gt; 4.5.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6"/>
              </a:rPr>
              <a:t>https://cyberdefenders.org/blueteam-ctf-challenges/</a:t>
            </a:r>
            <a:r>
              <a:rPr lang="en-US" sz="20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- “Endpoint forensics” for labs about Memory forensics like we learned.</a:t>
            </a: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Some resources: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7"/>
              </a:rPr>
              <a:t>https://cugu.github.io/awesome-forensics/</a:t>
            </a:r>
            <a:r>
              <a:rPr lang="en-US" sz="20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- basically all the info you’ll ever need about forensics.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8"/>
              </a:rPr>
              <a:t>https://github.com/uppusaikiran/awesome-ctf-cheatsheet</a:t>
            </a:r>
            <a:endParaRPr lang="en-US" sz="2000" b="1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9"/>
              </a:rPr>
              <a:t>https://forensics.wiki/</a:t>
            </a:r>
            <a:endParaRPr lang="en-US" sz="2000" b="1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EDE1B2-AA06-4838-05EB-AC57A1D6F4EF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4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242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rgbClr val="2427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87FF34-DF3A-239A-78FE-A64704203FFC}"/>
              </a:ext>
            </a:extLst>
          </p:cNvPr>
          <p:cNvSpPr txBox="1"/>
          <p:nvPr/>
        </p:nvSpPr>
        <p:spPr>
          <a:xfrm>
            <a:off x="886795" y="488435"/>
            <a:ext cx="7223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spc="120" dirty="0">
                <a:solidFill>
                  <a:srgbClr val="E2FE21"/>
                </a:solidFill>
                <a:effectLst/>
                <a:latin typeface="Handjet Medium Square Single" pitchFamily="2" charset="0"/>
                <a:cs typeface="Handjet Medium Square Single" pitchFamily="2" charset="0"/>
              </a:rPr>
              <a:t>Forensics - introduction</a:t>
            </a:r>
            <a:endParaRPr lang="he-IL" sz="4000" b="1" spc="120" dirty="0">
              <a:solidFill>
                <a:srgbClr val="E2FE21"/>
              </a:solidFill>
              <a:effectLst/>
              <a:latin typeface="Handjet Medium Square Single" pitchFamily="2" charset="0"/>
              <a:cs typeface="Handjet Medium Square Single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39E69-1911-E1CA-7F9F-70B57027F657}"/>
              </a:ext>
            </a:extLst>
          </p:cNvPr>
          <p:cNvSpPr txBox="1"/>
          <p:nvPr/>
        </p:nvSpPr>
        <p:spPr>
          <a:xfrm>
            <a:off x="292971" y="1441094"/>
            <a:ext cx="1175516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Forensics is the process of uncovering the digital traces left on a computer. </a:t>
            </a:r>
            <a:r>
              <a:rPr lang="en-US" sz="2200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It involves finding hidden information in various types of files, from simple logs to entire disk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24272B"/>
              </a:solidFill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In CTFs, forensics usually means: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You get a file (or a few).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Maybe a background story.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And you should: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Identify what file type(s) you are working with.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Find relevant tools.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Investigate deeply.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Extract the flag.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24272B"/>
              </a:solidFill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Flags can be hidden in the darkest and most obscure places!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57554-5D62-32A1-BCAC-40F22766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19329" y="6366654"/>
            <a:ext cx="3079700" cy="2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3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542106"/>
            <a:ext cx="8917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spc="120" dirty="0">
                <a:solidFill>
                  <a:srgbClr val="24272C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Forensics challenges in CTFs</a:t>
            </a:r>
            <a:endParaRPr lang="he-IL" sz="3200" b="1" spc="120" dirty="0">
              <a:solidFill>
                <a:srgbClr val="24272C"/>
              </a:solidFill>
              <a:effectLst/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33F90E-E50A-4C6D-837E-A7B1D45E5C15}"/>
              </a:ext>
            </a:extLst>
          </p:cNvPr>
          <p:cNvSpPr txBox="1"/>
          <p:nvPr/>
        </p:nvSpPr>
        <p:spPr>
          <a:xfrm>
            <a:off x="292971" y="1545612"/>
            <a:ext cx="1144479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Most forensics challenges just hand you one or more files. Your job is to figure out what they are and what’s hidden inside.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Common challenges include: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System snapshots: </a:t>
            </a:r>
            <a:r>
              <a:rPr lang="en-US" sz="2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Full memory dump or virtual machine states.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Packet captures (.</a:t>
            </a:r>
            <a:r>
              <a:rPr lang="en-US" sz="2200" b="1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pcap</a:t>
            </a:r>
            <a:r>
              <a:rPr lang="en-US" sz="22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): </a:t>
            </a:r>
            <a:r>
              <a:rPr lang="en-US" sz="2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Network traffic logs, used to trace communication or extract transferred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Disk images/file systems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Steganography: </a:t>
            </a:r>
            <a:r>
              <a:rPr lang="en-US" sz="2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Innocent-looking media files hiding embedded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Application/event logs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Broken files</a:t>
            </a:r>
            <a:r>
              <a:rPr lang="en-US" sz="2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: file types like PDF or PNG that follow a very specific format, which been tempered with and don’t open normally.</a:t>
            </a:r>
          </a:p>
        </p:txBody>
      </p:sp>
    </p:spTree>
    <p:extLst>
      <p:ext uri="{BB962C8B-B14F-4D97-AF65-F5344CB8AC3E}">
        <p14:creationId xmlns:p14="http://schemas.microsoft.com/office/powerpoint/2010/main" val="16091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028198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403620"/>
            <a:ext cx="93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24272C"/>
                </a:solidFill>
                <a:effectLst/>
                <a:latin typeface="Miriam Libre" pitchFamily="2" charset="-79"/>
                <a:cs typeface="Miriam Libre" pitchFamily="2" charset="-79"/>
              </a:rPr>
              <a:t>First Steps in Any Forensics Challenge</a:t>
            </a:r>
            <a:endParaRPr lang="he-IL" sz="3200" b="1" dirty="0">
              <a:solidFill>
                <a:srgbClr val="24272C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33F90E-E50A-4C6D-837E-A7B1D45E5C15}"/>
              </a:ext>
            </a:extLst>
          </p:cNvPr>
          <p:cNvSpPr txBox="1"/>
          <p:nvPr/>
        </p:nvSpPr>
        <p:spPr>
          <a:xfrm>
            <a:off x="124357" y="1195605"/>
            <a:ext cx="1192377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2DFE8-1A96-4353-9478-BB59C5BE176C}"/>
              </a:ext>
            </a:extLst>
          </p:cNvPr>
          <p:cNvSpPr txBox="1"/>
          <p:nvPr/>
        </p:nvSpPr>
        <p:spPr>
          <a:xfrm>
            <a:off x="273079" y="1382305"/>
            <a:ext cx="11444790" cy="4670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Whatever file you're given, start with basic inspection. These steps can reveal useful info — or even solve the challenge right away.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Common first-line tools: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file – Identify file type (not always reliable)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strings | grep – Extract readable text and filter for flags, URLs, etc.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exiftool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– View or edit file metadata (often useful in images/docs)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binwalk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, foremost – Extract embedded files or data chunks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These are part of almost every forensics checklist.</a:t>
            </a:r>
          </a:p>
        </p:txBody>
      </p:sp>
    </p:spTree>
    <p:extLst>
      <p:ext uri="{BB962C8B-B14F-4D97-AF65-F5344CB8AC3E}">
        <p14:creationId xmlns:p14="http://schemas.microsoft.com/office/powerpoint/2010/main" val="137440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542106"/>
            <a:ext cx="8917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spc="120" dirty="0">
                <a:solidFill>
                  <a:srgbClr val="24272C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Diving into it</a:t>
            </a:r>
            <a:endParaRPr lang="he-IL" sz="3200" b="1" spc="120" dirty="0">
              <a:solidFill>
                <a:srgbClr val="24272C"/>
              </a:solidFill>
              <a:effectLst/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33F90E-E50A-4C6D-837E-A7B1D45E5C15}"/>
              </a:ext>
            </a:extLst>
          </p:cNvPr>
          <p:cNvSpPr txBox="1"/>
          <p:nvPr/>
        </p:nvSpPr>
        <p:spPr>
          <a:xfrm>
            <a:off x="292971" y="1545612"/>
            <a:ext cx="114447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We’ll now go over some of the common forensics topics in more detail, and look at practical examples for each.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Keep in mind that forensics is a wide field with a lot of creativity and degrees of freedom involved in creating the challenges, and we won’t cover every branch in this session — just the ones most relevant to typical CTF challenges.</a:t>
            </a:r>
          </a:p>
        </p:txBody>
      </p:sp>
    </p:spTree>
    <p:extLst>
      <p:ext uri="{BB962C8B-B14F-4D97-AF65-F5344CB8AC3E}">
        <p14:creationId xmlns:p14="http://schemas.microsoft.com/office/powerpoint/2010/main" val="361275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028198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403620"/>
            <a:ext cx="7850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24272C"/>
                </a:solidFill>
                <a:effectLst/>
                <a:latin typeface="Miriam Libre" pitchFamily="2" charset="-79"/>
                <a:cs typeface="Miriam Libre" pitchFamily="2" charset="-79"/>
              </a:rPr>
              <a:t>Disk/File system forensics </a:t>
            </a:r>
            <a:endParaRPr lang="he-IL" sz="3200" b="1" dirty="0">
              <a:solidFill>
                <a:srgbClr val="24272C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AE44DD-9F90-453E-830F-60E9D499845F}"/>
              </a:ext>
            </a:extLst>
          </p:cNvPr>
          <p:cNvSpPr txBox="1"/>
          <p:nvPr/>
        </p:nvSpPr>
        <p:spPr>
          <a:xfrm>
            <a:off x="143867" y="1167186"/>
            <a:ext cx="11444790" cy="6055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These challenges usually provide a disk image — a snapshot of a storage device’s (SSD, HDD, Flash drives, </a:t>
            </a:r>
            <a:r>
              <a:rPr lang="en-US" sz="2000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etc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) contents and filesystem.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Common tasks include retrieving some meta data about the system or recovering deleted files.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There are several tools for analyzing disk images. One of the most commonly used is The </a:t>
            </a:r>
            <a:r>
              <a:rPr lang="en-US" sz="2000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SleuthKit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, a collection of command-line utilities for filesystem forensics. The </a:t>
            </a:r>
            <a:r>
              <a:rPr lang="en-US" sz="2000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4"/>
              </a:rPr>
              <a:t>SleuthKit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4"/>
              </a:rPr>
              <a:t> Wiki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is a great resource for that.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Some common usage: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mmls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– displays the different partition of the image.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fls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– lists files/directories in the file system.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icat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– print the contents of a file in the filesystem, based on it’s </a:t>
            </a:r>
            <a:r>
              <a:rPr lang="en-US" sz="2000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inode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number.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3159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028198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403620"/>
            <a:ext cx="7850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24272C"/>
                </a:solidFill>
                <a:effectLst/>
                <a:latin typeface="Miriam Libre" pitchFamily="2" charset="-79"/>
                <a:cs typeface="Miriam Libre" pitchFamily="2" charset="-79"/>
              </a:rPr>
              <a:t>Disk/File system forensics - example</a:t>
            </a:r>
            <a:endParaRPr lang="he-IL" sz="3200" b="1" dirty="0">
              <a:solidFill>
                <a:srgbClr val="24272C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202E12-9199-4F4E-A4AD-A994ECFF6381}"/>
              </a:ext>
            </a:extLst>
          </p:cNvPr>
          <p:cNvSpPr txBox="1"/>
          <p:nvPr/>
        </p:nvSpPr>
        <p:spPr>
          <a:xfrm>
            <a:off x="363850" y="3044279"/>
            <a:ext cx="1144479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5"/>
              </a:rPr>
              <a:t>https://www.root-me.org/fr/Challenges/Forensic/Fichier-supprime</a:t>
            </a:r>
            <a:endParaRPr lang="en-US" sz="24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9264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028198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403620"/>
            <a:ext cx="7850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24272C"/>
                </a:solidFill>
                <a:effectLst/>
                <a:latin typeface="Miriam Libre" pitchFamily="2" charset="-79"/>
                <a:cs typeface="Miriam Libre" pitchFamily="2" charset="-79"/>
              </a:rPr>
              <a:t>Network forensics</a:t>
            </a:r>
            <a:endParaRPr lang="he-IL" sz="3200" b="1" dirty="0">
              <a:solidFill>
                <a:srgbClr val="24272C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AE44DD-9F90-453E-830F-60E9D499845F}"/>
              </a:ext>
            </a:extLst>
          </p:cNvPr>
          <p:cNvSpPr txBox="1"/>
          <p:nvPr/>
        </p:nvSpPr>
        <p:spPr>
          <a:xfrm>
            <a:off x="292971" y="1167186"/>
            <a:ext cx="11444790" cy="5132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This one is usually pretty easy to identify. When the challenge is about network traffic analysis, we will usually be given a </a:t>
            </a:r>
            <a:r>
              <a:rPr lang="en-US" sz="20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packet capture 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file, which is just a collection of packets sent over the network during a certain period of time.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easy challenges may ask us to retrieve some information about a connection. Harder </a:t>
            </a:r>
            <a:r>
              <a:rPr lang="en-US" sz="200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challenges might be about 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malware analysis (for example – see shell commands an attacker who has a reverse shell sent).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The best and most common tool for analyzing packet captures is </a:t>
            </a:r>
            <a:r>
              <a:rPr lang="en-US" sz="20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Wireshark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. It has various wonderful features such as filtering for specific packets, identifying protocols in use, and analyze communication flows/streams in detail.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645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028198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403620"/>
            <a:ext cx="7850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24272C"/>
                </a:solidFill>
                <a:latin typeface="Miriam Libre" pitchFamily="2" charset="-79"/>
                <a:cs typeface="Miriam Libre" pitchFamily="2" charset="-79"/>
              </a:rPr>
              <a:t>Network</a:t>
            </a:r>
            <a:r>
              <a:rPr lang="en-US" sz="3200" b="1" dirty="0">
                <a:solidFill>
                  <a:srgbClr val="24272C"/>
                </a:solidFill>
                <a:effectLst/>
                <a:latin typeface="Miriam Libre" pitchFamily="2" charset="-79"/>
                <a:cs typeface="Miriam Libre" pitchFamily="2" charset="-79"/>
              </a:rPr>
              <a:t> forensics - example</a:t>
            </a:r>
            <a:endParaRPr lang="he-IL" sz="3200" b="1" dirty="0">
              <a:solidFill>
                <a:srgbClr val="24272C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202E12-9199-4F4E-A4AD-A994ECFF6381}"/>
              </a:ext>
            </a:extLst>
          </p:cNvPr>
          <p:cNvSpPr txBox="1"/>
          <p:nvPr/>
        </p:nvSpPr>
        <p:spPr>
          <a:xfrm>
            <a:off x="363850" y="3044279"/>
            <a:ext cx="114447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5"/>
              </a:rPr>
              <a:t>https://play.picoctf.org/practice/challenge/30</a:t>
            </a:r>
            <a:endParaRPr lang="en-US" sz="32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4294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client_side</Template>
  <TotalTime>1093</TotalTime>
  <Words>1206</Words>
  <Application>Microsoft Office PowerPoint</Application>
  <PresentationFormat>Widescreen</PresentationFormat>
  <Paragraphs>107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Handjet Medium Square Single</vt:lpstr>
      <vt:lpstr>Miriam Libre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נתנאל קום</dc:creator>
  <cp:lastModifiedBy>נתנאל קום</cp:lastModifiedBy>
  <cp:revision>218</cp:revision>
  <dcterms:created xsi:type="dcterms:W3CDTF">2024-12-23T10:06:53Z</dcterms:created>
  <dcterms:modified xsi:type="dcterms:W3CDTF">2025-05-19T15:12:19Z</dcterms:modified>
</cp:coreProperties>
</file>