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6" r:id="rId2"/>
    <p:sldId id="283" r:id="rId3"/>
    <p:sldId id="316" r:id="rId4"/>
    <p:sldId id="258" r:id="rId5"/>
    <p:sldId id="305" r:id="rId6"/>
    <p:sldId id="304" r:id="rId7"/>
    <p:sldId id="294" r:id="rId8"/>
    <p:sldId id="301" r:id="rId9"/>
    <p:sldId id="302" r:id="rId10"/>
    <p:sldId id="315" r:id="rId11"/>
    <p:sldId id="306" r:id="rId12"/>
    <p:sldId id="308" r:id="rId13"/>
    <p:sldId id="317" r:id="rId14"/>
    <p:sldId id="314" r:id="rId15"/>
    <p:sldId id="292" r:id="rId16"/>
    <p:sldId id="286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  <a:srgbClr val="24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56"/>
  </p:normalViewPr>
  <p:slideViewPr>
    <p:cSldViewPr snapToGrid="0">
      <p:cViewPr varScale="1">
        <p:scale>
          <a:sx n="73" d="100"/>
          <a:sy n="73" d="100"/>
        </p:scale>
        <p:origin x="58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1B1C-CF05-0F44-A33E-A38439A627E4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15B0-74F3-B64E-A730-C7F3E6BEB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78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27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9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417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94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E9E-4F38-4008-FC07-B9D93041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DA19-FAC9-0FD7-BAEA-D33742EE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167C-AD4B-E539-88F6-7CC7449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55A-C314-6C47-2615-3003158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AA2-C063-397C-3FBF-C1F2C3A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8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9C43-8061-EE6C-1B5A-F00114F6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9A86-1141-99C9-BDB8-6CCD3B0C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3DF8-C58E-CB5D-E4B4-ECF8DE2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1815-680E-CA66-72F3-5B93608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C2A0-3E58-7E2B-B473-C5B1D5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1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7F013-8549-0676-11FD-6F103704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42FA9-65FB-69A5-60E1-2B0B4379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627B-323E-27B2-00D4-6550681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7913-33F9-8AE1-49E5-7235C65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08B-3051-7C10-4285-1B01246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5E29-8ABE-4749-6970-39FF5E0A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F52-CF88-1929-6B8C-4C8F5773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4720-A70F-7736-DEB4-2089ABA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F58F-9B1A-57C2-DE71-C2A876C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6248-356F-A677-D98E-1CEE8363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5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AFDE-3277-B5AC-B7A7-8A6A9E2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6AC05-F502-8D42-B690-688CE7C2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4EFB-7E34-35D7-5D07-35F2283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AEC8-F977-2F41-2CAD-46CA10EF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CC9-EB60-2FC1-F1C3-325FC86C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0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D5A-E230-A954-4CCC-434C672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749-9277-2566-1F0A-23A8467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8A8C-DBCB-50A1-D33B-6B282B1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14D5-E93D-BE04-2D7F-1A508CB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B3C2-4F64-3537-72BE-9F50DC7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1213-C03E-D639-79A3-04DA685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0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AE8C-6FDA-BE19-DCE3-3BD308AA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048F-7517-2662-B606-D2B218AF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8264-C9DB-11A0-214F-2C5E2527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5F375-1D78-10E0-0B11-87037CD4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DC9A6-D883-0DD9-886C-A59CE4C5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71A5E-75D4-8FDF-B300-292ABA1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8DFF9-5236-B29B-63FE-596F511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1FF7-20CE-491E-7EFE-27360F9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0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FCA3-4188-F926-D0D7-CC334A94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3095-8076-2A76-F8D7-E863175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A2F1-D15C-6B58-86B2-8F657B7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A665-696D-A3F4-4A11-988832C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4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5FBC-3932-EDC0-DE5A-1BCCC27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C69-B32C-8C2A-5AA0-7001A97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7430-6E5A-07D5-EF51-CF10C16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067-AD13-7B44-FF30-9D27D0AF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325B-FCA7-0ABA-EE0B-4C6C7EE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363E-7471-6EF2-7E01-010E5419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C1AE-A8BD-4A3F-79B1-B5C47CC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3946-DEB7-F715-99AA-0029165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E1AE-91B9-6557-BBFE-A21DC6DF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3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6C4-1335-F787-B666-BEF9285B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9E41-F91B-BE80-C8A2-3332C3E5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77E7-5892-8985-4396-1324BDDF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7B15-23BA-4BAD-CB04-3AC9F9F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1F28-A60B-68F6-0A6C-DE488314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09E9-8C29-93A8-BA78-7D8182F6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0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2578-C2F0-CCB8-512F-F1CD25F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B365-89B4-93E9-774E-A4700E5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0984-0714-AFE8-8FB1-1C90EE7C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F28E-B300-B343-AE70-8AAEBE22BCA3}" type="datetimeFigureOut">
              <a:rPr lang="en-IL" smtClean="0"/>
              <a:t>05/05/2025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A94B-BE45-3BBC-FB43-57874ECC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FB72-B5EA-BE12-58BF-13B4E5F9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3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pwnable.xyz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hyperlink" Target="https://app.hackthebox.com/" TargetMode="External"/><Relationship Id="rId12" Type="http://schemas.openxmlformats.org/officeDocument/2006/relationships/hyperlink" Target="pwn.colle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pwnable.kr" TargetMode="External"/><Relationship Id="rId11" Type="http://schemas.openxmlformats.org/officeDocument/2006/relationships/hyperlink" Target="https://pwnable.co.il/" TargetMode="External"/><Relationship Id="rId5" Type="http://schemas.openxmlformats.org/officeDocument/2006/relationships/hyperlink" Target="https://ropemporium.com/" TargetMode="External"/><Relationship Id="rId10" Type="http://schemas.openxmlformats.org/officeDocument/2006/relationships/hyperlink" Target="https://www.root-me.org/fr/Challenges/App-Systeme" TargetMode="External"/><Relationship Id="rId4" Type="http://schemas.openxmlformats.org/officeDocument/2006/relationships/hyperlink" Target="https://natitati4.github.io/technion-ctf/advanced-workshops/pwn" TargetMode="External"/><Relationship Id="rId9" Type="http://schemas.openxmlformats.org/officeDocument/2006/relationships/hyperlink" Target="gracker.org" TargetMode="Externa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554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633" y="2280270"/>
            <a:ext cx="1998805" cy="302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1799074" y="2693528"/>
            <a:ext cx="6261812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E1FD21"/>
                </a:solidFill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Binary Exploitation</a:t>
            </a:r>
            <a:endParaRPr lang="en-US" sz="6000" b="1" dirty="0">
              <a:solidFill>
                <a:srgbClr val="E1FD2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4363216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51683" y="4508692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Spring 24/25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3A454A-557E-2F1B-4701-7328B5F7B509}"/>
              </a:ext>
            </a:extLst>
          </p:cNvPr>
          <p:cNvSpPr txBox="1"/>
          <p:nvPr/>
        </p:nvSpPr>
        <p:spPr>
          <a:xfrm>
            <a:off x="143866" y="466875"/>
            <a:ext cx="1176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120" dirty="0">
                <a:solidFill>
                  <a:srgbClr val="24272C"/>
                </a:solidFill>
                <a:cs typeface="Miriam Libre" panose="00000500000000000000" pitchFamily="2" charset="-79"/>
              </a:rPr>
              <a:t>C</a:t>
            </a:r>
            <a:r>
              <a:rPr lang="en-US" sz="3600" b="1" spc="120" dirty="0">
                <a:solidFill>
                  <a:srgbClr val="24272C"/>
                </a:solidFill>
                <a:effectLst/>
                <a:cs typeface="Miriam Libre" panose="00000500000000000000" pitchFamily="2" charset="-79"/>
              </a:rPr>
              <a:t>alling conventions</a:t>
            </a:r>
            <a:endParaRPr lang="he-IL" sz="3600" b="1" spc="120" dirty="0">
              <a:solidFill>
                <a:srgbClr val="24272C"/>
              </a:solidFill>
              <a:effectLst/>
              <a:cs typeface="Miriam Libre" panose="000005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23EB0-3936-B158-8ED3-27059A73D396}"/>
              </a:ext>
            </a:extLst>
          </p:cNvPr>
          <p:cNvSpPr txBox="1"/>
          <p:nvPr/>
        </p:nvSpPr>
        <p:spPr>
          <a:xfrm>
            <a:off x="292972" y="2170231"/>
            <a:ext cx="4948332" cy="434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x86: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1646-87D7-3A72-4C65-2C52A915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D97715-FAC9-4C9D-9F56-BE635095F79B}"/>
              </a:ext>
            </a:extLst>
          </p:cNvPr>
          <p:cNvSpPr txBox="1"/>
          <p:nvPr/>
        </p:nvSpPr>
        <p:spPr>
          <a:xfrm>
            <a:off x="6242486" y="2177063"/>
            <a:ext cx="4948332" cy="434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x64: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9AC96-1124-46C9-8F9D-FB43995A6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841"/>
          <a:stretch/>
        </p:blipFill>
        <p:spPr>
          <a:xfrm>
            <a:off x="143866" y="2616347"/>
            <a:ext cx="5570501" cy="2638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515428-24A7-41A7-8703-287A0DE45B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885"/>
          <a:stretch/>
        </p:blipFill>
        <p:spPr>
          <a:xfrm>
            <a:off x="5819217" y="2743991"/>
            <a:ext cx="6228916" cy="23553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42FCB1-92F0-4A61-9B24-B741652A287D}"/>
              </a:ext>
            </a:extLst>
          </p:cNvPr>
          <p:cNvSpPr txBox="1"/>
          <p:nvPr/>
        </p:nvSpPr>
        <p:spPr>
          <a:xfrm>
            <a:off x="292971" y="1644278"/>
            <a:ext cx="11755161" cy="434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Answer: it depends. That was a trick question.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5315E3-90D8-4421-8903-56FE0C1F8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217" y="5273827"/>
            <a:ext cx="6248425" cy="8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6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181911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3A454A-557E-2F1B-4701-7328B5F7B509}"/>
              </a:ext>
            </a:extLst>
          </p:cNvPr>
          <p:cNvSpPr txBox="1"/>
          <p:nvPr/>
        </p:nvSpPr>
        <p:spPr>
          <a:xfrm>
            <a:off x="143866" y="466875"/>
            <a:ext cx="1176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120" dirty="0">
                <a:solidFill>
                  <a:srgbClr val="24272C"/>
                </a:solidFill>
                <a:effectLst/>
                <a:cs typeface="Miriam Libre" panose="00000500000000000000" pitchFamily="2" charset="-79"/>
              </a:rPr>
              <a:t>ROP Gadgets</a:t>
            </a:r>
            <a:endParaRPr lang="he-IL" sz="3600" b="1" spc="120" dirty="0">
              <a:solidFill>
                <a:srgbClr val="24272C"/>
              </a:solidFill>
              <a:effectLst/>
              <a:cs typeface="Miriam Libre" panose="00000500000000000000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1646-87D7-3A72-4C65-2C52A915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42FCB1-92F0-4A61-9B24-B741652A287D}"/>
              </a:ext>
            </a:extLst>
          </p:cNvPr>
          <p:cNvSpPr txBox="1"/>
          <p:nvPr/>
        </p:nvSpPr>
        <p:spPr>
          <a:xfrm>
            <a:off x="292971" y="1644278"/>
            <a:ext cx="11755161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Gadgets are short instruction sequences ending in ret. For example: </a:t>
            </a:r>
          </a:p>
          <a:p>
            <a:pPr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0x1000  pop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rdi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 </a:t>
            </a:r>
          </a:p>
          <a:p>
            <a:pPr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	0x1001  ret</a:t>
            </a:r>
          </a:p>
          <a:p>
            <a:pPr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We use them to build chains that set up registers and control flow. If the stack looks like this when we get to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Miriam Libre" pitchFamily="2" charset="-79"/>
              </a:rPr>
              <a:t>pop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Miriam Libre" pitchFamily="2" charset="-79"/>
              </a:rPr>
              <a:t>rdi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Miriam Libre" pitchFamily="2" charset="-79"/>
              </a:rPr>
              <a:t>; ret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: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		[RSP] → 0x10 </a:t>
            </a:r>
          </a:p>
          <a:p>
            <a:pPr algn="ctr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			           0x5655576724</a:t>
            </a:r>
          </a:p>
          <a:p>
            <a:pPr algn="ctr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Then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 0x10 </a:t>
            </a: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is popped into </a:t>
            </a:r>
            <a:r>
              <a:rPr lang="en-US" sz="2400" dirty="0" err="1">
                <a:solidFill>
                  <a:schemeClr val="bg1"/>
                </a:solidFill>
                <a:cs typeface="Miriam Libre" pitchFamily="2" charset="-79"/>
              </a:rPr>
              <a:t>rdi</a:t>
            </a: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, and execution continues at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0x5655576724.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We can use </a:t>
            </a:r>
            <a:r>
              <a:rPr lang="en-US" sz="2400" dirty="0" err="1">
                <a:solidFill>
                  <a:schemeClr val="bg1"/>
                </a:solidFill>
                <a:cs typeface="Miriam Libre" pitchFamily="2" charset="-79"/>
              </a:rPr>
              <a:t>use</a:t>
            </a: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 this to jump to somewhere useful.</a:t>
            </a:r>
          </a:p>
        </p:txBody>
      </p:sp>
    </p:spTree>
    <p:extLst>
      <p:ext uri="{BB962C8B-B14F-4D97-AF65-F5344CB8AC3E}">
        <p14:creationId xmlns:p14="http://schemas.microsoft.com/office/powerpoint/2010/main" val="401374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181911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3A454A-557E-2F1B-4701-7328B5F7B509}"/>
              </a:ext>
            </a:extLst>
          </p:cNvPr>
          <p:cNvSpPr txBox="1"/>
          <p:nvPr/>
        </p:nvSpPr>
        <p:spPr>
          <a:xfrm>
            <a:off x="143866" y="466875"/>
            <a:ext cx="1176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120" dirty="0">
                <a:solidFill>
                  <a:srgbClr val="24272C"/>
                </a:solidFill>
                <a:effectLst/>
                <a:cs typeface="Miriam Libre" panose="00000500000000000000" pitchFamily="2" charset="-79"/>
              </a:rPr>
              <a:t>ROP Gadgets</a:t>
            </a:r>
            <a:endParaRPr lang="he-IL" sz="3600" b="1" spc="120" dirty="0">
              <a:solidFill>
                <a:srgbClr val="24272C"/>
              </a:solidFill>
              <a:effectLst/>
              <a:cs typeface="Miriam Libre" panose="00000500000000000000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1646-87D7-3A72-4C65-2C52A915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42FCB1-92F0-4A61-9B24-B741652A287D}"/>
              </a:ext>
            </a:extLst>
          </p:cNvPr>
          <p:cNvSpPr txBox="1"/>
          <p:nvPr/>
        </p:nvSpPr>
        <p:spPr>
          <a:xfrm>
            <a:off x="292971" y="1644278"/>
            <a:ext cx="117551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When we overwrite the return address, we essentially are just overwriting the value that </a:t>
            </a:r>
            <a:r>
              <a:rPr lang="en-US" sz="2400" dirty="0" err="1">
                <a:solidFill>
                  <a:schemeClr val="bg1"/>
                </a:solidFill>
                <a:cs typeface="Miriam Libre" pitchFamily="2" charset="-79"/>
              </a:rPr>
              <a:t>rsp</a:t>
            </a: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 points to when ret runs.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ret jumps to that value, then </a:t>
            </a:r>
            <a:r>
              <a:rPr lang="en-US" sz="2400" dirty="0" err="1">
                <a:solidFill>
                  <a:schemeClr val="bg1"/>
                </a:solidFill>
                <a:cs typeface="Miriam Libre" pitchFamily="2" charset="-79"/>
              </a:rPr>
              <a:t>rsp</a:t>
            </a: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 moves to the next one word on the stack (</a:t>
            </a:r>
            <a:r>
              <a:rPr lang="en-US" sz="2400" dirty="0" err="1">
                <a:solidFill>
                  <a:schemeClr val="bg1"/>
                </a:solidFill>
                <a:cs typeface="Miriam Libre" pitchFamily="2" charset="-79"/>
              </a:rPr>
              <a:t>rsp</a:t>
            </a: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 += 0x8). But wait — we control that too.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So we can chain gadget after gadget.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Note: This only works in x64, thanks to the fact that parameters are passed in registers.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Gadgets can be found using a program like </a:t>
            </a:r>
            <a:r>
              <a:rPr lang="en-US" sz="2400" dirty="0" err="1">
                <a:solidFill>
                  <a:schemeClr val="bg1"/>
                </a:solidFill>
                <a:cs typeface="Miriam Libre" pitchFamily="2" charset="-79"/>
              </a:rPr>
              <a:t>ROPgadget</a:t>
            </a: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 or </a:t>
            </a:r>
            <a:r>
              <a:rPr lang="en-US" sz="2400" dirty="0" err="1">
                <a:solidFill>
                  <a:schemeClr val="bg1"/>
                </a:solidFill>
                <a:cs typeface="Miriam Libre" pitchFamily="2" charset="-79"/>
              </a:rPr>
              <a:t>ropper</a:t>
            </a: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459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181911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3A454A-557E-2F1B-4701-7328B5F7B509}"/>
              </a:ext>
            </a:extLst>
          </p:cNvPr>
          <p:cNvSpPr txBox="1"/>
          <p:nvPr/>
        </p:nvSpPr>
        <p:spPr>
          <a:xfrm>
            <a:off x="143866" y="466875"/>
            <a:ext cx="1176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120" dirty="0">
                <a:solidFill>
                  <a:srgbClr val="24272C"/>
                </a:solidFill>
                <a:effectLst/>
                <a:cs typeface="Miriam Libre" panose="00000500000000000000" pitchFamily="2" charset="-79"/>
              </a:rPr>
              <a:t>ROP Gadgets</a:t>
            </a:r>
            <a:endParaRPr lang="he-IL" sz="3600" b="1" spc="120" dirty="0">
              <a:solidFill>
                <a:srgbClr val="24272C"/>
              </a:solidFill>
              <a:effectLst/>
              <a:cs typeface="Miriam Libre" panose="00000500000000000000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1646-87D7-3A72-4C65-2C52A915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42FCB1-92F0-4A61-9B24-B741652A287D}"/>
              </a:ext>
            </a:extLst>
          </p:cNvPr>
          <p:cNvSpPr txBox="1"/>
          <p:nvPr/>
        </p:nvSpPr>
        <p:spPr>
          <a:xfrm>
            <a:off x="292971" y="1644278"/>
            <a:ext cx="117551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Once we control </a:t>
            </a:r>
            <a:r>
              <a:rPr lang="en-US" sz="2400" dirty="0" err="1">
                <a:solidFill>
                  <a:schemeClr val="bg1"/>
                </a:solidFill>
                <a:cs typeface="Miriam Libre" pitchFamily="2" charset="-79"/>
              </a:rPr>
              <a:t>rsp</a:t>
            </a: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, we control the flow — one ret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Each gadget or function return behaves like a mini trampoline: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Pop return address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Jump to it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Repeat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Functions are essentially just gadgets too — they start at a known address and return to the next one on the stack. This means we can "call" functions just by placing their address on the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Miriam Libre" pitchFamily="2" charset="-79"/>
              </a:rPr>
              <a:t>&lt;example&gt;</a:t>
            </a:r>
          </a:p>
        </p:txBody>
      </p:sp>
    </p:spTree>
    <p:extLst>
      <p:ext uri="{BB962C8B-B14F-4D97-AF65-F5344CB8AC3E}">
        <p14:creationId xmlns:p14="http://schemas.microsoft.com/office/powerpoint/2010/main" val="171173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32679"/>
            <a:ext cx="1163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120" dirty="0">
                <a:solidFill>
                  <a:srgbClr val="24272C"/>
                </a:solidFill>
                <a:effectLst/>
                <a:cs typeface="Miriam Libre" panose="00000500000000000000" pitchFamily="2" charset="-79"/>
              </a:rPr>
              <a:t>Mitigations</a:t>
            </a:r>
            <a:endParaRPr lang="he-IL" sz="3600" b="1" spc="120" dirty="0">
              <a:solidFill>
                <a:srgbClr val="24272C"/>
              </a:solidFill>
              <a:effectLst/>
              <a:cs typeface="Miriam Libre" panose="00000500000000000000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363850" y="2224863"/>
            <a:ext cx="11444790" cy="43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7B166-0EE9-42AE-A282-BBEA425E995D}"/>
              </a:ext>
            </a:extLst>
          </p:cNvPr>
          <p:cNvSpPr txBox="1"/>
          <p:nvPr/>
        </p:nvSpPr>
        <p:spPr>
          <a:xfrm>
            <a:off x="292971" y="1511145"/>
            <a:ext cx="11899029" cy="475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60"/>
              </a:lnSpc>
            </a:pPr>
            <a:r>
              <a:rPr lang="en-US" sz="2000" dirty="0">
                <a:solidFill>
                  <a:schemeClr val="bg1"/>
                </a:solidFill>
                <a:cs typeface="Miriam Libre" pitchFamily="2" charset="-79"/>
              </a:rPr>
              <a:t>ROP is a well-known technique, so naturally, modern systems have developed defenses against it. We'll focus on the key mitigations used in Linux.</a:t>
            </a:r>
          </a:p>
          <a:p>
            <a:pPr>
              <a:lnSpc>
                <a:spcPts val="2560"/>
              </a:lnSpc>
            </a:pPr>
            <a:endParaRPr lang="en-US" sz="2000" dirty="0">
              <a:solidFill>
                <a:schemeClr val="bg1"/>
              </a:solidFill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r>
              <a:rPr lang="en-US" sz="2000" dirty="0">
                <a:solidFill>
                  <a:schemeClr val="bg1"/>
                </a:solidFill>
                <a:cs typeface="Miriam Libre" pitchFamily="2" charset="-79"/>
              </a:rPr>
              <a:t>Stack canaries: Random bytes placed before the return address. If overwritten, the program detects tampering and aborts.</a:t>
            </a:r>
          </a:p>
          <a:p>
            <a:pPr>
              <a:lnSpc>
                <a:spcPts val="2560"/>
              </a:lnSpc>
            </a:pPr>
            <a:endParaRPr lang="en-US" sz="2000" dirty="0">
              <a:solidFill>
                <a:schemeClr val="bg1"/>
              </a:solidFill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r>
              <a:rPr lang="en-US" sz="2000" dirty="0">
                <a:solidFill>
                  <a:schemeClr val="bg1"/>
                </a:solidFill>
                <a:cs typeface="Miriam Libre" pitchFamily="2" charset="-79"/>
              </a:rPr>
              <a:t>PIE (Position Independent Executable): The binary is loaded at a different address each time, making return addresses unpredictable.</a:t>
            </a:r>
          </a:p>
          <a:p>
            <a:pPr>
              <a:lnSpc>
                <a:spcPts val="2560"/>
              </a:lnSpc>
            </a:pPr>
            <a:endParaRPr lang="en-US" sz="2000" dirty="0">
              <a:solidFill>
                <a:schemeClr val="bg1"/>
              </a:solidFill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r>
              <a:rPr lang="en-US" sz="2000" dirty="0">
                <a:solidFill>
                  <a:schemeClr val="bg1"/>
                </a:solidFill>
                <a:cs typeface="Miriam Libre" pitchFamily="2" charset="-79"/>
              </a:rPr>
              <a:t>ASLR (Address Space Layout Randomization): Shared libraries and other memory segments are mapped to random addresses on each run.</a:t>
            </a:r>
          </a:p>
          <a:p>
            <a:pPr>
              <a:lnSpc>
                <a:spcPts val="2560"/>
              </a:lnSpc>
            </a:pPr>
            <a:endParaRPr lang="en-US" sz="2000" dirty="0">
              <a:solidFill>
                <a:schemeClr val="bg1"/>
              </a:solidFill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r>
              <a:rPr lang="en-US" sz="2000" dirty="0">
                <a:solidFill>
                  <a:schemeClr val="bg1"/>
                </a:solidFill>
                <a:cs typeface="Miriam Libre" pitchFamily="2" charset="-79"/>
              </a:rPr>
              <a:t>Still, all of these can often be bypassed with a single memory leak — for example, via a format string vulnerability (next lesson!).</a:t>
            </a:r>
            <a:endParaRPr lang="en-US" sz="2000" b="1" dirty="0">
              <a:solidFill>
                <a:schemeClr val="bg1"/>
              </a:solidFill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153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Practice time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83819" y="1045191"/>
            <a:ext cx="120243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cs typeface="Miriam Libre" pitchFamily="2" charset="-79"/>
              </a:rPr>
              <a:t>Class practice:</a:t>
            </a:r>
          </a:p>
          <a:p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Challenges available at our site! Under 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  <a:hlinkClick r:id="rId4"/>
              </a:rPr>
              <a:t>https://natitati4.github.io/technion-ctf/advanced-workshops/pwn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.</a:t>
            </a:r>
          </a:p>
          <a:p>
            <a:endParaRPr lang="en-US" sz="2200" b="1" dirty="0">
              <a:solidFill>
                <a:schemeClr val="bg1"/>
              </a:solidFill>
              <a:cs typeface="Miriam Libre" pitchFamily="2" charset="-79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Miriam Libre" pitchFamily="2" charset="-79"/>
              </a:rPr>
              <a:t>HW!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  <a:cs typeface="Miriam Libre" pitchFamily="2" charset="-79"/>
                <a:hlinkClick r:id="rId5"/>
              </a:rPr>
              <a:t>https://ropemporium.com/</a:t>
            </a:r>
            <a:r>
              <a:rPr lang="en-US" sz="2200" dirty="0">
                <a:solidFill>
                  <a:schemeClr val="bg1"/>
                </a:solidFill>
                <a:effectLst/>
                <a:cs typeface="Miriam Libre" pitchFamily="2" charset="-79"/>
              </a:rPr>
              <a:t> - Practice different kinds of ROP, and even different </a:t>
            </a:r>
            <a:r>
              <a:rPr lang="en-US" sz="2200" dirty="0" err="1">
                <a:solidFill>
                  <a:schemeClr val="bg1"/>
                </a:solidFill>
                <a:effectLst/>
                <a:cs typeface="Miriam Libre" pitchFamily="2" charset="-79"/>
              </a:rPr>
              <a:t>archs</a:t>
            </a:r>
            <a:r>
              <a:rPr lang="en-US" sz="2200" dirty="0">
                <a:solidFill>
                  <a:schemeClr val="bg1"/>
                </a:solidFill>
                <a:effectLst/>
                <a:cs typeface="Miriam Libre" pitchFamily="2" charset="-79"/>
              </a:rPr>
              <a:t>.</a:t>
            </a:r>
          </a:p>
          <a:p>
            <a:r>
              <a:rPr lang="en-US" sz="2200" dirty="0">
                <a:solidFill>
                  <a:schemeClr val="bg1"/>
                </a:solidFill>
                <a:cs typeface="Miriam Libre" pitchFamily="2" charset="-79"/>
                <a:hlinkClick r:id="rId6" action="ppaction://hlinkfile"/>
              </a:rPr>
              <a:t>pwnable.kr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 – Quite old, but teaches great concepts.</a:t>
            </a:r>
          </a:p>
          <a:p>
            <a:endParaRPr lang="en-US" sz="2200" b="1" dirty="0">
              <a:solidFill>
                <a:schemeClr val="bg1"/>
              </a:solidFill>
              <a:cs typeface="Miriam Libre" pitchFamily="2" charset="-79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Miriam Libre" pitchFamily="2" charset="-79"/>
              </a:rPr>
              <a:t>Other places to practice </a:t>
            </a:r>
            <a:r>
              <a:rPr lang="en-US" sz="2200" b="1" dirty="0" err="1">
                <a:solidFill>
                  <a:schemeClr val="bg1"/>
                </a:solidFill>
                <a:cs typeface="Miriam Libre" pitchFamily="2" charset="-79"/>
              </a:rPr>
              <a:t>pwn</a:t>
            </a:r>
            <a:r>
              <a:rPr lang="en-US" sz="2200" b="1" dirty="0">
                <a:solidFill>
                  <a:schemeClr val="bg1"/>
                </a:solidFill>
                <a:cs typeface="Miriam Libre" pitchFamily="2" charset="-79"/>
              </a:rPr>
              <a:t>:</a:t>
            </a:r>
          </a:p>
          <a:p>
            <a:r>
              <a:rPr lang="en-US" sz="2200" dirty="0">
                <a:solidFill>
                  <a:schemeClr val="bg1"/>
                </a:solidFill>
                <a:cs typeface="Miriam Libre" pitchFamily="2" charset="-79"/>
                <a:hlinkClick r:id="rId7"/>
              </a:rPr>
              <a:t>https://app.hackthebox.com/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 - </a:t>
            </a:r>
            <a:r>
              <a:rPr lang="en-US" sz="2200" dirty="0" err="1">
                <a:solidFill>
                  <a:schemeClr val="bg1"/>
                </a:solidFill>
                <a:cs typeface="Miriam Libre" pitchFamily="2" charset="-79"/>
              </a:rPr>
              <a:t>pwn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 category, start with very easy – easy.</a:t>
            </a:r>
          </a:p>
          <a:p>
            <a:r>
              <a:rPr lang="en-US" sz="2200" dirty="0" err="1">
                <a:solidFill>
                  <a:schemeClr val="bg1"/>
                </a:solidFill>
                <a:cs typeface="Miriam Libre" pitchFamily="2" charset="-79"/>
                <a:hlinkClick r:id="rId8"/>
              </a:rPr>
              <a:t>pwnable.xyz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 - modern CTF-style </a:t>
            </a:r>
            <a:r>
              <a:rPr lang="en-US" sz="2200" dirty="0" err="1">
                <a:solidFill>
                  <a:schemeClr val="bg1"/>
                </a:solidFill>
                <a:cs typeface="Miriam Libre" pitchFamily="2" charset="-79"/>
              </a:rPr>
              <a:t>pwn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 challenges.</a:t>
            </a:r>
          </a:p>
          <a:p>
            <a:r>
              <a:rPr lang="en-US" sz="2200" dirty="0">
                <a:solidFill>
                  <a:schemeClr val="bg1"/>
                </a:solidFill>
                <a:cs typeface="Miriam Libre" pitchFamily="2" charset="-79"/>
                <a:hlinkClick r:id="rId9" action="ppaction://hlinkfile"/>
              </a:rPr>
              <a:t>gracker.org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 - </a:t>
            </a:r>
            <a:r>
              <a:rPr lang="en-US" sz="2200" i="0" dirty="0">
                <a:solidFill>
                  <a:srgbClr val="F0F6FC"/>
                </a:solidFill>
                <a:effectLst/>
              </a:rPr>
              <a:t>Binary challenges having a slow learning curve, and write-ups for each level.</a:t>
            </a:r>
            <a:endParaRPr lang="en-US" sz="2200" dirty="0">
              <a:solidFill>
                <a:schemeClr val="bg1"/>
              </a:solidFill>
              <a:cs typeface="Miriam Libre" pitchFamily="2" charset="-79"/>
            </a:endParaRPr>
          </a:p>
          <a:p>
            <a:r>
              <a:rPr lang="en-US" sz="2200" dirty="0">
                <a:solidFill>
                  <a:schemeClr val="bg1"/>
                </a:solidFill>
                <a:cs typeface="Miriam Libre" pitchFamily="2" charset="-79"/>
                <a:hlinkClick r:id="rId10"/>
              </a:rPr>
              <a:t>https://www.root-me.org/fr/Challenges/App-Systeme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 - Challenges that introduce various useful techniques.</a:t>
            </a:r>
          </a:p>
          <a:p>
            <a:r>
              <a:rPr lang="en-US" sz="2200" dirty="0">
                <a:solidFill>
                  <a:schemeClr val="bg1"/>
                </a:solidFill>
                <a:cs typeface="Miriam Libre" pitchFamily="2" charset="-79"/>
                <a:hlinkClick r:id="rId11"/>
              </a:rPr>
              <a:t>https://pwnable.co.il</a:t>
            </a:r>
            <a:r>
              <a:rPr lang="en-US" sz="2200" dirty="0">
                <a:solidFill>
                  <a:schemeClr val="bg1"/>
                </a:solidFill>
                <a:cs typeface="Miriam Libre" pitchFamily="2" charset="-79"/>
              </a:rPr>
              <a:t> - Israeli site! (hard).</a:t>
            </a:r>
          </a:p>
          <a:p>
            <a:r>
              <a:rPr lang="en-US" sz="2200" dirty="0" err="1">
                <a:solidFill>
                  <a:schemeClr val="bg1"/>
                </a:solidFill>
                <a:cs typeface="Miriam Libre" pitchFamily="2" charset="-79"/>
                <a:hlinkClick r:id="rId12" action="ppaction://hlinkfile"/>
              </a:rPr>
              <a:t>pwn.college</a:t>
            </a:r>
            <a:endParaRPr lang="en-US" sz="2200" dirty="0">
              <a:solidFill>
                <a:schemeClr val="bg1"/>
              </a:solidFill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4" y="587727"/>
            <a:ext cx="7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Introduction</a:t>
            </a:r>
            <a:endParaRPr lang="he-IL" sz="32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E50445-BA81-4784-8962-C7594FBD9F4F}"/>
              </a:ext>
            </a:extLst>
          </p:cNvPr>
          <p:cNvSpPr txBox="1"/>
          <p:nvPr/>
        </p:nvSpPr>
        <p:spPr>
          <a:xfrm>
            <a:off x="124357" y="1490835"/>
            <a:ext cx="11923775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Binary exploitation (</a:t>
            </a:r>
            <a:r>
              <a:rPr lang="en-US" sz="2200" b="1" dirty="0" err="1"/>
              <a:t>pwn</a:t>
            </a:r>
            <a:r>
              <a:rPr lang="en-US" sz="2200" b="1" dirty="0"/>
              <a:t>)</a:t>
            </a:r>
            <a:r>
              <a:rPr lang="en-US" sz="2200" dirty="0"/>
              <a:t> is about finding and abusing bugs in binary executables to gain control over the program.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CTFs, a </a:t>
            </a:r>
            <a:r>
              <a:rPr lang="en-US" sz="2200" dirty="0" err="1"/>
              <a:t>pwn</a:t>
            </a:r>
            <a:r>
              <a:rPr lang="en-US" sz="2200" dirty="0"/>
              <a:t> challenge usually gives you:</a:t>
            </a:r>
            <a:endParaRPr lang="en-US" sz="2200" b="1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remote server running a vulnerable executable.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compiled executable (</a:t>
            </a:r>
            <a:r>
              <a:rPr lang="en-US" sz="2200"/>
              <a:t>and sometimes it’s source code).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Other files that are needed to replicate the environment (</a:t>
            </a:r>
            <a:r>
              <a:rPr lang="en-US" sz="2200" dirty="0" err="1"/>
              <a:t>libc</a:t>
            </a:r>
            <a:r>
              <a:rPr lang="en-US" sz="2200" dirty="0"/>
              <a:t>, dynamic loader, </a:t>
            </a:r>
            <a:r>
              <a:rPr lang="en-US" sz="2200" dirty="0" err="1"/>
              <a:t>Dockerfile</a:t>
            </a:r>
            <a:r>
              <a:rPr lang="en-US" sz="2200" dirty="0"/>
              <a:t>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Your mission: Make it print the flag — or pop a shell and grab it yourself.</a:t>
            </a:r>
          </a:p>
        </p:txBody>
      </p:sp>
    </p:spTree>
    <p:extLst>
      <p:ext uri="{BB962C8B-B14F-4D97-AF65-F5344CB8AC3E}">
        <p14:creationId xmlns:p14="http://schemas.microsoft.com/office/powerpoint/2010/main" val="18939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4" y="587727"/>
            <a:ext cx="7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Tools of the trade</a:t>
            </a:r>
            <a:endParaRPr lang="he-IL" sz="32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E50445-BA81-4784-8962-C7594FBD9F4F}"/>
              </a:ext>
            </a:extLst>
          </p:cNvPr>
          <p:cNvSpPr txBox="1"/>
          <p:nvPr/>
        </p:nvSpPr>
        <p:spPr>
          <a:xfrm>
            <a:off x="124357" y="1490835"/>
            <a:ext cx="11923775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4272B"/>
                </a:solidFill>
                <a:cs typeface="Miriam Libre" pitchFamily="2" charset="-79"/>
              </a:rPr>
              <a:t>Must-have: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A Linux machine.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A disassembler and a </a:t>
            </a:r>
            <a:r>
              <a:rPr lang="en-US" sz="2000" dirty="0" err="1">
                <a:solidFill>
                  <a:srgbClr val="24272B"/>
                </a:solidFill>
                <a:cs typeface="Miriam Libre" pitchFamily="2" charset="-79"/>
              </a:rPr>
              <a:t>decompiler</a:t>
            </a: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 (IDA, </a:t>
            </a:r>
            <a:r>
              <a:rPr lang="en-US" sz="2000" dirty="0" err="1">
                <a:solidFill>
                  <a:srgbClr val="24272B"/>
                </a:solidFill>
                <a:cs typeface="Miriam Libre" pitchFamily="2" charset="-79"/>
              </a:rPr>
              <a:t>Ghidra</a:t>
            </a: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GDB (with an extension like </a:t>
            </a:r>
            <a:r>
              <a:rPr lang="en-US" sz="2000" dirty="0" err="1">
                <a:solidFill>
                  <a:srgbClr val="24272B"/>
                </a:solidFill>
                <a:cs typeface="Miriam Libre" pitchFamily="2" charset="-79"/>
              </a:rPr>
              <a:t>peda</a:t>
            </a: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, </a:t>
            </a:r>
            <a:r>
              <a:rPr lang="en-US" sz="2000" dirty="0" err="1">
                <a:solidFill>
                  <a:srgbClr val="24272B"/>
                </a:solidFill>
                <a:cs typeface="Miriam Libre" pitchFamily="2" charset="-79"/>
              </a:rPr>
              <a:t>gef</a:t>
            </a: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 or </a:t>
            </a:r>
            <a:r>
              <a:rPr lang="en-US" sz="2000" dirty="0" err="1">
                <a:solidFill>
                  <a:srgbClr val="24272B"/>
                </a:solidFill>
                <a:cs typeface="Miriam Libre" pitchFamily="2" charset="-79"/>
              </a:rPr>
              <a:t>pwndbg</a:t>
            </a: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4272B"/>
                </a:solidFill>
                <a:cs typeface="Miriam Libre" pitchFamily="2" charset="-79"/>
              </a:rPr>
              <a:t>pwntools</a:t>
            </a: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 (Python framework for scripting exploits).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000" dirty="0">
              <a:solidFill>
                <a:srgbClr val="24272B"/>
              </a:solidFill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4272B"/>
                </a:solidFill>
                <a:cs typeface="Miriam Libre" pitchFamily="2" charset="-79"/>
              </a:rPr>
              <a:t>Optional, but very helpful: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4272B"/>
                </a:solidFill>
                <a:cs typeface="Miriam Libre" pitchFamily="2" charset="-79"/>
              </a:rPr>
              <a:t>checksec</a:t>
            </a: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 –determine which mitigations are enabled (more on that later).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4272B"/>
                </a:solidFill>
                <a:cs typeface="Miriam Libre" pitchFamily="2" charset="-79"/>
              </a:rPr>
              <a:t>pwninit</a:t>
            </a: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 – auto-sets up challenge environments.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72B"/>
                </a:solidFill>
                <a:cs typeface="Miriam Libre" pitchFamily="2" charset="-79"/>
              </a:rPr>
              <a:t>Docker – for easily replicating remote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335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3A454A-557E-2F1B-4701-7328B5F7B509}"/>
              </a:ext>
            </a:extLst>
          </p:cNvPr>
          <p:cNvSpPr txBox="1"/>
          <p:nvPr/>
        </p:nvSpPr>
        <p:spPr>
          <a:xfrm>
            <a:off x="143867" y="466875"/>
            <a:ext cx="90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120" dirty="0">
                <a:solidFill>
                  <a:srgbClr val="24272C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Stack basics &amp; BOF</a:t>
            </a:r>
            <a:endParaRPr lang="he-IL" sz="3600" b="1" spc="120" dirty="0">
              <a:solidFill>
                <a:srgbClr val="24272C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23EB0-3936-B158-8ED3-27059A73D396}"/>
              </a:ext>
            </a:extLst>
          </p:cNvPr>
          <p:cNvSpPr txBox="1"/>
          <p:nvPr/>
        </p:nvSpPr>
        <p:spPr>
          <a:xfrm>
            <a:off x="143867" y="1571402"/>
            <a:ext cx="765382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The most common types of exploits target the stack, because that’s where “function calls live”.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When a function is called, the return address (where to go back) is pushed onto the stack.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When the function ends, it’s popped and execution jumps there.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If we can overwrite that address — we control where the program goes next.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1646-87D7-3A72-4C65-2C52A915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981D9E-C0AD-48D7-B2E9-D374427832A5}"/>
              </a:ext>
            </a:extLst>
          </p:cNvPr>
          <p:cNvSpPr/>
          <p:nvPr/>
        </p:nvSpPr>
        <p:spPr>
          <a:xfrm>
            <a:off x="7702026" y="1630837"/>
            <a:ext cx="3177184" cy="432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0D2A07-BB61-444B-A14D-9BDCBDDBE244}"/>
              </a:ext>
            </a:extLst>
          </p:cNvPr>
          <p:cNvSpPr/>
          <p:nvPr/>
        </p:nvSpPr>
        <p:spPr>
          <a:xfrm>
            <a:off x="7772899" y="4309541"/>
            <a:ext cx="3035431" cy="10823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function stack frame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EF8B2-4BAD-44EA-A78F-029F29812CD3}"/>
              </a:ext>
            </a:extLst>
          </p:cNvPr>
          <p:cNvSpPr/>
          <p:nvPr/>
        </p:nvSpPr>
        <p:spPr>
          <a:xfrm>
            <a:off x="7772900" y="3781884"/>
            <a:ext cx="3035431" cy="456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6BDD10-1D83-4C32-81B8-04F0DBE051FF}"/>
              </a:ext>
            </a:extLst>
          </p:cNvPr>
          <p:cNvSpPr/>
          <p:nvPr/>
        </p:nvSpPr>
        <p:spPr>
          <a:xfrm>
            <a:off x="7772900" y="3250760"/>
            <a:ext cx="3035431" cy="456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rbp</a:t>
            </a:r>
            <a:r>
              <a:rPr lang="en-US" dirty="0"/>
              <a:t> (of previous frame)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E53BF4-F649-4D22-8C16-60447D5C577A}"/>
              </a:ext>
            </a:extLst>
          </p:cNvPr>
          <p:cNvSpPr/>
          <p:nvPr/>
        </p:nvSpPr>
        <p:spPr>
          <a:xfrm>
            <a:off x="7772901" y="2707479"/>
            <a:ext cx="3035431" cy="456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B3E67-6E80-42E7-87C8-6BE4FD54B75A}"/>
              </a:ext>
            </a:extLst>
          </p:cNvPr>
          <p:cNvSpPr txBox="1"/>
          <p:nvPr/>
        </p:nvSpPr>
        <p:spPr>
          <a:xfrm>
            <a:off x="7772902" y="1768981"/>
            <a:ext cx="30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Lower addresses….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30FCE-A260-4567-B401-6FBA10F8A596}"/>
              </a:ext>
            </a:extLst>
          </p:cNvPr>
          <p:cNvSpPr txBox="1"/>
          <p:nvPr/>
        </p:nvSpPr>
        <p:spPr>
          <a:xfrm>
            <a:off x="7794536" y="5515870"/>
            <a:ext cx="30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addresses….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B5E7A-AB3E-4192-8990-6A3790FDC8A0}"/>
              </a:ext>
            </a:extLst>
          </p:cNvPr>
          <p:cNvCxnSpPr/>
          <p:nvPr/>
        </p:nvCxnSpPr>
        <p:spPr>
          <a:xfrm flipH="1">
            <a:off x="10879210" y="3479070"/>
            <a:ext cx="4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45DA76-6AD7-49A7-8C18-4EBB89367493}"/>
              </a:ext>
            </a:extLst>
          </p:cNvPr>
          <p:cNvCxnSpPr/>
          <p:nvPr/>
        </p:nvCxnSpPr>
        <p:spPr>
          <a:xfrm flipH="1">
            <a:off x="10879210" y="2702105"/>
            <a:ext cx="4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2C82E0B-CC38-48DF-80F0-0B5E9827CC7B}"/>
              </a:ext>
            </a:extLst>
          </p:cNvPr>
          <p:cNvSpPr/>
          <p:nvPr/>
        </p:nvSpPr>
        <p:spPr>
          <a:xfrm>
            <a:off x="7772898" y="2152601"/>
            <a:ext cx="3035431" cy="480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Junk, or remnants from calls to other functions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5AB48B-F00C-4B75-ABFD-9A1C42F9B490}"/>
              </a:ext>
            </a:extLst>
          </p:cNvPr>
          <p:cNvSpPr/>
          <p:nvPr/>
        </p:nvSpPr>
        <p:spPr>
          <a:xfrm>
            <a:off x="11362618" y="2479252"/>
            <a:ext cx="685515" cy="4566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4BB624-2EF2-489E-A4AC-394B59C3D0BB}"/>
              </a:ext>
            </a:extLst>
          </p:cNvPr>
          <p:cNvSpPr/>
          <p:nvPr/>
        </p:nvSpPr>
        <p:spPr>
          <a:xfrm>
            <a:off x="11375111" y="3250760"/>
            <a:ext cx="685515" cy="45662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6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3A454A-557E-2F1B-4701-7328B5F7B509}"/>
              </a:ext>
            </a:extLst>
          </p:cNvPr>
          <p:cNvSpPr txBox="1"/>
          <p:nvPr/>
        </p:nvSpPr>
        <p:spPr>
          <a:xfrm>
            <a:off x="143866" y="466875"/>
            <a:ext cx="1176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120" dirty="0">
                <a:solidFill>
                  <a:srgbClr val="24272C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Buffer overflow</a:t>
            </a:r>
            <a:endParaRPr lang="he-IL" sz="3600" b="1" spc="120" dirty="0">
              <a:solidFill>
                <a:srgbClr val="24272C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1646-87D7-3A72-4C65-2C52A915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5F8D34-6C39-41E1-A145-837E0173AFDF}"/>
              </a:ext>
            </a:extLst>
          </p:cNvPr>
          <p:cNvSpPr txBox="1"/>
          <p:nvPr/>
        </p:nvSpPr>
        <p:spPr>
          <a:xfrm>
            <a:off x="292972" y="1566984"/>
            <a:ext cx="11755162" cy="343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The classic stack exploit is a buffer overflow — writing more data than the buffer can hold.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On the stack, that’s extra dangerous: overflow past locals → overwrite return address → control execution.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A common and basic CTF example is a </a:t>
            </a:r>
            <a:r>
              <a:rPr lang="en-US" sz="2800" b="1" dirty="0">
                <a:solidFill>
                  <a:schemeClr val="bg1"/>
                </a:solidFill>
                <a:cs typeface="Miriam Libre" pitchFamily="2" charset="-79"/>
              </a:rPr>
              <a:t>ret2win </a:t>
            </a: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challenge: overflow the buffer, and jump straight to a hidden win() function (that prints the flag for you).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cs typeface="Miriam Libre" pitchFamily="2" charset="-79"/>
              </a:rPr>
              <a:t>&lt;example</a:t>
            </a: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972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32679"/>
            <a:ext cx="1163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rgbClr val="24272C"/>
                </a:solidFill>
                <a:effectLst/>
                <a:cs typeface="Miriam Libre" pitchFamily="2" charset="-79"/>
              </a:rPr>
              <a:t>Shellcode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143867" y="1553311"/>
            <a:ext cx="11444790" cy="443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cs typeface="Miriam Libre" pitchFamily="2" charset="-79"/>
              </a:rPr>
              <a:t>Most binaries won’t gift you a win() function — so you’ll have to run your own code.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cs typeface="Miriam Libre" pitchFamily="2" charset="-79"/>
              </a:rPr>
              <a:t>That’s where shellcode comes in: a tiny piece of machine code that does something very specific (like spawn a shell), written directly into memory.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cs typeface="Miriam Libre" pitchFamily="2" charset="-79"/>
              </a:rPr>
              <a:t>With a buffer overflow, instead of jumping to a win() function (which doesn’t exist anymore), you just jump to the your shellcode.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We usually our shellcode in the buffer we’re overflowing from.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&lt;show what shellcode looks like&gt;</a:t>
            </a:r>
          </a:p>
        </p:txBody>
      </p:sp>
    </p:spTree>
    <p:extLst>
      <p:ext uri="{BB962C8B-B14F-4D97-AF65-F5344CB8AC3E}">
        <p14:creationId xmlns:p14="http://schemas.microsoft.com/office/powerpoint/2010/main" val="103838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66928"/>
            <a:ext cx="1163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rgbClr val="24272C"/>
                </a:solidFill>
                <a:effectLst/>
                <a:cs typeface="Miriam Libre" pitchFamily="2" charset="-79"/>
              </a:rPr>
              <a:t>No win(), no shellcode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-74674" y="1678108"/>
            <a:ext cx="11444790" cy="443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cs typeface="Miriam Libre" pitchFamily="2" charset="-79"/>
              </a:rPr>
              <a:t>If NX (No-</a:t>
            </a:r>
            <a:r>
              <a:rPr lang="en-US" sz="2800" dirty="0" err="1">
                <a:solidFill>
                  <a:schemeClr val="bg1"/>
                </a:solidFill>
                <a:effectLst/>
                <a:cs typeface="Miriam Libre" pitchFamily="2" charset="-79"/>
              </a:rPr>
              <a:t>eXecute</a:t>
            </a:r>
            <a:r>
              <a:rPr lang="en-US" sz="2800" dirty="0">
                <a:solidFill>
                  <a:schemeClr val="bg1"/>
                </a:solidFill>
                <a:effectLst/>
                <a:cs typeface="Miriam Libre" pitchFamily="2" charset="-79"/>
              </a:rPr>
              <a:t>) is enabled, shellcode won’t run — the stack, and other places where you can </a:t>
            </a:r>
            <a:r>
              <a:rPr lang="en-US" sz="2800" b="1" dirty="0">
                <a:solidFill>
                  <a:schemeClr val="bg1"/>
                </a:solidFill>
                <a:effectLst/>
                <a:cs typeface="Miriam Libre" pitchFamily="2" charset="-79"/>
              </a:rPr>
              <a:t>write</a:t>
            </a:r>
            <a:r>
              <a:rPr lang="en-US" sz="2800" dirty="0">
                <a:solidFill>
                  <a:schemeClr val="bg1"/>
                </a:solidFill>
                <a:effectLst/>
                <a:cs typeface="Miriam Libre" pitchFamily="2" charset="-79"/>
              </a:rPr>
              <a:t> your shellcode, cannot </a:t>
            </a: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be</a:t>
            </a:r>
            <a:r>
              <a:rPr lang="en-US" sz="2800" dirty="0">
                <a:solidFill>
                  <a:schemeClr val="bg1"/>
                </a:solidFill>
                <a:effectLst/>
                <a:cs typeface="Miriam Libre" pitchFamily="2" charset="-79"/>
              </a:rPr>
              <a:t> executable.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cs typeface="Miriam Libre" pitchFamily="2" charset="-79"/>
              </a:rPr>
              <a:t>So what do we do now?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We still have control over RIP, but seemingly no idea of where to return to.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Our only choice is to utilize existing parts of the program (which are in executable) in order achieve our own custom code execution.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Introducing: Return Oriented Programming (ROP)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effectLst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452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3A454A-557E-2F1B-4701-7328B5F7B509}"/>
              </a:ext>
            </a:extLst>
          </p:cNvPr>
          <p:cNvSpPr txBox="1"/>
          <p:nvPr/>
        </p:nvSpPr>
        <p:spPr>
          <a:xfrm>
            <a:off x="143866" y="466875"/>
            <a:ext cx="1176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120" dirty="0">
                <a:solidFill>
                  <a:srgbClr val="24272C"/>
                </a:solidFill>
                <a:effectLst/>
                <a:cs typeface="Miriam Libre" panose="00000500000000000000" pitchFamily="2" charset="-79"/>
              </a:rPr>
              <a:t>Return Oriented Programming (ROP)</a:t>
            </a:r>
            <a:endParaRPr lang="he-IL" sz="3600" b="1" spc="120" dirty="0">
              <a:solidFill>
                <a:srgbClr val="24272C"/>
              </a:solidFill>
              <a:effectLst/>
              <a:cs typeface="Miriam Libre" panose="000005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23EB0-3936-B158-8ED3-27059A73D396}"/>
              </a:ext>
            </a:extLst>
          </p:cNvPr>
          <p:cNvSpPr txBox="1"/>
          <p:nvPr/>
        </p:nvSpPr>
        <p:spPr>
          <a:xfrm>
            <a:off x="292971" y="1768421"/>
            <a:ext cx="11683681" cy="243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ROP chains together small code snippets (gadgets) already in the binary or </a:t>
            </a:r>
            <a:r>
              <a:rPr lang="en-US" sz="2800" dirty="0" err="1">
                <a:solidFill>
                  <a:schemeClr val="bg1"/>
                </a:solidFill>
                <a:cs typeface="Miriam Libre" pitchFamily="2" charset="-79"/>
              </a:rPr>
              <a:t>libc</a:t>
            </a: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 to do whatever you want.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A classic move: call system("cat flag.txt") using a gadget chain.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To pull this off, we first need to understand how function arguments are passed.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1646-87D7-3A72-4C65-2C52A915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0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3A454A-557E-2F1B-4701-7328B5F7B509}"/>
              </a:ext>
            </a:extLst>
          </p:cNvPr>
          <p:cNvSpPr txBox="1"/>
          <p:nvPr/>
        </p:nvSpPr>
        <p:spPr>
          <a:xfrm>
            <a:off x="143866" y="466875"/>
            <a:ext cx="1176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spc="120" dirty="0">
                <a:solidFill>
                  <a:srgbClr val="24272C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</a:t>
            </a:r>
            <a:r>
              <a:rPr lang="en-US" sz="3200" b="1" spc="120" dirty="0">
                <a:solidFill>
                  <a:srgbClr val="24272C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alling conventions</a:t>
            </a:r>
            <a:endParaRPr lang="he-IL" sz="3200" b="1" spc="120" dirty="0">
              <a:solidFill>
                <a:srgbClr val="24272C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1646-87D7-3A72-4C65-2C52A915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42FCB1-92F0-4A61-9B24-B741652A287D}"/>
              </a:ext>
            </a:extLst>
          </p:cNvPr>
          <p:cNvSpPr txBox="1"/>
          <p:nvPr/>
        </p:nvSpPr>
        <p:spPr>
          <a:xfrm>
            <a:off x="292971" y="1644278"/>
            <a:ext cx="11755161" cy="434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Can you guess what the assembly of </a:t>
            </a:r>
            <a:r>
              <a:rPr lang="en-US" sz="2800" b="1" dirty="0">
                <a:solidFill>
                  <a:schemeClr val="bg1"/>
                </a:solidFill>
                <a:cs typeface="Miriam Libre" pitchFamily="2" charset="-79"/>
              </a:rPr>
              <a:t>main</a:t>
            </a:r>
            <a:r>
              <a:rPr lang="en-US" sz="2800" dirty="0">
                <a:solidFill>
                  <a:schemeClr val="bg1"/>
                </a:solidFill>
                <a:cs typeface="Miriam Libre" pitchFamily="2" charset="-79"/>
              </a:rPr>
              <a:t> will look like?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D0312-4532-4D68-9B4E-470BCB88F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711" y="2079012"/>
            <a:ext cx="92106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server_side</Template>
  <TotalTime>937</TotalTime>
  <Words>1143</Words>
  <Application>Microsoft Office PowerPoint</Application>
  <PresentationFormat>Widescreen</PresentationFormat>
  <Paragraphs>138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נתנאל קום</dc:creator>
  <cp:lastModifiedBy>נתנאל קום</cp:lastModifiedBy>
  <cp:revision>178</cp:revision>
  <dcterms:created xsi:type="dcterms:W3CDTF">2024-12-08T19:59:02Z</dcterms:created>
  <dcterms:modified xsi:type="dcterms:W3CDTF">2025-05-04T22:21:38Z</dcterms:modified>
</cp:coreProperties>
</file>