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6327"/>
  </p:normalViewPr>
  <p:slideViewPr>
    <p:cSldViewPr snapToGrid="0">
      <p:cViewPr>
        <p:scale>
          <a:sx n="91" d="100"/>
          <a:sy n="91" d="100"/>
        </p:scale>
        <p:origin x="156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41BA-4B1C-D747-9318-68C391972D39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52C5-074D-1846-9A64-3EABAB9C4F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90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E4F45-06D6-CB40-82BA-CF1F4D46777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99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C64C2-82B1-8ADE-CC2D-AEE56F3F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53BE7A-BFFF-37BB-BF82-7A8F161D6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2D590-76D9-E99C-D304-456BAA4E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E4B06-FA1D-63BB-6FB3-887D7761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1B07E-DE0C-81A6-D861-8D488CF2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4D5B6-54E9-8D5F-A1FA-0381EA0B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6E7221-AEDD-11C6-32B9-1B7CCE55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96687-A334-DC37-04F4-E9BF9670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1B8D3-14AE-0659-26CB-B71F62DF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ABD91C-6EFD-53BF-02D9-DF29C5A5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06885E-CCFD-B8DD-011B-D6698EFCE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8560A5-A400-BAE8-AFEF-0AE4E097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A3728-5842-094E-9895-CB7DADA2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D8B3E-AF8C-5D0E-38E2-A5F47557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29B26-9CB7-5BE4-2AA8-795EF66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92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7250C-607F-69A5-895D-64A02A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B9D997-E4E3-66FA-8235-AE5B283B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39B814-F4B6-B308-A552-C14E0A46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D571E4-600F-17BF-A751-BF74C589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20B37-CEDE-9A1F-0E98-EAC8282E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7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DE5AE-A4CF-23E1-0052-7E3FDB2B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A9C14B-3522-CFD6-98FA-02A748F4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6D7EE-0F4C-4266-C515-6F4FFB1D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35119-C48A-054D-0579-BFF4F512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5C164-5E8C-D818-8972-ED7E43C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67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E6B96-5F7D-A57A-0B6B-74320313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F8E21-EB75-B993-BDEA-0D45FBC1F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422E4-5276-E126-7AAE-A6A2D1400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D887FD-F71F-3432-23AA-F7BCEC1C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7CB9E-8D4C-AEDB-C10D-9BB50931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9F8811-3DB6-E3CA-C091-532D6313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40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A7A92-60F9-5E7F-B4EB-F58BBCDD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6389F2-7BB5-8C18-6049-FA09F001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2D5E5D-073E-1A7E-9795-419DBD12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C4150-6167-4D66-BD1B-B91C2CA8A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063084-970F-8EFE-0B75-C0DCBF8DC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9F1616-4AFC-BE0C-CFA2-5ABBDA04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57B355-205A-7E6F-9FF2-F135FEDA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6C11D1-DB02-0BCC-C82D-17F054B8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6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76C28-2F89-5CEE-952B-82AD22C7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61E711-192F-E156-9B3C-D9082312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746803-BD4D-EAEC-4ECE-B6E96773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6272D4-9C0D-A3C1-E678-C4650133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57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A84681-D9BF-7E00-E2B4-BFCCC201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F873D7-2834-7189-FA21-3E2CDB5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AFFF6-DF25-37A4-926C-785209CA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81EE9-AE5A-50CC-45E2-98A7B102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8E793-10F7-43CF-9C31-D4648CB0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FA4D7A-95DD-D602-AA6B-D4F2D6081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AEFD0-685F-A8DF-D643-DB29C479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472FFB-0765-0D18-4C22-EEF53627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1FC46F-7260-3577-626D-C0F433AD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86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3D158-B973-6830-310F-4B4033BD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D8AAA0-A3B7-40AC-08D3-BCFC488D7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FC24F5-F5C2-9621-F7AA-89F4774B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245A25-1666-3875-1734-0BFDFD49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1911ED-2EF1-161A-A774-A2A3F52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C6EB3C-374E-43BF-214E-1F893172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75AF47-AC2B-005D-F246-FEF96E08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01BBE0-A9DD-43FF-7BBB-57D4936A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F7531-FDB7-2AAB-3959-7E010255F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205A-0EAA-AD4C-8415-CF19B1622C8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6D5C6-F6C0-4A20-547E-C37359436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D86E36-801B-68F0-F38A-42C8401E8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63CA-9B53-2440-BD12-0BE12E3136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01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6721C6A-AB2C-25E7-A5E7-1B676156E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06694"/>
              </p:ext>
            </p:extLst>
          </p:nvPr>
        </p:nvGraphicFramePr>
        <p:xfrm>
          <a:off x="-103257" y="2259336"/>
          <a:ext cx="1943170" cy="2877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528">
                  <a:extLst>
                    <a:ext uri="{9D8B030D-6E8A-4147-A177-3AD203B41FA5}">
                      <a16:colId xmlns:a16="http://schemas.microsoft.com/office/drawing/2014/main" val="3988098653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3492260106"/>
                    </a:ext>
                  </a:extLst>
                </a:gridCol>
              </a:tblGrid>
              <a:tr h="59162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通変星</a:t>
                      </a:r>
                      <a:b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蔵干通変星</a:t>
                      </a:r>
                      <a:b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ja-JP" sz="105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パターン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欲望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3192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偏官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行動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9175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正官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行動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54664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偏財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お金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5665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正財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お金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5219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食神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遊び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4052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傷官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遊び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43566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印綬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知識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604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偏印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知識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02562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劫財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自立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67758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比肩</a:t>
                      </a:r>
                      <a:r>
                        <a:rPr lang="en-US" altLang="ja-JP" sz="1050" b="1" u="none" strike="noStrike">
                          <a:effectLst/>
                          <a:latin typeface="+mn-ea"/>
                          <a:ea typeface="+mn-ea"/>
                        </a:rPr>
                        <a:t>】</a:t>
                      </a:r>
                      <a:endParaRPr lang="en-US" altLang="ja-JP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自立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026486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7B5DCC8-8ED0-5F6A-E5B7-05A5E1C96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93551"/>
              </p:ext>
            </p:extLst>
          </p:nvPr>
        </p:nvGraphicFramePr>
        <p:xfrm>
          <a:off x="1921220" y="2164371"/>
          <a:ext cx="1181100" cy="3373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400466137"/>
                    </a:ext>
                  </a:extLst>
                </a:gridCol>
              </a:tblGrid>
              <a:tr h="42059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十二運勢</a:t>
                      </a:r>
                      <a:endParaRPr lang="en-US" altLang="ja-JP" sz="105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ja-JP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パターン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48993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胎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68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養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1697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長生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99281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沐浴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4777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冠帯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50901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建禄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3915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帝旺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28582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衰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881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病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25937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死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314704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墓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98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絶</a:t>
                      </a:r>
                      <a:endParaRPr lang="ja-JP" altLang="en-US" sz="1050" b="1" i="0" u="none" strike="noStrike">
                        <a:solidFill>
                          <a:srgbClr val="202124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74845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6401667-97BF-AF8D-C1C1-3796FD51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56302"/>
              </p:ext>
            </p:extLst>
          </p:nvPr>
        </p:nvGraphicFramePr>
        <p:xfrm>
          <a:off x="3224937" y="2606407"/>
          <a:ext cx="4100017" cy="2687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59">
                  <a:extLst>
                    <a:ext uri="{9D8B030D-6E8A-4147-A177-3AD203B41FA5}">
                      <a16:colId xmlns:a16="http://schemas.microsoft.com/office/drawing/2014/main" val="3687644378"/>
                    </a:ext>
                  </a:extLst>
                </a:gridCol>
                <a:gridCol w="1008529">
                  <a:extLst>
                    <a:ext uri="{9D8B030D-6E8A-4147-A177-3AD203B41FA5}">
                      <a16:colId xmlns:a16="http://schemas.microsoft.com/office/drawing/2014/main" val="3841775624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709377378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14077034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日柱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月柱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年柱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2466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水</a:t>
                      </a:r>
                    </a:p>
                    <a:p>
                      <a:pPr algn="ctr"/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癸酉</a:t>
                      </a:r>
                    </a:p>
                    <a:p>
                      <a:pPr algn="r"/>
                      <a:r>
                        <a:rPr lang="en-US" altLang="ja-JP" sz="105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050" b="1" i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ja-JP" sz="105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火</a:t>
                      </a:r>
                    </a:p>
                    <a:p>
                      <a:pPr algn="ctr"/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丙子</a:t>
                      </a:r>
                    </a:p>
                    <a:p>
                      <a:pPr algn="r"/>
                      <a:r>
                        <a:rPr lang="en-US" altLang="ja-JP" sz="105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土</a:t>
                      </a:r>
                    </a:p>
                    <a:p>
                      <a:pPr algn="ctr"/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己未</a:t>
                      </a:r>
                    </a:p>
                    <a:p>
                      <a:pPr algn="r"/>
                      <a:r>
                        <a:rPr lang="en-US" altLang="ja-JP" sz="105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ja-JP" altLang="en-US" sz="105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十干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0585018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20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1" u="none" strike="noStrike" dirty="0">
                          <a:effectLst/>
                          <a:latin typeface="+mn-ea"/>
                          <a:ea typeface="+mn-ea"/>
                        </a:rPr>
                        <a:t>20%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1" u="none" strike="noStrike" dirty="0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通変星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081885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92702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4469822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1" u="none" strike="noStrike">
                          <a:effectLst/>
                          <a:latin typeface="+mn-ea"/>
                          <a:ea typeface="+mn-ea"/>
                        </a:rPr>
                        <a:t>30%</a:t>
                      </a:r>
                      <a:endParaRPr lang="en-US" altLang="ja-JP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1" u="none" strike="noStrike">
                          <a:effectLst/>
                          <a:latin typeface="+mn-ea"/>
                          <a:ea typeface="+mn-ea"/>
                        </a:rPr>
                        <a:t>30%</a:t>
                      </a:r>
                      <a:endParaRPr lang="en-US" altLang="ja-JP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1" u="none" strike="noStrike" dirty="0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6045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蔵干通変星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96376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247693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b="1" u="none" strike="noStrike">
                          <a:effectLst/>
                          <a:latin typeface="+mn-ea"/>
                          <a:ea typeface="+mn-ea"/>
                        </a:rPr>
                        <a:t>十二運勢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362403"/>
                  </a:ext>
                </a:extLst>
              </a:tr>
            </a:tbl>
          </a:graphicData>
        </a:graphic>
      </p:graphicFrame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31D596A7-A76B-AA34-AA3D-82C3549A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800" y="265250"/>
            <a:ext cx="4104200" cy="31637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3298C-767B-C439-8C12-FFA490BE27DC}"/>
              </a:ext>
            </a:extLst>
          </p:cNvPr>
          <p:cNvSpPr txBox="1"/>
          <p:nvPr/>
        </p:nvSpPr>
        <p:spPr>
          <a:xfrm>
            <a:off x="2117615" y="2284293"/>
            <a:ext cx="6314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ja-JP" altLang="en-US" sz="1400" b="1">
                <a:solidFill>
                  <a:srgbClr val="000000"/>
                </a:solidFill>
                <a:latin typeface="+mn-ea"/>
              </a:rPr>
              <a:t>各箇所毎の欲望</a:t>
            </a:r>
            <a:r>
              <a:rPr lang="ja-JP" altLang="en-US" sz="1400" b="1" i="0" u="none" strike="noStrike">
                <a:solidFill>
                  <a:srgbClr val="000000"/>
                </a:solidFill>
                <a:effectLst/>
                <a:latin typeface="+mn-ea"/>
                <a:ea typeface="+mn-ea"/>
              </a:rPr>
              <a:t>構成比率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BA72F4E-98F2-8E96-1010-08911C8A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23842"/>
              </p:ext>
            </p:extLst>
          </p:nvPr>
        </p:nvGraphicFramePr>
        <p:xfrm>
          <a:off x="7660310" y="3964692"/>
          <a:ext cx="4330407" cy="1797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696">
                  <a:extLst>
                    <a:ext uri="{9D8B030D-6E8A-4147-A177-3AD203B41FA5}">
                      <a16:colId xmlns:a16="http://schemas.microsoft.com/office/drawing/2014/main" val="1674243743"/>
                    </a:ext>
                  </a:extLst>
                </a:gridCol>
                <a:gridCol w="699547">
                  <a:extLst>
                    <a:ext uri="{9D8B030D-6E8A-4147-A177-3AD203B41FA5}">
                      <a16:colId xmlns:a16="http://schemas.microsoft.com/office/drawing/2014/main" val="453865788"/>
                    </a:ext>
                  </a:extLst>
                </a:gridCol>
                <a:gridCol w="3108164">
                  <a:extLst>
                    <a:ext uri="{9D8B030D-6E8A-4147-A177-3AD203B41FA5}">
                      <a16:colId xmlns:a16="http://schemas.microsoft.com/office/drawing/2014/main" val="4012338663"/>
                    </a:ext>
                  </a:extLst>
                </a:gridCol>
              </a:tblGrid>
              <a:tr h="34773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欲望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比率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計算式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163266"/>
                  </a:ext>
                </a:extLst>
              </a:tr>
              <a:tr h="34773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お金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u="none" strike="noStrike" dirty="0">
                          <a:effectLst/>
                          <a:latin typeface="+mn-ea"/>
                          <a:ea typeface="+mn-ea"/>
                        </a:rPr>
                        <a:t>40 %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右柱上の偏財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、左柱真ん中の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213188"/>
                  </a:ext>
                </a:extLst>
              </a:tr>
              <a:tr h="29695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遊び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u="none" strike="noStrike" dirty="0">
                          <a:effectLst/>
                          <a:latin typeface="+mn-ea"/>
                          <a:ea typeface="+mn-ea"/>
                        </a:rPr>
                        <a:t>0 %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265249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知識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u="none" strike="noStrike" dirty="0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6924953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自立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u="none" strike="noStrike" dirty="0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右柱真ん中の比肩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0893200"/>
                  </a:ext>
                </a:extLst>
              </a:tr>
              <a:tr h="26852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自立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真ん中柱の上正官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、真ん中偏官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5686282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12797B-37CC-63C0-AE6D-6A1F75A3C80D}"/>
              </a:ext>
            </a:extLst>
          </p:cNvPr>
          <p:cNvSpPr txBox="1"/>
          <p:nvPr/>
        </p:nvSpPr>
        <p:spPr>
          <a:xfrm>
            <a:off x="402685" y="265250"/>
            <a:ext cx="63146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ja-JP" altLang="en-US" sz="1400" b="1" i="0" u="none" strike="noStrike">
                <a:solidFill>
                  <a:srgbClr val="000000"/>
                </a:solidFill>
                <a:effectLst/>
                <a:latin typeface="+mn-ea"/>
                <a:ea typeface="+mn-ea"/>
              </a:rPr>
              <a:t>・通変星、</a:t>
            </a:r>
            <a:r>
              <a:rPr lang="ja-JP" altLang="en-US" sz="1400" b="1" u="none" strike="noStrike">
                <a:effectLst/>
                <a:latin typeface="+mn-ea"/>
                <a:ea typeface="+mn-ea"/>
              </a:rPr>
              <a:t>蔵干通変星は</a:t>
            </a:r>
            <a:r>
              <a:rPr lang="en-US" altLang="ja-JP" sz="1400" b="1" u="none" strike="noStrike" dirty="0">
                <a:effectLst/>
                <a:latin typeface="+mn-ea"/>
                <a:ea typeface="+mn-ea"/>
              </a:rPr>
              <a:t>10</a:t>
            </a:r>
            <a:r>
              <a:rPr lang="ja-JP" altLang="en-US" sz="1400" b="1" u="none" strike="noStrike">
                <a:effectLst/>
                <a:latin typeface="+mn-ea"/>
                <a:ea typeface="+mn-ea"/>
              </a:rPr>
              <a:t>パターン</a:t>
            </a:r>
            <a:r>
              <a:rPr lang="ja-JP" altLang="en-US" sz="1400" b="1">
                <a:latin typeface="+mn-ea"/>
              </a:rPr>
              <a:t>、</a:t>
            </a:r>
            <a:r>
              <a:rPr lang="ja-JP" altLang="en-US" sz="1400" b="1" u="none" strike="noStrike">
                <a:effectLst/>
                <a:latin typeface="+mn-ea"/>
                <a:ea typeface="+mn-ea"/>
              </a:rPr>
              <a:t>十二運勢</a:t>
            </a:r>
            <a:r>
              <a:rPr lang="ja-JP" altLang="en-US" sz="1400" b="1">
                <a:latin typeface="+mn-ea"/>
              </a:rPr>
              <a:t>は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12</a:t>
            </a:r>
            <a:r>
              <a:rPr lang="ja-JP" altLang="en-US" sz="1400" b="1" i="0" u="none" strike="noStrike">
                <a:solidFill>
                  <a:srgbClr val="000000"/>
                </a:solidFill>
                <a:effectLst/>
                <a:latin typeface="+mn-ea"/>
                <a:ea typeface="+mn-ea"/>
              </a:rPr>
              <a:t>パターン</a:t>
            </a:r>
            <a:r>
              <a:rPr lang="ja-JP" altLang="en-US" sz="1400" b="1">
                <a:solidFill>
                  <a:srgbClr val="000000"/>
                </a:solidFill>
                <a:latin typeface="+mn-ea"/>
              </a:rPr>
              <a:t>存在します。</a:t>
            </a:r>
            <a:endParaRPr lang="en-US" altLang="ja-JP" sz="1400" b="1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ja-JP" altLang="en-US" sz="1400" b="1" i="0" u="none" strike="noStrike">
                <a:solidFill>
                  <a:srgbClr val="000000"/>
                </a:solidFill>
                <a:effectLst/>
                <a:latin typeface="+mn-ea"/>
                <a:ea typeface="+mn-ea"/>
              </a:rPr>
              <a:t>・通変星、</a:t>
            </a:r>
            <a:r>
              <a:rPr lang="ja-JP" altLang="en-US" sz="1400" b="1" u="none" strike="noStrike">
                <a:effectLst/>
                <a:latin typeface="+mn-ea"/>
                <a:ea typeface="+mn-ea"/>
              </a:rPr>
              <a:t>蔵干通変星の</a:t>
            </a:r>
            <a:r>
              <a:rPr lang="en-US" altLang="ja-JP" sz="1400" b="1" u="none" strike="noStrike" dirty="0">
                <a:effectLst/>
                <a:latin typeface="+mn-ea"/>
                <a:ea typeface="+mn-ea"/>
              </a:rPr>
              <a:t>5</a:t>
            </a:r>
            <a:r>
              <a:rPr lang="ja-JP" altLang="en-US" sz="1400" b="1" u="none" strike="noStrike">
                <a:effectLst/>
                <a:latin typeface="+mn-ea"/>
                <a:ea typeface="+mn-ea"/>
              </a:rPr>
              <a:t>マスで、欲望の</a:t>
            </a:r>
            <a:r>
              <a:rPr lang="en-US" altLang="ja-JP" sz="1400" b="1" u="none" strike="noStrike" dirty="0">
                <a:effectLst/>
                <a:latin typeface="+mn-ea"/>
                <a:ea typeface="+mn-ea"/>
              </a:rPr>
              <a:t>100%</a:t>
            </a:r>
            <a:r>
              <a:rPr lang="ja-JP" altLang="en-US" sz="1400" b="1" u="none" strike="noStrike">
                <a:effectLst/>
                <a:latin typeface="+mn-ea"/>
                <a:ea typeface="+mn-ea"/>
              </a:rPr>
              <a:t>を表します。</a:t>
            </a:r>
            <a:endParaRPr lang="en-US" altLang="ja-JP" sz="1400" b="1" u="none" strike="noStrike" dirty="0">
              <a:effectLst/>
              <a:latin typeface="+mn-ea"/>
              <a:ea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ja-JP" altLang="en-US" sz="1400" b="1" u="none" strike="noStrike">
                <a:effectLst/>
                <a:latin typeface="+mn-ea"/>
                <a:ea typeface="+mn-ea"/>
              </a:rPr>
              <a:t>・</a:t>
            </a:r>
            <a:r>
              <a:rPr lang="ja-JP" altLang="en-US" sz="1400" b="1" i="0" u="none" strike="noStrike">
                <a:solidFill>
                  <a:srgbClr val="000000"/>
                </a:solidFill>
                <a:effectLst/>
                <a:latin typeface="+mn-ea"/>
                <a:ea typeface="+mn-ea"/>
              </a:rPr>
              <a:t>各表の箇所により構成の比率は異なります。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ja-JP" altLang="en-US" sz="1400" b="1">
                <a:solidFill>
                  <a:srgbClr val="000000"/>
                </a:solidFill>
                <a:latin typeface="+mn-ea"/>
              </a:rPr>
              <a:t>下</a:t>
            </a:r>
            <a:r>
              <a:rPr lang="ja-JP" altLang="en-US" sz="1400" b="1" i="0" u="none" strike="noStrike">
                <a:solidFill>
                  <a:srgbClr val="000000"/>
                </a:solidFill>
                <a:effectLst/>
                <a:latin typeface="+mn-ea"/>
                <a:ea typeface="+mn-ea"/>
              </a:rPr>
              <a:t>図参照。）</a:t>
            </a:r>
            <a:endParaRPr lang="en-US" altLang="ja-JP" sz="1400" b="1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ja-JP" altLang="en-US" sz="1400" b="1">
                <a:solidFill>
                  <a:srgbClr val="000000"/>
                </a:solidFill>
                <a:latin typeface="+mn-ea"/>
              </a:rPr>
              <a:t>・現状、</a:t>
            </a:r>
            <a:r>
              <a:rPr lang="en-US" altLang="ja-JP" sz="1400" b="1" dirty="0">
                <a:solidFill>
                  <a:srgbClr val="000000"/>
                </a:solidFill>
                <a:latin typeface="+mn-ea"/>
              </a:rPr>
              <a:t>native. card</a:t>
            </a:r>
            <a:r>
              <a:rPr lang="ja-JP" altLang="en-US" sz="1400" b="1">
                <a:solidFill>
                  <a:srgbClr val="000000"/>
                </a:solidFill>
                <a:latin typeface="+mn-ea"/>
              </a:rPr>
              <a:t>には、キャリア</a:t>
            </a:r>
            <a:r>
              <a:rPr lang="en-US" altLang="ja-JP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ja-JP" sz="1400" b="1" dirty="0" err="1">
                <a:solidFill>
                  <a:srgbClr val="000000"/>
                </a:solidFill>
                <a:latin typeface="+mn-ea"/>
              </a:rPr>
              <a:t>ver</a:t>
            </a:r>
            <a:r>
              <a:rPr lang="ja-JP" altLang="en-US" sz="1400" b="1">
                <a:solidFill>
                  <a:srgbClr val="000000"/>
                </a:solidFill>
                <a:latin typeface="+mn-ea"/>
              </a:rPr>
              <a:t>、恋愛</a:t>
            </a:r>
            <a:r>
              <a:rPr lang="en-US" altLang="ja-JP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ja-JP" sz="1400" b="1" dirty="0" err="1">
                <a:solidFill>
                  <a:srgbClr val="000000"/>
                </a:solidFill>
                <a:latin typeface="+mn-ea"/>
              </a:rPr>
              <a:t>ver</a:t>
            </a:r>
            <a:r>
              <a:rPr lang="ja-JP" altLang="en-US" sz="1400" b="1">
                <a:solidFill>
                  <a:srgbClr val="000000"/>
                </a:solidFill>
                <a:latin typeface="+mn-ea"/>
              </a:rPr>
              <a:t>が存在。</a:t>
            </a:r>
            <a:endParaRPr lang="ja-JP" altLang="en-US" sz="1400" b="1" i="0" u="none" strike="noStrike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06106C-7D3D-1E11-5207-E2529F59B3D0}"/>
              </a:ext>
            </a:extLst>
          </p:cNvPr>
          <p:cNvSpPr txBox="1"/>
          <p:nvPr/>
        </p:nvSpPr>
        <p:spPr>
          <a:xfrm>
            <a:off x="7079109" y="3504354"/>
            <a:ext cx="6314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ja-JP" altLang="en-US" sz="1400" b="1" i="0" u="none" strike="noStrike">
                <a:solidFill>
                  <a:srgbClr val="000000"/>
                </a:solidFill>
                <a:effectLst/>
                <a:latin typeface="+mn-ea"/>
                <a:ea typeface="+mn-ea"/>
              </a:rPr>
              <a:t>上の図の場合、各欲望比率は以下となります。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4328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CF5A5B-FB32-E7D9-A8BB-2B9423A4F3A5}"/>
              </a:ext>
            </a:extLst>
          </p:cNvPr>
          <p:cNvGrpSpPr/>
          <p:nvPr/>
        </p:nvGrpSpPr>
        <p:grpSpPr>
          <a:xfrm>
            <a:off x="-1401276" y="686005"/>
            <a:ext cx="6104855" cy="6124871"/>
            <a:chOff x="-6100091" y="623659"/>
            <a:chExt cx="6104855" cy="6124871"/>
          </a:xfrm>
        </p:grpSpPr>
        <p:pic>
          <p:nvPicPr>
            <p:cNvPr id="5" name="図 4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00944A2D-1F63-0F49-51C6-29217A95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100091" y="623659"/>
              <a:ext cx="6104855" cy="6124871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91F16DB-A2BC-FD72-2EE1-39ED2FD7E48A}"/>
                </a:ext>
              </a:extLst>
            </p:cNvPr>
            <p:cNvSpPr txBox="1"/>
            <p:nvPr/>
          </p:nvSpPr>
          <p:spPr>
            <a:xfrm>
              <a:off x="-3857922" y="6181599"/>
              <a:ext cx="32367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700" b="1">
                  <a:latin typeface="+mn-ea"/>
                </a:rPr>
                <a:t>・向上心が空回りしてしまう時には、一度周りを見て冷静になることが大事</a:t>
              </a:r>
            </a:p>
          </p:txBody>
        </p:sp>
        <p:pic>
          <p:nvPicPr>
            <p:cNvPr id="10" name="図 9" descr="テキスト, 手紙&#10;&#10;自動的に生成された説明">
              <a:extLst>
                <a:ext uri="{FF2B5EF4-FFF2-40B4-BE49-F238E27FC236}">
                  <a16:creationId xmlns:a16="http://schemas.microsoft.com/office/drawing/2014/main" id="{2A71CFD4-286A-52E3-2CF1-8B792B575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3670" y="1721784"/>
              <a:ext cx="3282610" cy="961263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509DBD2-8792-63ED-ABD9-B4CFF5F85994}"/>
                </a:ext>
              </a:extLst>
            </p:cNvPr>
            <p:cNvSpPr txBox="1"/>
            <p:nvPr/>
          </p:nvSpPr>
          <p:spPr>
            <a:xfrm>
              <a:off x="-3857922" y="2679813"/>
              <a:ext cx="323678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700" b="1">
                  <a:latin typeface="+mn-ea"/>
                </a:rPr>
                <a:t>・向上心が空回りしてしまう時には、一度周りを見て冷静になることが大事</a:t>
              </a:r>
            </a:p>
          </p:txBody>
        </p:sp>
      </p:grpSp>
      <p:pic>
        <p:nvPicPr>
          <p:cNvPr id="9" name="図 8" descr="テーブル&#10;&#10;自動的に生成された説明">
            <a:extLst>
              <a:ext uri="{FF2B5EF4-FFF2-40B4-BE49-F238E27FC236}">
                <a16:creationId xmlns:a16="http://schemas.microsoft.com/office/drawing/2014/main" id="{C1B19F9F-26D6-0907-E640-2F9AFEFC6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596" y="415755"/>
            <a:ext cx="7772400" cy="5991405"/>
          </a:xfrm>
          <a:prstGeom prst="rect">
            <a:avLst/>
          </a:prstGeom>
        </p:spPr>
      </p:pic>
      <p:sp>
        <p:nvSpPr>
          <p:cNvPr id="22" name="円/楕円 21">
            <a:extLst>
              <a:ext uri="{FF2B5EF4-FFF2-40B4-BE49-F238E27FC236}">
                <a16:creationId xmlns:a16="http://schemas.microsoft.com/office/drawing/2014/main" id="{8CBC224A-9E9B-0A04-978A-AB29F7DAAC50}"/>
              </a:ext>
            </a:extLst>
          </p:cNvPr>
          <p:cNvSpPr/>
          <p:nvPr/>
        </p:nvSpPr>
        <p:spPr>
          <a:xfrm>
            <a:off x="6786081" y="1880065"/>
            <a:ext cx="335961" cy="335961"/>
          </a:xfrm>
          <a:prstGeom prst="ellipse">
            <a:avLst/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224EB66-76CC-5B56-70C9-DCB61ED76275}"/>
              </a:ext>
            </a:extLst>
          </p:cNvPr>
          <p:cNvCxnSpPr>
            <a:cxnSpLocks/>
          </p:cNvCxnSpPr>
          <p:nvPr/>
        </p:nvCxnSpPr>
        <p:spPr>
          <a:xfrm flipH="1">
            <a:off x="3737246" y="2096743"/>
            <a:ext cx="3025612" cy="14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919B662B-E685-52FC-5CAC-64C3DB0E0BCD}"/>
              </a:ext>
            </a:extLst>
          </p:cNvPr>
          <p:cNvSpPr/>
          <p:nvPr/>
        </p:nvSpPr>
        <p:spPr>
          <a:xfrm>
            <a:off x="6838333" y="4545001"/>
            <a:ext cx="525851" cy="5258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6EDD859-0F2F-238A-8A11-C06925E9CA2A}"/>
              </a:ext>
            </a:extLst>
          </p:cNvPr>
          <p:cNvCxnSpPr>
            <a:cxnSpLocks/>
          </p:cNvCxnSpPr>
          <p:nvPr/>
        </p:nvCxnSpPr>
        <p:spPr>
          <a:xfrm flipH="1" flipV="1">
            <a:off x="5469953" y="2596147"/>
            <a:ext cx="1805837" cy="20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9A9977B5-11C1-9F63-47FB-0ED4A1BAC3C9}"/>
              </a:ext>
            </a:extLst>
          </p:cNvPr>
          <p:cNvSpPr/>
          <p:nvPr/>
        </p:nvSpPr>
        <p:spPr>
          <a:xfrm>
            <a:off x="6838333" y="5211700"/>
            <a:ext cx="525851" cy="525851"/>
          </a:xfrm>
          <a:prstGeom prst="ellipse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409FB1C-E239-31DD-0897-A04200275D67}"/>
              </a:ext>
            </a:extLst>
          </p:cNvPr>
          <p:cNvCxnSpPr>
            <a:cxnSpLocks/>
          </p:cNvCxnSpPr>
          <p:nvPr/>
        </p:nvCxnSpPr>
        <p:spPr>
          <a:xfrm flipH="1" flipV="1">
            <a:off x="3806613" y="1759651"/>
            <a:ext cx="3025094" cy="371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0AA1D6-331F-F8CF-2DE4-1261B8C444E3}"/>
              </a:ext>
            </a:extLst>
          </p:cNvPr>
          <p:cNvSpPr txBox="1"/>
          <p:nvPr/>
        </p:nvSpPr>
        <p:spPr>
          <a:xfrm>
            <a:off x="3889331" y="2725756"/>
            <a:ext cx="1923124" cy="259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sz="900" b="1" i="0" dirty="0"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ja-JP" altLang="en-US" sz="900" b="1">
                <a:highlight>
                  <a:srgbClr val="FFFF00"/>
                </a:highlight>
                <a:latin typeface="+mn-ea"/>
              </a:rPr>
              <a:t>日柱</a:t>
            </a:r>
            <a:r>
              <a:rPr lang="ja-JP" altLang="en-US" sz="900" b="1" i="0">
                <a:effectLst/>
                <a:highlight>
                  <a:srgbClr val="FFFF00"/>
                </a:highlight>
                <a:latin typeface="+mn-ea"/>
              </a:rPr>
              <a:t>十二運勢</a:t>
            </a:r>
            <a:r>
              <a:rPr lang="ja-JP" altLang="en-US" sz="900" b="1" i="0">
                <a:effectLst/>
                <a:highlight>
                  <a:srgbClr val="FFFF00"/>
                </a:highlight>
                <a:latin typeface="Google Sans"/>
              </a:rPr>
              <a:t>パーソナリティ</a:t>
            </a:r>
            <a:r>
              <a:rPr lang="en-US" altLang="ja-JP" sz="900" b="1" i="0" dirty="0">
                <a:effectLst/>
                <a:highlight>
                  <a:srgbClr val="FFFF00"/>
                </a:highlight>
                <a:latin typeface="+mn-ea"/>
              </a:rPr>
              <a:t>)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E1143C-B814-6545-FD33-850B0EA6FF1A}"/>
              </a:ext>
            </a:extLst>
          </p:cNvPr>
          <p:cNvSpPr txBox="1"/>
          <p:nvPr/>
        </p:nvSpPr>
        <p:spPr>
          <a:xfrm>
            <a:off x="3907790" y="2564397"/>
            <a:ext cx="19823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>
                <a:solidFill>
                  <a:schemeClr val="bg1"/>
                </a:solidFill>
                <a:highlight>
                  <a:srgbClr val="FF0000"/>
                </a:highlight>
                <a:latin typeface="+mn-ea"/>
              </a:rPr>
              <a:t>日柱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+mn-ea"/>
              </a:rPr>
              <a:t>通変星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パーソナリティ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+mn-ea"/>
              </a:rPr>
              <a:t>)</a:t>
            </a:r>
            <a:endParaRPr lang="ja-JP" altLang="en-US" sz="9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2A47487-099F-BB44-D853-20A27048D946}"/>
              </a:ext>
            </a:extLst>
          </p:cNvPr>
          <p:cNvSpPr txBox="1"/>
          <p:nvPr/>
        </p:nvSpPr>
        <p:spPr>
          <a:xfrm>
            <a:off x="3907790" y="2336589"/>
            <a:ext cx="7432962" cy="25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900" b="1">
                <a:solidFill>
                  <a:schemeClr val="bg1"/>
                </a:solidFill>
                <a:highlight>
                  <a:srgbClr val="008000"/>
                </a:highlight>
                <a:latin typeface="+mn-ea"/>
              </a:rPr>
              <a:t>日柱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+mn-ea"/>
              </a:rPr>
              <a:t>十干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パーソナリティ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+mn-ea"/>
              </a:rPr>
              <a:t>)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82AB0FA-B0C8-261A-7AB0-C1599FA6EEA1}"/>
              </a:ext>
            </a:extLst>
          </p:cNvPr>
          <p:cNvCxnSpPr>
            <a:cxnSpLocks/>
          </p:cNvCxnSpPr>
          <p:nvPr/>
        </p:nvCxnSpPr>
        <p:spPr>
          <a:xfrm flipH="1">
            <a:off x="2877546" y="2143186"/>
            <a:ext cx="3885312" cy="84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A37D0F0-21C9-F547-0375-0D562C2004AF}"/>
              </a:ext>
            </a:extLst>
          </p:cNvPr>
          <p:cNvSpPr txBox="1"/>
          <p:nvPr/>
        </p:nvSpPr>
        <p:spPr>
          <a:xfrm>
            <a:off x="1881492" y="2908603"/>
            <a:ext cx="74329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芸能人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恋愛</a:t>
            </a:r>
            <a:r>
              <a:rPr lang="en" altLang="ja-JP" sz="900" b="1" i="0" dirty="0" err="1">
                <a:solidFill>
                  <a:schemeClr val="bg1"/>
                </a:solidFill>
                <a:effectLst/>
                <a:highlight>
                  <a:srgbClr val="0080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ver</a:t>
            </a:r>
            <a:r>
              <a:rPr lang="en" altLang="ja-JP" sz="9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lang="ja-JP" altLang="en-US" sz="90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EB88CC4-007C-4B80-6C02-B2AA430F6D99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2504209" y="1371955"/>
            <a:ext cx="4258649" cy="64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3EADC42-F47E-D2C5-681A-C7D45CCCFF8D}"/>
              </a:ext>
            </a:extLst>
          </p:cNvPr>
          <p:cNvSpPr txBox="1"/>
          <p:nvPr/>
        </p:nvSpPr>
        <p:spPr>
          <a:xfrm>
            <a:off x="1168989" y="1256539"/>
            <a:ext cx="13352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キャッチコピーワード</a:t>
            </a:r>
            <a:endParaRPr lang="ja-JP" altLang="en-US" sz="900" b="1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E5FAC5E2-9FD2-4A4C-C8B2-29BE4982A6E6}"/>
              </a:ext>
            </a:extLst>
          </p:cNvPr>
          <p:cNvCxnSpPr>
            <a:cxnSpLocks/>
          </p:cNvCxnSpPr>
          <p:nvPr/>
        </p:nvCxnSpPr>
        <p:spPr>
          <a:xfrm flipH="1">
            <a:off x="4293690" y="2288211"/>
            <a:ext cx="2660371" cy="13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DE13C9B-154D-EC25-9D53-7412B4FE5A0F}"/>
              </a:ext>
            </a:extLst>
          </p:cNvPr>
          <p:cNvCxnSpPr>
            <a:cxnSpLocks/>
          </p:cNvCxnSpPr>
          <p:nvPr/>
        </p:nvCxnSpPr>
        <p:spPr>
          <a:xfrm flipH="1" flipV="1">
            <a:off x="2957074" y="1784130"/>
            <a:ext cx="3996987" cy="275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71E9D08-2D65-8269-2A28-B8109F6E5692}"/>
              </a:ext>
            </a:extLst>
          </p:cNvPr>
          <p:cNvSpPr txBox="1"/>
          <p:nvPr/>
        </p:nvSpPr>
        <p:spPr>
          <a:xfrm>
            <a:off x="1992223" y="1591165"/>
            <a:ext cx="19823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キャッチコピーワード</a:t>
            </a:r>
            <a:endParaRPr lang="ja-JP" altLang="en-US" sz="9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7FAC113-AC3A-FE3E-E72B-CF9F50883C27}"/>
              </a:ext>
            </a:extLst>
          </p:cNvPr>
          <p:cNvSpPr txBox="1"/>
          <p:nvPr/>
        </p:nvSpPr>
        <p:spPr>
          <a:xfrm>
            <a:off x="3169277" y="1591165"/>
            <a:ext cx="19823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effectLst/>
                <a:highlight>
                  <a:srgbClr val="FFFF00"/>
                </a:highlight>
                <a:latin typeface="Google Sans"/>
              </a:rPr>
              <a:t>キャッチコピーワード</a:t>
            </a:r>
            <a:endParaRPr lang="ja-JP" altLang="en-US" sz="900" b="1">
              <a:highlight>
                <a:srgbClr val="FFFF00"/>
              </a:highlight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17861911-B840-5D66-6C43-FB495858221C}"/>
              </a:ext>
            </a:extLst>
          </p:cNvPr>
          <p:cNvCxnSpPr>
            <a:cxnSpLocks/>
          </p:cNvCxnSpPr>
          <p:nvPr/>
        </p:nvCxnSpPr>
        <p:spPr>
          <a:xfrm flipH="1" flipV="1">
            <a:off x="5102659" y="2985571"/>
            <a:ext cx="1798415" cy="24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13DB96C-FA0D-1A71-943E-04AD39E1058D}"/>
              </a:ext>
            </a:extLst>
          </p:cNvPr>
          <p:cNvCxnSpPr>
            <a:cxnSpLocks/>
          </p:cNvCxnSpPr>
          <p:nvPr/>
        </p:nvCxnSpPr>
        <p:spPr>
          <a:xfrm flipH="1">
            <a:off x="2100910" y="2216026"/>
            <a:ext cx="4715128" cy="111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5A863C74-9059-B747-1B1B-96640FAF08C6}"/>
              </a:ext>
            </a:extLst>
          </p:cNvPr>
          <p:cNvCxnSpPr>
            <a:cxnSpLocks/>
          </p:cNvCxnSpPr>
          <p:nvPr/>
        </p:nvCxnSpPr>
        <p:spPr>
          <a:xfrm flipH="1">
            <a:off x="2730814" y="2010252"/>
            <a:ext cx="4032044" cy="13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219F702E-0212-CA70-5B5D-1210FEB088B2}"/>
              </a:ext>
            </a:extLst>
          </p:cNvPr>
          <p:cNvSpPr txBox="1"/>
          <p:nvPr/>
        </p:nvSpPr>
        <p:spPr>
          <a:xfrm>
            <a:off x="1950659" y="1754109"/>
            <a:ext cx="1025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ハッシュタグ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/</a:t>
            </a:r>
          </a:p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パーソナリティ</a:t>
            </a:r>
            <a:endParaRPr lang="ja-JP" altLang="en-US" sz="900" b="1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41E7ECD-F165-28F2-4B3F-C485750A6C8A}"/>
              </a:ext>
            </a:extLst>
          </p:cNvPr>
          <p:cNvSpPr txBox="1"/>
          <p:nvPr/>
        </p:nvSpPr>
        <p:spPr>
          <a:xfrm>
            <a:off x="1410119" y="3344185"/>
            <a:ext cx="19433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ハッシュタグ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/</a:t>
            </a:r>
            <a:r>
              <a:rPr lang="ja-JP" altLang="en-US" sz="900" b="1">
                <a:solidFill>
                  <a:schemeClr val="bg1"/>
                </a:solidFill>
                <a:highlight>
                  <a:srgbClr val="008000"/>
                </a:highlight>
                <a:latin typeface="Google Sans"/>
              </a:rPr>
              <a:t>恋愛</a:t>
            </a:r>
            <a:r>
              <a:rPr lang="en-US" altLang="ja-JP" sz="900" b="1" dirty="0">
                <a:solidFill>
                  <a:schemeClr val="bg1"/>
                </a:solidFill>
                <a:highlight>
                  <a:srgbClr val="008000"/>
                </a:highlight>
                <a:latin typeface="Google Sans"/>
              </a:rPr>
              <a:t>(3</a:t>
            </a:r>
            <a:r>
              <a:rPr lang="ja-JP" altLang="en-US" sz="900" b="1">
                <a:solidFill>
                  <a:schemeClr val="bg1"/>
                </a:solidFill>
                <a:highlight>
                  <a:srgbClr val="008000"/>
                </a:highlight>
                <a:latin typeface="Google Sans"/>
              </a:rPr>
              <a:t>つ）</a:t>
            </a:r>
            <a:endParaRPr lang="ja-JP" altLang="en-US" sz="900" b="1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667AE01-2E7B-5708-25C5-F01638F82570}"/>
              </a:ext>
            </a:extLst>
          </p:cNvPr>
          <p:cNvCxnSpPr>
            <a:cxnSpLocks/>
          </p:cNvCxnSpPr>
          <p:nvPr/>
        </p:nvCxnSpPr>
        <p:spPr>
          <a:xfrm flipH="1" flipV="1">
            <a:off x="4013946" y="3481226"/>
            <a:ext cx="2824387" cy="119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AFB88EF-5874-BF3B-3E98-B97AA98523B5}"/>
              </a:ext>
            </a:extLst>
          </p:cNvPr>
          <p:cNvSpPr txBox="1"/>
          <p:nvPr/>
        </p:nvSpPr>
        <p:spPr>
          <a:xfrm>
            <a:off x="2731405" y="3280329"/>
            <a:ext cx="17475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ハッシュタグ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/</a:t>
            </a:r>
            <a:r>
              <a:rPr lang="ja-JP" altLang="en-US" sz="900" b="1">
                <a:solidFill>
                  <a:schemeClr val="bg1"/>
                </a:solidFill>
                <a:highlight>
                  <a:srgbClr val="FF0000"/>
                </a:highlight>
                <a:latin typeface="Google Sans"/>
              </a:rPr>
              <a:t>恋愛</a:t>
            </a:r>
            <a:r>
              <a:rPr lang="en-US" altLang="ja-JP" sz="900" b="1" dirty="0">
                <a:solidFill>
                  <a:schemeClr val="bg1"/>
                </a:solidFill>
                <a:highlight>
                  <a:srgbClr val="FF0000"/>
                </a:highlight>
                <a:latin typeface="Google Sans"/>
              </a:rPr>
              <a:t>(3</a:t>
            </a:r>
            <a:r>
              <a:rPr lang="ja-JP" altLang="en-US" sz="900" b="1">
                <a:solidFill>
                  <a:schemeClr val="bg1"/>
                </a:solidFill>
                <a:highlight>
                  <a:srgbClr val="FF0000"/>
                </a:highlight>
                <a:latin typeface="Google Sans"/>
              </a:rPr>
              <a:t>つ）</a:t>
            </a:r>
            <a:endParaRPr lang="ja-JP" altLang="en-US" sz="9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621807D-6553-7009-D2E4-3EC4507E07B7}"/>
              </a:ext>
            </a:extLst>
          </p:cNvPr>
          <p:cNvSpPr txBox="1"/>
          <p:nvPr/>
        </p:nvSpPr>
        <p:spPr>
          <a:xfrm>
            <a:off x="3931079" y="3674910"/>
            <a:ext cx="74352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>
                <a:solidFill>
                  <a:schemeClr val="bg1"/>
                </a:solidFill>
                <a:highlight>
                  <a:srgbClr val="008000"/>
                </a:highlight>
                <a:latin typeface="Google Sans"/>
              </a:rPr>
              <a:t>恋愛</a:t>
            </a:r>
            <a:endParaRPr lang="ja-JP" altLang="en-US" sz="900" b="1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A89640A-0C7D-6D23-BDF6-4C19D5206EE7}"/>
              </a:ext>
            </a:extLst>
          </p:cNvPr>
          <p:cNvSpPr txBox="1"/>
          <p:nvPr/>
        </p:nvSpPr>
        <p:spPr>
          <a:xfrm>
            <a:off x="3931079" y="3871238"/>
            <a:ext cx="74352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>
                <a:solidFill>
                  <a:schemeClr val="bg1"/>
                </a:solidFill>
                <a:highlight>
                  <a:srgbClr val="FF0000"/>
                </a:highlight>
                <a:latin typeface="Google Sans"/>
              </a:rPr>
              <a:t>恋愛</a:t>
            </a:r>
            <a:endParaRPr lang="ja-JP" altLang="en-US" sz="9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BC6FE81-03DC-FB1C-5C63-B16946FA0DF2}"/>
              </a:ext>
            </a:extLst>
          </p:cNvPr>
          <p:cNvSpPr txBox="1"/>
          <p:nvPr/>
        </p:nvSpPr>
        <p:spPr>
          <a:xfrm>
            <a:off x="3931079" y="4054330"/>
            <a:ext cx="74352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>
                <a:highlight>
                  <a:srgbClr val="FFFF00"/>
                </a:highlight>
                <a:latin typeface="Google Sans"/>
              </a:rPr>
              <a:t>恋愛</a:t>
            </a:r>
            <a:endParaRPr lang="ja-JP" altLang="en-US" sz="900" b="1">
              <a:highlight>
                <a:srgbClr val="FFFF00"/>
              </a:highlight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8CF17A2-67C3-81C5-94CA-0868D0C0D1E5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4293690" y="4161719"/>
            <a:ext cx="2544643" cy="131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21412E8-1C6D-7824-8B28-876FDC32A5E3}"/>
              </a:ext>
            </a:extLst>
          </p:cNvPr>
          <p:cNvCxnSpPr>
            <a:cxnSpLocks/>
          </p:cNvCxnSpPr>
          <p:nvPr/>
        </p:nvCxnSpPr>
        <p:spPr>
          <a:xfrm flipH="1" flipV="1">
            <a:off x="4202803" y="3941818"/>
            <a:ext cx="2602693" cy="8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235734A-D227-93B5-71FD-16A962686818}"/>
              </a:ext>
            </a:extLst>
          </p:cNvPr>
          <p:cNvSpPr txBox="1"/>
          <p:nvPr/>
        </p:nvSpPr>
        <p:spPr>
          <a:xfrm>
            <a:off x="3656962" y="4455325"/>
            <a:ext cx="2834259" cy="23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理想のデートプラン</a:t>
            </a:r>
            <a:endParaRPr lang="ja-JP" altLang="en-US" sz="9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0637B1F4-4D41-1444-7BB2-4A821AB2BF75}"/>
              </a:ext>
            </a:extLst>
          </p:cNvPr>
          <p:cNvCxnSpPr>
            <a:cxnSpLocks/>
          </p:cNvCxnSpPr>
          <p:nvPr/>
        </p:nvCxnSpPr>
        <p:spPr>
          <a:xfrm flipH="1" flipV="1">
            <a:off x="4370784" y="4635987"/>
            <a:ext cx="2479779" cy="37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6936E678-2CF0-1702-8FB4-4FC9066B5E11}"/>
              </a:ext>
            </a:extLst>
          </p:cNvPr>
          <p:cNvSpPr txBox="1"/>
          <p:nvPr/>
        </p:nvSpPr>
        <p:spPr>
          <a:xfrm>
            <a:off x="3353489" y="4691428"/>
            <a:ext cx="19792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effectLst/>
                <a:highlight>
                  <a:srgbClr val="FFFF00"/>
                </a:highlight>
                <a:latin typeface="Google Sans"/>
              </a:rPr>
              <a:t>理想のデートプラン</a:t>
            </a:r>
            <a:endParaRPr lang="ja-JP" altLang="en-US" sz="900" b="1">
              <a:highlight>
                <a:srgbClr val="FFFF00"/>
              </a:highlight>
            </a:endParaRP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94064546-C83B-1373-2EBB-36E376DC8FB1}"/>
              </a:ext>
            </a:extLst>
          </p:cNvPr>
          <p:cNvCxnSpPr>
            <a:cxnSpLocks/>
          </p:cNvCxnSpPr>
          <p:nvPr/>
        </p:nvCxnSpPr>
        <p:spPr>
          <a:xfrm flipH="1" flipV="1">
            <a:off x="4013946" y="4892056"/>
            <a:ext cx="2824387" cy="61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83A49F4-5DB3-9E57-F6CF-4DFFD75D22E6}"/>
              </a:ext>
            </a:extLst>
          </p:cNvPr>
          <p:cNvCxnSpPr>
            <a:cxnSpLocks/>
          </p:cNvCxnSpPr>
          <p:nvPr/>
        </p:nvCxnSpPr>
        <p:spPr>
          <a:xfrm flipH="1">
            <a:off x="4241885" y="2299692"/>
            <a:ext cx="2752318" cy="287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4D58B545-6797-6276-E831-79C3C7671DA0}"/>
              </a:ext>
            </a:extLst>
          </p:cNvPr>
          <p:cNvSpPr txBox="1"/>
          <p:nvPr/>
        </p:nvSpPr>
        <p:spPr>
          <a:xfrm>
            <a:off x="3871248" y="5124595"/>
            <a:ext cx="74352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理想のパートナー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(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恋愛</a:t>
            </a:r>
            <a:r>
              <a:rPr lang="en" altLang="ja-JP" sz="900" b="1" i="0" dirty="0" err="1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ver</a:t>
            </a:r>
            <a:r>
              <a:rPr lang="en" altLang="ja-JP" sz="9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)</a:t>
            </a:r>
            <a:endParaRPr lang="ja-JP" altLang="en-US" sz="900" b="1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6930271B-8D5A-D78C-F45D-A347AFE2887B}"/>
              </a:ext>
            </a:extLst>
          </p:cNvPr>
          <p:cNvCxnSpPr>
            <a:cxnSpLocks/>
          </p:cNvCxnSpPr>
          <p:nvPr/>
        </p:nvCxnSpPr>
        <p:spPr>
          <a:xfrm flipH="1">
            <a:off x="4241885" y="2222415"/>
            <a:ext cx="2843863" cy="357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984D9B52-8B88-68F0-7AA4-0E52A14F6E42}"/>
              </a:ext>
            </a:extLst>
          </p:cNvPr>
          <p:cNvSpPr txBox="1"/>
          <p:nvPr/>
        </p:nvSpPr>
        <p:spPr>
          <a:xfrm>
            <a:off x="3871248" y="5748495"/>
            <a:ext cx="74352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アドバイス</a:t>
            </a:r>
            <a:endParaRPr lang="ja-JP" altLang="en-US" sz="900" b="1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ABDF7D2-05B8-7044-E0D9-B0C7E9B3833E}"/>
              </a:ext>
            </a:extLst>
          </p:cNvPr>
          <p:cNvSpPr txBox="1"/>
          <p:nvPr/>
        </p:nvSpPr>
        <p:spPr>
          <a:xfrm>
            <a:off x="3871248" y="5326058"/>
            <a:ext cx="74352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理想のパートナー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(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恋愛</a:t>
            </a:r>
            <a:r>
              <a:rPr lang="en" altLang="ja-JP" sz="900" b="1" i="0" dirty="0" err="1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ver</a:t>
            </a:r>
            <a:r>
              <a:rPr lang="en" altLang="ja-JP" sz="900" b="1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)</a:t>
            </a:r>
            <a:endParaRPr lang="ja-JP" altLang="en-US" sz="9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FD8E302-919E-5ED1-CCBF-72776C99B85D}"/>
              </a:ext>
            </a:extLst>
          </p:cNvPr>
          <p:cNvSpPr txBox="1"/>
          <p:nvPr/>
        </p:nvSpPr>
        <p:spPr>
          <a:xfrm>
            <a:off x="3931079" y="6181599"/>
            <a:ext cx="74352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Google Sans"/>
              </a:rPr>
              <a:t>アドバイス</a:t>
            </a:r>
            <a:endParaRPr lang="ja-JP" altLang="en-US" sz="900" b="1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5C647333-A4E7-FB45-3C17-A9D971034D26}"/>
              </a:ext>
            </a:extLst>
          </p:cNvPr>
          <p:cNvCxnSpPr>
            <a:cxnSpLocks/>
          </p:cNvCxnSpPr>
          <p:nvPr/>
        </p:nvCxnSpPr>
        <p:spPr>
          <a:xfrm flipH="1">
            <a:off x="4614008" y="5009935"/>
            <a:ext cx="2262766" cy="129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7FB4A9C0-20CD-5F6D-948C-1427BFC99345}"/>
              </a:ext>
            </a:extLst>
          </p:cNvPr>
          <p:cNvCxnSpPr>
            <a:cxnSpLocks/>
          </p:cNvCxnSpPr>
          <p:nvPr/>
        </p:nvCxnSpPr>
        <p:spPr>
          <a:xfrm flipH="1">
            <a:off x="5341680" y="4997009"/>
            <a:ext cx="1474358" cy="4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564B46D6-85F0-B54A-7B7B-53F48A4DB08D}"/>
              </a:ext>
            </a:extLst>
          </p:cNvPr>
          <p:cNvSpPr/>
          <p:nvPr/>
        </p:nvSpPr>
        <p:spPr>
          <a:xfrm>
            <a:off x="5341680" y="5794461"/>
            <a:ext cx="754320" cy="7543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B26C53-31BE-8D13-DF87-436B78636204}"/>
              </a:ext>
            </a:extLst>
          </p:cNvPr>
          <p:cNvCxnSpPr>
            <a:cxnSpLocks/>
          </p:cNvCxnSpPr>
          <p:nvPr/>
        </p:nvCxnSpPr>
        <p:spPr>
          <a:xfrm flipH="1" flipV="1">
            <a:off x="386366" y="1509045"/>
            <a:ext cx="4946362" cy="483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19372F-BAEE-E43C-8E5F-3CA89B338A10}"/>
              </a:ext>
            </a:extLst>
          </p:cNvPr>
          <p:cNvSpPr txBox="1"/>
          <p:nvPr/>
        </p:nvSpPr>
        <p:spPr>
          <a:xfrm>
            <a:off x="1176240" y="131112"/>
            <a:ext cx="703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>
                <a:solidFill>
                  <a:srgbClr val="000000"/>
                </a:solidFill>
                <a:latin typeface="+mn-ea"/>
              </a:rPr>
              <a:t>恋愛</a:t>
            </a:r>
            <a:r>
              <a:rPr lang="en-US" altLang="ja-JP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ja-JP" sz="1800" b="1" dirty="0" err="1">
                <a:solidFill>
                  <a:srgbClr val="000000"/>
                </a:solidFill>
                <a:latin typeface="+mn-ea"/>
              </a:rPr>
              <a:t>ver</a:t>
            </a:r>
            <a:endParaRPr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31AE7A-6C15-7F32-202E-749E5C5390AB}"/>
              </a:ext>
            </a:extLst>
          </p:cNvPr>
          <p:cNvCxnSpPr>
            <a:cxnSpLocks/>
          </p:cNvCxnSpPr>
          <p:nvPr/>
        </p:nvCxnSpPr>
        <p:spPr>
          <a:xfrm flipH="1">
            <a:off x="4523894" y="2204429"/>
            <a:ext cx="2625519" cy="386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B33D79-5322-C916-2CB6-28AF3E2B5704}"/>
              </a:ext>
            </a:extLst>
          </p:cNvPr>
          <p:cNvSpPr txBox="1"/>
          <p:nvPr/>
        </p:nvSpPr>
        <p:spPr>
          <a:xfrm>
            <a:off x="3871248" y="5953342"/>
            <a:ext cx="74352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アドバイス</a:t>
            </a:r>
            <a:endParaRPr lang="ja-JP" altLang="en-US" sz="900" b="1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F87F4A-04BC-F704-1EAD-6FD56544571C}"/>
              </a:ext>
            </a:extLst>
          </p:cNvPr>
          <p:cNvSpPr txBox="1"/>
          <p:nvPr/>
        </p:nvSpPr>
        <p:spPr>
          <a:xfrm>
            <a:off x="3907790" y="2159517"/>
            <a:ext cx="7432962" cy="25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900" b="1">
                <a:solidFill>
                  <a:schemeClr val="bg1"/>
                </a:solidFill>
                <a:highlight>
                  <a:srgbClr val="008000"/>
                </a:highlight>
                <a:latin typeface="+mn-ea"/>
              </a:rPr>
              <a:t>日柱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+mn-ea"/>
              </a:rPr>
              <a:t>十干</a:t>
            </a:r>
            <a:r>
              <a:rPr lang="ja-JP" altLang="en-US" sz="900" b="1" i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パーソナリティ</a:t>
            </a:r>
            <a:r>
              <a:rPr lang="en-US" altLang="ja-JP" sz="900" b="1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20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370</Words>
  <Application>Microsoft Macintosh PowerPoint</Application>
  <PresentationFormat>ワイド画面</PresentationFormat>
  <Paragraphs>110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Google Sans</vt:lpstr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川本寛之</dc:creator>
  <cp:lastModifiedBy>寛之 川本</cp:lastModifiedBy>
  <cp:revision>7</cp:revision>
  <dcterms:created xsi:type="dcterms:W3CDTF">2023-08-07T11:47:32Z</dcterms:created>
  <dcterms:modified xsi:type="dcterms:W3CDTF">2024-02-27T01:57:47Z</dcterms:modified>
</cp:coreProperties>
</file>