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94704"/>
  </p:normalViewPr>
  <p:slideViewPr>
    <p:cSldViewPr snapToGrid="0">
      <p:cViewPr>
        <p:scale>
          <a:sx n="85" d="100"/>
          <a:sy n="85" d="100"/>
        </p:scale>
        <p:origin x="6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2A08-489F-16CF-8CA4-442A4F63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CB8F3-7753-5489-2824-3C67EFA71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1EF7-061E-0B78-C778-AC5EB2DA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B71A-CC5F-2B69-C575-48FE226F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F2EA-51C2-5E2C-0DBA-F9A978F3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2571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553D-B1A8-4767-1399-AFACF5FF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3809-63ED-0986-7306-CCFEBEEEF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94EB-957E-F6DF-9B59-CB9655EF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D254-035E-50D4-9108-A5FBDB58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78EB4-3450-3D8F-431C-453A9472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6702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71312-A7BE-196E-0D79-3549133B5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EC928-4628-842F-B73C-ED6C56600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9D8D4-4B79-9EBE-A0BA-A741118B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CFA9-67E1-AB4E-D24B-2E71BE6A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1376-332E-8B8F-14A9-ACAE400F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89335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B325-A524-085C-5B8D-54C4F539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E223-D42B-CE9A-15CE-FE610456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FE824-C574-8B89-E76E-AFCBFCA7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A9BED-8F2E-979E-B44C-A1ADCAC0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CBC6D-714C-7210-2808-B522E7F1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0080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0D56-4B9A-7B85-75CD-71DFFF5F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0466-E1E9-2B47-EE40-B7FE0184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DA6B-0B54-B09B-53E1-0F644671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03C6F-D76B-BF00-678E-5A360DB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78F5-E757-8C72-7EE3-6B39DE99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7250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4BFA-6EDF-82F0-8A72-1030C56D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849A-8087-4D95-CC04-F77AE007A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339FA-1340-9994-02A2-A90371770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4E4E3-2081-70A5-F80D-18DE630A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CD8D7-31AA-8E9D-140A-EA523EED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51456-9AE2-E58F-07DB-9DF4F888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0646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9861-C9EC-B9BD-A968-7A400DE2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ACB9-2414-D882-2BA6-1CD6FDA5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2F06-FDCC-5273-532C-B576B400F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226BC-457C-6B35-CF29-008CC272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3945F-4A1A-11C3-AE90-187989A7E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F5691-8147-E3F3-81FB-4FFF3D8E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95DA9-0B49-BBC2-FA77-B171F2C7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86D9F-88F7-9510-5BC6-2714A4D2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33961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D21D-A293-D9E9-99C5-A05B29EA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E1BCE-FE63-5524-A1F5-7E0D1A7C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92E50-EB25-4D89-4319-8C3995DC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9694-D4CA-2C8A-5072-8FD3F625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2964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315E8-6451-E8DA-1B1D-E89A9024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E000E-CC0D-CC68-B5BC-64449810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0F74E-FB5A-E533-8511-6CD787A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80301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C096-F8AE-ACBF-95F8-F0F955CC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FC21-663E-FAE7-FE4A-5812E624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95927-9C2F-DE56-A7C0-CBC8C4F3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B08C9-EB65-886B-AD0E-727B5591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1C7F3-F594-585B-E927-D1DBDFF7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06992-3E32-7BB1-0C43-4143BE0C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12339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27B7-88AB-1030-C3A1-8E57F9A3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6DF6-7EE8-BAFE-FEEC-569538E79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F1E4C-E9B9-76D2-B663-255FAA828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4FFE-2F41-7738-2655-A1A47F89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28AF5-7711-20BB-8CE8-51FC6AA7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D6BFD-E2AA-C4AA-949F-9E785806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826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FD353-A850-BE0D-DFA6-B7802DB6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D416-FBF4-9CAE-1380-BBC1ECFA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1A81-02F0-C416-213F-2E405265A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3C57E-C079-9E42-82DE-4A2914C86F7D}" type="datetimeFigureOut">
              <a:rPr lang="en-CZ" smtClean="0"/>
              <a:t>27.05.2025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497C-8E3D-9CE4-A9C2-072A70AF9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3F8B8-C9EF-A9A2-474F-9444DC264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C7E2E-F98A-FD43-8E45-417E3A78F4D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712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makash3011/customer-personality-analysis?resource=downloa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845B-4B93-E914-BF86-29C6441BE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Analýza</a:t>
            </a:r>
            <a:r>
              <a:rPr lang="en-GB" i="1" dirty="0"/>
              <a:t> </a:t>
            </a:r>
            <a:r>
              <a:rPr lang="en-GB" i="1" dirty="0" err="1"/>
              <a:t>zákaznického</a:t>
            </a:r>
            <a:r>
              <a:rPr lang="en-GB" i="1" dirty="0"/>
              <a:t> </a:t>
            </a:r>
            <a:r>
              <a:rPr lang="en-GB" i="1" dirty="0" err="1"/>
              <a:t>chování</a:t>
            </a:r>
            <a:r>
              <a:rPr lang="en-GB" i="1" dirty="0"/>
              <a:t> a </a:t>
            </a:r>
            <a:r>
              <a:rPr lang="en-GB" i="1" dirty="0" err="1"/>
              <a:t>segmentace</a:t>
            </a:r>
            <a:br>
              <a:rPr lang="en-GB" dirty="0"/>
            </a:br>
            <a:endParaRPr lang="en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9793C-2456-46D6-697B-CDCBC002B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Cíl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projektu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Získat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přehled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zákaznických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segmentech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loajalitě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reakcích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kampaně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Použitý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dataset: Customer Personality Analysis, Kaggle 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Použité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nástroje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MySQL, Power BI</a:t>
            </a:r>
          </a:p>
          <a:p>
            <a:endParaRPr lang="en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64BA4-6B85-1600-6E3E-CF2402CC0BD2}"/>
              </a:ext>
            </a:extLst>
          </p:cNvPr>
          <p:cNvSpPr txBox="1"/>
          <p:nvPr/>
        </p:nvSpPr>
        <p:spPr>
          <a:xfrm>
            <a:off x="1523999" y="5878286"/>
            <a:ext cx="7373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sz="1600" dirty="0"/>
              <a:t>*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err="1">
                <a:hlinkClick r:id="rId2"/>
              </a:rPr>
              <a:t>www.kaggle.com</a:t>
            </a:r>
            <a:r>
              <a:rPr lang="en-GB" sz="1600" dirty="0">
                <a:hlinkClick r:id="rId2"/>
              </a:rPr>
              <a:t>/datasets/imakash3011/</a:t>
            </a:r>
            <a:r>
              <a:rPr lang="en-GB" sz="1600" dirty="0" err="1">
                <a:hlinkClick r:id="rId2"/>
              </a:rPr>
              <a:t>customer-personality-analysis?resource</a:t>
            </a:r>
            <a:r>
              <a:rPr lang="en-GB" sz="1600" dirty="0">
                <a:hlinkClick r:id="rId2"/>
              </a:rPr>
              <a:t>=download</a:t>
            </a:r>
            <a:endParaRPr lang="en-CZ" sz="1600" dirty="0"/>
          </a:p>
        </p:txBody>
      </p:sp>
    </p:spTree>
    <p:extLst>
      <p:ext uri="{BB962C8B-B14F-4D97-AF65-F5344CB8AC3E}">
        <p14:creationId xmlns:p14="http://schemas.microsoft.com/office/powerpoint/2010/main" val="37770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54E82371-71DB-072B-C81D-216551376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7" y="2575634"/>
            <a:ext cx="5056352" cy="3823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DEB65-EE6D-B439-FFF8-3B35C55F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Zákaznická</a:t>
            </a:r>
            <a:r>
              <a:rPr lang="en-GB" dirty="0"/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segmentace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podle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RFM</a:t>
            </a:r>
            <a:endParaRPr lang="en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98F2B-72BE-2492-079C-2925A227DE34}"/>
              </a:ext>
            </a:extLst>
          </p:cNvPr>
          <p:cNvSpPr txBox="1"/>
          <p:nvPr/>
        </p:nvSpPr>
        <p:spPr>
          <a:xfrm>
            <a:off x="5589969" y="4748774"/>
            <a:ext cx="5334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R (Recency)</a:t>
            </a:r>
            <a:r>
              <a:rPr lang="en-GB" sz="2000" dirty="0"/>
              <a:t> – </a:t>
            </a:r>
            <a:r>
              <a:rPr lang="en-GB" sz="2000" dirty="0" err="1"/>
              <a:t>kdy</a:t>
            </a:r>
            <a:r>
              <a:rPr lang="en-GB" sz="2000" dirty="0"/>
              <a:t> </a:t>
            </a:r>
            <a:r>
              <a:rPr lang="en-GB" sz="2000" dirty="0" err="1"/>
              <a:t>zákazník</a:t>
            </a:r>
            <a:r>
              <a:rPr lang="en-GB" sz="2000" dirty="0"/>
              <a:t> </a:t>
            </a:r>
            <a:r>
              <a:rPr lang="en-GB" sz="2000" dirty="0" err="1"/>
              <a:t>naposledy</a:t>
            </a:r>
            <a:r>
              <a:rPr lang="en-GB" sz="2000" dirty="0"/>
              <a:t> </a:t>
            </a:r>
            <a:r>
              <a:rPr lang="en-GB" sz="2000" dirty="0" err="1"/>
              <a:t>nakoupil</a:t>
            </a:r>
            <a:endParaRPr lang="en-GB" sz="2000" dirty="0"/>
          </a:p>
          <a:p>
            <a:r>
              <a:rPr lang="en-GB" sz="2000" b="1" dirty="0"/>
              <a:t>F (Frequency)</a:t>
            </a:r>
            <a:r>
              <a:rPr lang="en-GB" sz="2000" dirty="0"/>
              <a:t> – jak </a:t>
            </a:r>
            <a:r>
              <a:rPr lang="en-GB" sz="2000" dirty="0" err="1"/>
              <a:t>často</a:t>
            </a:r>
            <a:r>
              <a:rPr lang="en-GB" sz="2000" dirty="0"/>
              <a:t> </a:t>
            </a:r>
            <a:r>
              <a:rPr lang="en-GB" sz="2000" dirty="0" err="1"/>
              <a:t>nakupuje</a:t>
            </a:r>
            <a:endParaRPr lang="en-GB" sz="2000" dirty="0"/>
          </a:p>
          <a:p>
            <a:r>
              <a:rPr lang="en-GB" sz="2000" b="1" dirty="0"/>
              <a:t>M (Monetary)</a:t>
            </a:r>
            <a:r>
              <a:rPr lang="en-GB" sz="2000" dirty="0"/>
              <a:t> – </a:t>
            </a:r>
            <a:r>
              <a:rPr lang="en-GB" sz="2000" dirty="0" err="1"/>
              <a:t>kolik</a:t>
            </a:r>
            <a:r>
              <a:rPr lang="en-GB" sz="2000" dirty="0"/>
              <a:t> </a:t>
            </a:r>
            <a:r>
              <a:rPr lang="en-GB" sz="2000" dirty="0" err="1"/>
              <a:t>utrácí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699D9B-9693-6558-2ACC-50DF3B3D9EBE}"/>
              </a:ext>
            </a:extLst>
          </p:cNvPr>
          <p:cNvSpPr txBox="1">
            <a:spLocks/>
          </p:cNvSpPr>
          <p:nvPr/>
        </p:nvSpPr>
        <p:spPr>
          <a:xfrm>
            <a:off x="698714" y="1453666"/>
            <a:ext cx="10655085" cy="1015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Zákazníci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jsou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rozděleni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skupin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podle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nákupní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aktivity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frekvence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výše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útraty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Nejvíce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zákazníků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spadá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průměrných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skupin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nejhodnotnější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tvoří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menšinu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9" name="Picture 18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78239566-45BB-3B4C-2DCF-26A24AB6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03" y="3129367"/>
            <a:ext cx="2273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16A06F1C-ED1A-108A-E8B7-CD17E7EE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7" y="2575634"/>
            <a:ext cx="5056352" cy="38230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24D4C1-0381-BDA0-D4E9-C13596EEDD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71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Zákaznická</a:t>
            </a:r>
            <a:r>
              <a:rPr lang="en-GB" dirty="0"/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segmentace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podle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RFM</a:t>
            </a:r>
            <a:endParaRPr lang="en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FABE22-67BC-547C-9D8C-57F7FF865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23959"/>
              </p:ext>
            </p:extLst>
          </p:nvPr>
        </p:nvGraphicFramePr>
        <p:xfrm>
          <a:off x="5266297" y="2740837"/>
          <a:ext cx="6392086" cy="3367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8895">
                  <a:extLst>
                    <a:ext uri="{9D8B030D-6E8A-4147-A177-3AD203B41FA5}">
                      <a16:colId xmlns:a16="http://schemas.microsoft.com/office/drawing/2014/main" val="588912776"/>
                    </a:ext>
                  </a:extLst>
                </a:gridCol>
                <a:gridCol w="3153191">
                  <a:extLst>
                    <a:ext uri="{9D8B030D-6E8A-4147-A177-3AD203B41FA5}">
                      <a16:colId xmlns:a16="http://schemas.microsoft.com/office/drawing/2014/main" val="2668779685"/>
                    </a:ext>
                  </a:extLst>
                </a:gridCol>
              </a:tblGrid>
              <a:tr h="357466">
                <a:tc>
                  <a:txBody>
                    <a:bodyPr/>
                    <a:lstStyle/>
                    <a:p>
                      <a:r>
                        <a:rPr lang="en-GB" b="1" dirty="0"/>
                        <a:t>Segment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Popis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zákazníků</a:t>
                      </a:r>
                      <a:endParaRPr lang="en-GB"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0839139"/>
                  </a:ext>
                </a:extLst>
              </a:tr>
              <a:tr h="625566">
                <a:tc>
                  <a:txBody>
                    <a:bodyPr/>
                    <a:lstStyle/>
                    <a:p>
                      <a:r>
                        <a:rPr lang="en-GB" b="0" i="1" dirty="0"/>
                        <a:t>Champions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Nakupují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často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hodně</a:t>
                      </a:r>
                      <a:r>
                        <a:rPr lang="en-GB" dirty="0"/>
                        <a:t> a </a:t>
                      </a:r>
                      <a:r>
                        <a:rPr lang="en-GB" dirty="0" err="1"/>
                        <a:t>nedávno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97609740"/>
                  </a:ext>
                </a:extLst>
              </a:tr>
              <a:tr h="573980">
                <a:tc>
                  <a:txBody>
                    <a:bodyPr/>
                    <a:lstStyle/>
                    <a:p>
                      <a:r>
                        <a:rPr lang="en-GB" b="0" i="1" dirty="0"/>
                        <a:t>Loyal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Pravidelně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nakupují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3056866"/>
                  </a:ext>
                </a:extLst>
              </a:tr>
              <a:tr h="573980">
                <a:tc>
                  <a:txBody>
                    <a:bodyPr/>
                    <a:lstStyle/>
                    <a:p>
                      <a:r>
                        <a:rPr lang="en-GB" b="0" i="1" dirty="0"/>
                        <a:t>New Customers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Nedávno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provedli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první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nákup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8618752"/>
                  </a:ext>
                </a:extLst>
              </a:tr>
              <a:tr h="573980">
                <a:tc>
                  <a:txBody>
                    <a:bodyPr/>
                    <a:lstStyle/>
                    <a:p>
                      <a:r>
                        <a:rPr lang="en-GB" b="0" i="1" dirty="0"/>
                        <a:t>At Risk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Už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dlouho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nenakoupili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095564"/>
                  </a:ext>
                </a:extLst>
              </a:tr>
              <a:tr h="625566">
                <a:tc>
                  <a:txBody>
                    <a:bodyPr/>
                    <a:lstStyle/>
                    <a:p>
                      <a:r>
                        <a:rPr lang="en-GB" b="0" i="1" dirty="0"/>
                        <a:t>Others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Nespadají</a:t>
                      </a:r>
                      <a:r>
                        <a:rPr lang="en-GB" dirty="0"/>
                        <a:t> do </a:t>
                      </a:r>
                      <a:r>
                        <a:rPr lang="en-GB" dirty="0" err="1"/>
                        <a:t>žádného</a:t>
                      </a:r>
                      <a:r>
                        <a:rPr lang="en-GB" dirty="0"/>
                        <a:t> z </a:t>
                      </a:r>
                      <a:r>
                        <a:rPr lang="en-GB" dirty="0" err="1"/>
                        <a:t>výše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definovaných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segmentů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941277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BE2D3DD-B170-B4E2-66C7-C6657E5D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5" y="1453666"/>
            <a:ext cx="10351576" cy="979568"/>
          </a:xfrm>
        </p:spPr>
        <p:txBody>
          <a:bodyPr>
            <a:normAutofit/>
          </a:bodyPr>
          <a:lstStyle/>
          <a:p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Popis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segmentů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zákazníků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podle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RFM.</a:t>
            </a:r>
            <a:endParaRPr lang="en-CZ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1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469EB5F9-38CA-313F-3207-6339F592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5" y="2892907"/>
            <a:ext cx="4891254" cy="325494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D529A8-0741-48C8-10D4-8C028994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5" y="1453666"/>
            <a:ext cx="10351576" cy="979568"/>
          </a:xfrm>
        </p:spPr>
        <p:txBody>
          <a:bodyPr>
            <a:normAutofit fontScale="92500"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Většina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zákazníků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středně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aktivní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Čím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déle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jsou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věrnostním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programu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tím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vyšší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mají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průměrnou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roční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útratu</a:t>
            </a:r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24D4C1-0381-BDA0-D4E9-C13596EEDD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71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Zákaznický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cyklus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loajalita</a:t>
            </a:r>
            <a:endParaRPr lang="en-CZ" dirty="0"/>
          </a:p>
        </p:txBody>
      </p:sp>
      <p:pic>
        <p:nvPicPr>
          <p:cNvPr id="3" name="Picture 2" descr="A graph of blue rectangular objects&#10;&#10;Description automatically generated">
            <a:extLst>
              <a:ext uri="{FF2B5EF4-FFF2-40B4-BE49-F238E27FC236}">
                <a16:creationId xmlns:a16="http://schemas.microsoft.com/office/drawing/2014/main" id="{A62A018D-61F2-52B1-D0F7-9D3F8961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38428"/>
            <a:ext cx="5117148" cy="35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1CEF-22FB-105A-55E6-731FBD8B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5" y="1453666"/>
            <a:ext cx="10351576" cy="979568"/>
          </a:xfrm>
        </p:spPr>
        <p:txBody>
          <a:bodyPr>
            <a:normAutofit fontScale="92500"/>
          </a:bodyPr>
          <a:lstStyle/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Zákazníci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kteří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reagovali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více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kampaní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mají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vyšší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průměrnou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útratu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Kampaně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mají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měřitelný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přínos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umožňují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cílení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angažované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zákazníky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03233F96-5CAC-62FF-BCF9-225E5304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5" y="2615017"/>
            <a:ext cx="5016500" cy="3619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30E15E8-4081-5ADA-9BA0-D9226C4C74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71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Odezva</a:t>
            </a:r>
            <a:r>
              <a:rPr lang="en-GB" dirty="0"/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marketingové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kampaně</a:t>
            </a:r>
            <a:endParaRPr lang="en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53563757-D1E5-A11D-EE6C-E3A3BA37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503" y="3129367"/>
            <a:ext cx="2273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5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08D5A0-94A0-1E03-FFEF-73BD29D1371E}"/>
              </a:ext>
            </a:extLst>
          </p:cNvPr>
          <p:cNvSpPr txBox="1">
            <a:spLocks/>
          </p:cNvSpPr>
          <p:nvPr/>
        </p:nvSpPr>
        <p:spPr>
          <a:xfrm>
            <a:off x="698715" y="1453666"/>
            <a:ext cx="10351576" cy="97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Většina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nákupů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probíhá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kamenné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prodejně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Online a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katalog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jsou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méně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zastoupené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ale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stále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relevantní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kanály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CZ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635A1B-FB0C-C9F2-A75B-805C135D65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71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Kde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zákazníci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nejčastěji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nakupují</a:t>
            </a:r>
            <a:endParaRPr lang="en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D730B4FD-0419-6C69-BB67-809C6D29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1" y="2326987"/>
            <a:ext cx="5076485" cy="4195559"/>
          </a:xfrm>
          <a:prstGeom prst="rect">
            <a:avLst/>
          </a:prstGeom>
        </p:spPr>
      </p:pic>
      <p:pic>
        <p:nvPicPr>
          <p:cNvPr id="10" name="Picture 9" descr="A blue and orange pie chart&#10;&#10;Description automatically generated">
            <a:extLst>
              <a:ext uri="{FF2B5EF4-FFF2-40B4-BE49-F238E27FC236}">
                <a16:creationId xmlns:a16="http://schemas.microsoft.com/office/drawing/2014/main" id="{EB9AC298-BCB0-69B5-4AE1-79CC2C0C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66" y="3429000"/>
            <a:ext cx="4017957" cy="2686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25AFD-BD14-5972-B0FB-88464303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386" y="2718600"/>
            <a:ext cx="3148598" cy="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6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226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Analýza zákaznického chování a segmentace </vt:lpstr>
      <vt:lpstr>Zákaznická segmentace podle RFM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Natálie Lucká</dc:creator>
  <cp:lastModifiedBy>Natálie Lucká</cp:lastModifiedBy>
  <cp:revision>3</cp:revision>
  <cp:lastPrinted>2025-05-27T11:29:54Z</cp:lastPrinted>
  <dcterms:created xsi:type="dcterms:W3CDTF">2025-05-27T08:26:36Z</dcterms:created>
  <dcterms:modified xsi:type="dcterms:W3CDTF">2025-05-27T13:02:34Z</dcterms:modified>
</cp:coreProperties>
</file>