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heme/themeOverride3.xml" ContentType="application/vnd.openxmlformats-officedocument.themeOverride+xml"/>
  <Override PartName="/ppt/tags/tag4.xml" ContentType="application/vnd.openxmlformats-officedocument.presentationml.tags+xml"/>
  <Override PartName="/ppt/theme/themeOverride4.xml" ContentType="application/vnd.openxmlformats-officedocument.themeOverride+xml"/>
  <Override PartName="/ppt/tags/tag5.xml" ContentType="application/vnd.openxmlformats-officedocument.presentationml.tags+xml"/>
  <Override PartName="/ppt/theme/themeOverride5.xml" ContentType="application/vnd.openxmlformats-officedocument.themeOverride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handoutMasterIdLst>
    <p:handoutMasterId r:id="rId25"/>
  </p:handoutMasterIdLst>
  <p:sldIdLst>
    <p:sldId id="271" r:id="rId3"/>
    <p:sldId id="272" r:id="rId4"/>
    <p:sldId id="273" r:id="rId5"/>
    <p:sldId id="260" r:id="rId6"/>
    <p:sldId id="278" r:id="rId7"/>
    <p:sldId id="277" r:id="rId8"/>
    <p:sldId id="279" r:id="rId9"/>
    <p:sldId id="274" r:id="rId10"/>
    <p:sldId id="261" r:id="rId11"/>
    <p:sldId id="263" r:id="rId12"/>
    <p:sldId id="264" r:id="rId13"/>
    <p:sldId id="265" r:id="rId14"/>
    <p:sldId id="266" r:id="rId15"/>
    <p:sldId id="275" r:id="rId16"/>
    <p:sldId id="257" r:id="rId17"/>
    <p:sldId id="258" r:id="rId18"/>
    <p:sldId id="267" r:id="rId19"/>
    <p:sldId id="268" r:id="rId20"/>
    <p:sldId id="269" r:id="rId21"/>
    <p:sldId id="276" r:id="rId22"/>
    <p:sldId id="259" r:id="rId23"/>
    <p:sldId id="270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05ACC7A-AE2F-4DE9-ADAD-6F008CBF6E35}">
          <p14:sldIdLst>
            <p14:sldId id="271"/>
            <p14:sldId id="272"/>
            <p14:sldId id="273"/>
            <p14:sldId id="260"/>
            <p14:sldId id="278"/>
            <p14:sldId id="277"/>
            <p14:sldId id="279"/>
          </p14:sldIdLst>
        </p14:section>
        <p14:section name="区块链的4个特点" id="{29B8AD6B-7560-4A96-AB8E-08997473242F}">
          <p14:sldIdLst>
            <p14:sldId id="274"/>
            <p14:sldId id="261"/>
            <p14:sldId id="263"/>
            <p14:sldId id="264"/>
            <p14:sldId id="265"/>
            <p14:sldId id="266"/>
          </p14:sldIdLst>
        </p14:section>
        <p14:section name="区块链的应用" id="{3497B4E1-BEC2-45F1-90C3-2854CDE5DCC5}">
          <p14:sldIdLst>
            <p14:sldId id="275"/>
            <p14:sldId id="257"/>
            <p14:sldId id="258"/>
            <p14:sldId id="267"/>
            <p14:sldId id="268"/>
            <p14:sldId id="269"/>
          </p14:sldIdLst>
        </p14:section>
        <p14:section name="补充内容" id="{F672D118-0BA9-45E3-965D-A214220BDFF1}">
          <p14:sldIdLst>
            <p14:sldId id="276"/>
            <p14:sldId id="25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DBDBDB"/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284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6875F9C-CFA3-4BD8-B95F-D586EACBB61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6EF157-4805-42D5-8F77-2BB1DB80FE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EE1EBB-B32C-41B7-89A5-27D3B2D8A9FB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532527-867B-4A24-BC31-516E40B7E0D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42015-4327-4DEA-852E-3B2FA246F3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37B841-8CD3-433A-933A-FCBAECFF58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9904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6B5A-34CC-456E-9055-03FD6C704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1787E-27FA-4DEA-9CFD-AE628E044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9CD34-ACED-4193-8870-EA27BD4F0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8088-0787-4E31-B3D9-5E826EDA6650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0866D-083E-427A-A9C3-BFF2CF177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218AA-5C58-4283-8DAC-01EEE395E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C30E-FF80-4BE9-9A9F-625C47C92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19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42D28-142E-4753-A3A7-911A5C8D9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F9A018-A611-4EB5-AAD6-83AE9B32E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63B0A-71EA-462A-8504-804743FCD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8088-0787-4E31-B3D9-5E826EDA6650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E74A2-9BDF-42D0-98C9-88840AD46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1EF32-D51A-4893-A395-BA443E1DC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C30E-FF80-4BE9-9A9F-625C47C92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750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DF81A4-3535-40A2-9B79-86AA1A3359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B4D8A5-0B51-43A6-AC05-E27986275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3AC74-1D36-4B16-92F8-83B6D45E5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8088-0787-4E31-B3D9-5E826EDA6650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75801-A0A0-4BC8-A8D6-682A336E5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BB92B-1F0F-45CC-A184-11909EDC5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C30E-FF80-4BE9-9A9F-625C47C92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629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>
            <a:extLst>
              <a:ext uri="{FF2B5EF4-FFF2-40B4-BE49-F238E27FC236}">
                <a16:creationId xmlns:a16="http://schemas.microsoft.com/office/drawing/2014/main" id="{4BD5FF6C-C1A7-4694-B411-7F2D35FA2B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9801" name="副标题 9800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41399" y="5633743"/>
            <a:ext cx="7175501" cy="558799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3F82C4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9801"/>
          <p:cNvSpPr>
            <a:spLocks noGrp="1"/>
          </p:cNvSpPr>
          <p:nvPr userDrawn="1">
            <p:ph type="ctrTitle" hasCustomPrompt="1"/>
          </p:nvPr>
        </p:nvSpPr>
        <p:spPr>
          <a:xfrm>
            <a:off x="1041399" y="3086100"/>
            <a:ext cx="7175501" cy="2237785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rgbClr val="3F82C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331199" y="3086100"/>
            <a:ext cx="2565401" cy="245363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331199" y="3382371"/>
            <a:ext cx="2565401" cy="245363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437F7F4-1FCE-41E3-AD73-422591351B80}"/>
              </a:ext>
            </a:extLst>
          </p:cNvPr>
          <p:cNvCxnSpPr>
            <a:cxnSpLocks/>
          </p:cNvCxnSpPr>
          <p:nvPr userDrawn="1"/>
        </p:nvCxnSpPr>
        <p:spPr>
          <a:xfrm>
            <a:off x="1041399" y="5511167"/>
            <a:ext cx="7175501" cy="0"/>
          </a:xfrm>
          <a:prstGeom prst="line">
            <a:avLst/>
          </a:prstGeom>
          <a:ln>
            <a:solidFill>
              <a:srgbClr val="D1E1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2841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>
            <a:extLst>
              <a:ext uri="{FF2B5EF4-FFF2-40B4-BE49-F238E27FC236}">
                <a16:creationId xmlns:a16="http://schemas.microsoft.com/office/drawing/2014/main" id="{4BD5FF6C-C1A7-4694-B411-7F2D35FA2B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9801" name="副标题 9800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41399" y="5633743"/>
            <a:ext cx="7175501" cy="558799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3F82C4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9801"/>
          <p:cNvSpPr>
            <a:spLocks noGrp="1"/>
          </p:cNvSpPr>
          <p:nvPr userDrawn="1">
            <p:ph type="ctrTitle" hasCustomPrompt="1"/>
          </p:nvPr>
        </p:nvSpPr>
        <p:spPr>
          <a:xfrm>
            <a:off x="1041399" y="3086100"/>
            <a:ext cx="7175501" cy="2237785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rgbClr val="3F82C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331199" y="3086100"/>
            <a:ext cx="2565401" cy="245363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331199" y="3382371"/>
            <a:ext cx="2565401" cy="245363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437F7F4-1FCE-41E3-AD73-422591351B80}"/>
              </a:ext>
            </a:extLst>
          </p:cNvPr>
          <p:cNvCxnSpPr>
            <a:cxnSpLocks/>
          </p:cNvCxnSpPr>
          <p:nvPr userDrawn="1"/>
        </p:nvCxnSpPr>
        <p:spPr>
          <a:xfrm>
            <a:off x="1041399" y="5511167"/>
            <a:ext cx="7175501" cy="0"/>
          </a:xfrm>
          <a:prstGeom prst="line">
            <a:avLst/>
          </a:prstGeom>
          <a:ln>
            <a:solidFill>
              <a:srgbClr val="D1E1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7779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 userDrawn="1">
            <p:ph type="title"/>
          </p:nvPr>
        </p:nvSpPr>
        <p:spPr>
          <a:xfrm>
            <a:off x="2352098" y="2533650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 userDrawn="1">
            <p:ph type="body" idx="1"/>
          </p:nvPr>
        </p:nvSpPr>
        <p:spPr>
          <a:xfrm>
            <a:off x="2353214" y="3733086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B7D6BB0D-1595-4A59-AECB-39EA90A029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69" r="65582"/>
          <a:stretch/>
        </p:blipFill>
        <p:spPr>
          <a:xfrm flipH="1" flipV="1">
            <a:off x="8013701" y="0"/>
            <a:ext cx="4178299" cy="6858000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8405070-878E-49F8-BBAE-9582FC3F7F0C}"/>
              </a:ext>
            </a:extLst>
          </p:cNvPr>
          <p:cNvCxnSpPr>
            <a:cxnSpLocks/>
          </p:cNvCxnSpPr>
          <p:nvPr userDrawn="1"/>
        </p:nvCxnSpPr>
        <p:spPr>
          <a:xfrm>
            <a:off x="2352098" y="3590746"/>
            <a:ext cx="7175501" cy="0"/>
          </a:xfrm>
          <a:prstGeom prst="line">
            <a:avLst/>
          </a:prstGeom>
          <a:ln>
            <a:solidFill>
              <a:srgbClr val="D1E1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9007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2021/7/27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6963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2021/7/27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9696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2A9CFD31-1B39-40AC-A308-45DC383E5331}"/>
              </a:ext>
            </a:extLst>
          </p:cNvPr>
          <p:cNvCxnSpPr/>
          <p:nvPr userDrawn="1"/>
        </p:nvCxnSpPr>
        <p:spPr>
          <a:xfrm>
            <a:off x="673100" y="354657"/>
            <a:ext cx="0" cy="5143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8022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CDBEFD66-129D-4686-8E63-DBC5380EC2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>
          <a:xfrm>
            <a:off x="1346202" y="3001963"/>
            <a:ext cx="6426198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346202" y="5308199"/>
            <a:ext cx="6426198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46204" y="5011928"/>
            <a:ext cx="6426198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DE2D5B4-CE35-4F64-ACE1-F6BA22748CB6}"/>
              </a:ext>
            </a:extLst>
          </p:cNvPr>
          <p:cNvCxnSpPr>
            <a:cxnSpLocks/>
          </p:cNvCxnSpPr>
          <p:nvPr userDrawn="1"/>
        </p:nvCxnSpPr>
        <p:spPr>
          <a:xfrm>
            <a:off x="1346202" y="4850767"/>
            <a:ext cx="6426198" cy="0"/>
          </a:xfrm>
          <a:prstGeom prst="line">
            <a:avLst/>
          </a:prstGeom>
          <a:ln>
            <a:solidFill>
              <a:srgbClr val="D1E1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908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CBD73-681F-4C21-BC7B-94E9692D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-66673"/>
            <a:ext cx="10850563" cy="10286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78D606-4248-4442-9493-16C939E2D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2021/7/27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AFA4AD-0B1D-4F6B-8AE2-513102DF3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F80899-3942-4043-AF80-1AFB013C2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394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F500D-2866-4D69-A4C6-B644AE621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242889"/>
            <a:ext cx="10515600" cy="492124"/>
          </a:xfrm>
        </p:spPr>
        <p:txBody>
          <a:bodyPr>
            <a:noAutofit/>
          </a:bodyPr>
          <a:lstStyle>
            <a:lvl1pPr>
              <a:defRPr sz="28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9D87D-1A1A-4095-A40A-2E1C7BB8E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015998"/>
            <a:ext cx="11782425" cy="5508623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1800"/>
            </a:lvl1pPr>
            <a:lvl2pPr>
              <a:lnSpc>
                <a:spcPct val="130000"/>
              </a:lnSpc>
              <a:defRPr sz="18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800"/>
            </a:lvl4pPr>
            <a:lvl5pPr>
              <a:lnSpc>
                <a:spcPct val="130000"/>
              </a:lnSpc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839CCA-8BC2-4125-A3A7-35ABA9F109A6}"/>
              </a:ext>
            </a:extLst>
          </p:cNvPr>
          <p:cNvSpPr/>
          <p:nvPr userDrawn="1"/>
        </p:nvSpPr>
        <p:spPr>
          <a:xfrm>
            <a:off x="0" y="6696075"/>
            <a:ext cx="12192000" cy="1619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FFE826-8872-4D73-9AB3-849DFA2F7866}"/>
              </a:ext>
            </a:extLst>
          </p:cNvPr>
          <p:cNvSpPr/>
          <p:nvPr userDrawn="1"/>
        </p:nvSpPr>
        <p:spPr>
          <a:xfrm>
            <a:off x="0" y="0"/>
            <a:ext cx="12192000" cy="1619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D8BC17-CAFF-4AFD-B8D6-DFC43CDBB766}"/>
              </a:ext>
            </a:extLst>
          </p:cNvPr>
          <p:cNvCxnSpPr/>
          <p:nvPr userDrawn="1"/>
        </p:nvCxnSpPr>
        <p:spPr>
          <a:xfrm>
            <a:off x="266700" y="819150"/>
            <a:ext cx="58293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736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8BE42-F0EA-4A72-8CA2-B68A1A394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68FA8-73E7-44B9-9DBE-4E76BC4BF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A5B72-BC3A-480A-8683-2F7B91B5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8088-0787-4E31-B3D9-5E826EDA6650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5D854-A156-435E-B199-B708EE3E7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BD57-9A73-4DC7-8C5A-2D6E44265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C30E-FF80-4BE9-9A9F-625C47C92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285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400A7-350B-43DE-8FC9-D3BD73AC4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74798-7536-45CC-BEA4-238E1C6DA6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0B985-1627-42D4-8CDF-A2C781F4A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76C211-E3DE-45EE-AD63-76DF944BB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8088-0787-4E31-B3D9-5E826EDA6650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CB852-C62E-42CE-A100-FD763EB72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09738-E8BE-4385-AB90-835E7EA74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C30E-FF80-4BE9-9A9F-625C47C92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145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BC690-7F56-479D-9944-29B4D107C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0C9E3-7F95-4CCF-AA92-97D30DCA8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62D31D-44D0-4F96-9603-F20E5B6FE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623ED2-E625-4744-A9CE-E7CFAB150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0D1353-36B5-47EB-ABAA-2B46AC4E7E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2971A0-2B6E-41F9-B2D6-597C0579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8088-0787-4E31-B3D9-5E826EDA6650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420B5A-EAEC-4D86-A1C8-9F5438DF8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FF7E44-3A1B-42EC-80DE-BDF383B54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C30E-FF80-4BE9-9A9F-625C47C92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151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1DCF4-E6B9-410A-8701-F8321A1B5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00511-5D9F-4253-B6E3-0361AEB6F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8088-0787-4E31-B3D9-5E826EDA6650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C97F8-7078-42C2-8ACA-73D5E6099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A68808-FD7A-40D9-BA3E-A25C7156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C30E-FF80-4BE9-9A9F-625C47C92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44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8CEB53-4A40-4430-A147-06A4AC887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8088-0787-4E31-B3D9-5E826EDA6650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5D376-3567-41B2-90D7-F57AAE286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88AD26-86CB-4F08-9DED-069299842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C30E-FF80-4BE9-9A9F-625C47C92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129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512D8-48C4-4F55-83D2-52FCDB72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2C9AB-2099-43D7-8BB2-AC99F3EF1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FCED0-5405-4AC7-A211-EFF882C7C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E04E7-8E71-4EF4-8640-3D36FAD4B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8088-0787-4E31-B3D9-5E826EDA6650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27BA1-99D7-41A2-B476-F893120DE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7FF28-A329-4420-9A1D-73E91899E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C30E-FF80-4BE9-9A9F-625C47C92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274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18FD6-955E-41F7-B6C7-4BFFCD2A6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4B4C36-3187-4636-BE60-EC68E55077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785DA-96EA-4BF2-A3B5-07F155872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D16EBD-3DB8-45D0-9E1A-A6B17297C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8088-0787-4E31-B3D9-5E826EDA6650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0A3ED-A867-4364-AE6D-59FF8A429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2E5BE-7B3B-4118-9F81-BBD41328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C30E-FF80-4BE9-9A9F-625C47C92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636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D71587-34A6-4830-93B2-0B1F1928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CBC53-D522-45C1-A87B-5030CEACA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5DE3D-9553-4804-AC8F-C3DB63E25D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18088-0787-4E31-B3D9-5E826EDA6650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60A1D-F1B1-4A80-8B21-2F60DA119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E270D-6354-4370-A63E-B059186F6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6C30E-FF80-4BE9-9A9F-625C47C92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40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2021/7/27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533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>
          <p15:clr>
            <a:srgbClr val="F26B43"/>
          </p15:clr>
        </p15:guide>
        <p15:guide id="2" pos="7257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31">
          <p15:clr>
            <a:srgbClr val="F26B43"/>
          </p15:clr>
        </p15:guide>
        <p15:guide id="6" orient="horz" pos="386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5.xml"/><Relationship Id="rId1" Type="http://schemas.openxmlformats.org/officeDocument/2006/relationships/themeOverride" Target="../theme/themeOverr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inse.com/news/blockchain_business_news/81745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6.xml"/><Relationship Id="rId1" Type="http://schemas.openxmlformats.org/officeDocument/2006/relationships/themeOverride" Target="../theme/themeOverride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bc.gov.cn/goutongjiaoliu/113456/113469/2804576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finance.sina.com.cn/blockchain/roll/2019-10-28/doc-iicezzrr5485010.shtml" TargetMode="External"/><Relationship Id="rId2" Type="http://schemas.openxmlformats.org/officeDocument/2006/relationships/hyperlink" Target="https://www.sohu.com/a/158701989_16352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ŝľiḋ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íṡļiḑè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3" name="íṡļiḑè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ïśḻîḋê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íś1ïḋe"/>
          <p:cNvSpPr>
            <a:spLocks noGrp="1"/>
          </p:cNvSpPr>
          <p:nvPr>
            <p:ph type="subTitle" idx="1"/>
          </p:nvPr>
        </p:nvSpPr>
        <p:spPr>
          <a:xfrm>
            <a:off x="1066800" y="5578476"/>
            <a:ext cx="9648825" cy="558799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zh-CN" sz="1100" spc="600">
                <a:solidFill>
                  <a:srgbClr val="D1E1EB"/>
                </a:solidFill>
              </a:rPr>
              <a:t>BLOCKCHAIN INTRODUCTION</a:t>
            </a:r>
            <a:endParaRPr lang="en-US" altLang="zh-CN" sz="1100" spc="600" dirty="0">
              <a:solidFill>
                <a:srgbClr val="D1E1EB"/>
              </a:solidFill>
            </a:endParaRPr>
          </a:p>
        </p:txBody>
      </p:sp>
      <p:sp>
        <p:nvSpPr>
          <p:cNvPr id="4" name="iŝliďé"/>
          <p:cNvSpPr>
            <a:spLocks noGrp="1"/>
          </p:cNvSpPr>
          <p:nvPr>
            <p:ph type="ctrTitle"/>
          </p:nvPr>
        </p:nvSpPr>
        <p:spPr>
          <a:xfrm>
            <a:off x="1428750" y="3086100"/>
            <a:ext cx="5254626" cy="2237785"/>
          </a:xfrm>
        </p:spPr>
        <p:txBody>
          <a:bodyPr>
            <a:normAutofit/>
          </a:bodyPr>
          <a:lstStyle/>
          <a:p>
            <a:pPr lvl="0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zh-CN" altLang="en-US"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" panose="02000000000000000000" pitchFamily="2" charset="0"/>
              </a:rPr>
              <a:t>区块链科普 </a:t>
            </a:r>
            <a:r>
              <a:rPr lang="zh-CN" altLang="en-US" sz="4400" b="1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" panose="02000000000000000000" pitchFamily="2" charset="0"/>
              </a:rPr>
              <a:t>基础篇</a:t>
            </a:r>
            <a:endParaRPr lang="zh-CN" altLang="en-US" sz="4400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Roboto" panose="02000000000000000000" pitchFamily="2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8ED61-96E8-4ABC-B2CA-D5192176B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区块链的</a:t>
            </a:r>
            <a:r>
              <a:rPr lang="en-US" altLang="zh-CN"/>
              <a:t>4</a:t>
            </a:r>
            <a:r>
              <a:rPr lang="zh-CN" altLang="en-US"/>
              <a:t>个特点 </a:t>
            </a:r>
            <a:r>
              <a:rPr lang="en-US" altLang="zh-CN"/>
              <a:t>- </a:t>
            </a:r>
            <a:r>
              <a:rPr lang="zh-CN" altLang="en-US"/>
              <a:t>去中心化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45AD5-B3C6-40D8-B970-8147957A5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286" y="1060075"/>
            <a:ext cx="10515600" cy="17538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>
                <a:solidFill>
                  <a:schemeClr val="accent1">
                    <a:lumMod val="75000"/>
                  </a:schemeClr>
                </a:solidFill>
              </a:rPr>
              <a:t>中心化系统</a:t>
            </a:r>
            <a:r>
              <a:rPr lang="zh-CN" altLang="en-US"/>
              <a:t>：所有的信息由一家银行记录，一切操作都要经过这个中心的银行（举个极端的例子，倘若失火了 ，这个银行所有的计算机都给烧掉了，那么所有银行客户的信息就丢失了）</a:t>
            </a:r>
            <a:endParaRPr lang="en-US" altLang="zh-CN"/>
          </a:p>
          <a:p>
            <a:pPr marL="0" indent="0">
              <a:buNone/>
            </a:pPr>
            <a:r>
              <a:rPr lang="zh-CN" altLang="en-US" b="1">
                <a:solidFill>
                  <a:schemeClr val="accent1">
                    <a:lumMod val="75000"/>
                  </a:schemeClr>
                </a:solidFill>
              </a:rPr>
              <a:t>分布式系统</a:t>
            </a:r>
            <a:r>
              <a:rPr lang="zh-CN" altLang="en-US"/>
              <a:t>：信息是记录在很多节点上，而且经常会同步更新。每个节点都是平等的，且互相沟通。如果一个节点坏了，还会有其他电脑储存着信息。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B6FA9-C726-4055-888E-B79AD75AF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847" y="2780616"/>
            <a:ext cx="6343650" cy="3009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CF8B3C-2EBB-45C4-A2F0-B2E589144C0D}"/>
              </a:ext>
            </a:extLst>
          </p:cNvPr>
          <p:cNvSpPr txBox="1"/>
          <p:nvPr/>
        </p:nvSpPr>
        <p:spPr>
          <a:xfrm>
            <a:off x="1762772" y="601173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chemeClr val="accent1">
                    <a:lumMod val="75000"/>
                  </a:schemeClr>
                </a:solidFill>
              </a:rPr>
              <a:t>中心化系统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FFD816-2A84-406F-8FFC-0F0B23287896}"/>
              </a:ext>
            </a:extLst>
          </p:cNvPr>
          <p:cNvSpPr txBox="1"/>
          <p:nvPr/>
        </p:nvSpPr>
        <p:spPr>
          <a:xfrm>
            <a:off x="5153672" y="601173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chemeClr val="accent1">
                    <a:lumMod val="75000"/>
                  </a:schemeClr>
                </a:solidFill>
              </a:rPr>
              <a:t>分布式系统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7E9AC5-610F-4A74-9045-6CF9E39EDB0B}"/>
              </a:ext>
            </a:extLst>
          </p:cNvPr>
          <p:cNvSpPr txBox="1"/>
          <p:nvPr/>
        </p:nvSpPr>
        <p:spPr>
          <a:xfrm>
            <a:off x="8966983" y="3553246"/>
            <a:ext cx="2163947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系统由不同</a:t>
            </a:r>
            <a:r>
              <a:rPr lang="zh-CN" altLang="en-US" b="1"/>
              <a:t>节点</a:t>
            </a:r>
            <a:r>
              <a:rPr lang="zh-CN" altLang="en-US"/>
              <a:t>组成，节点可以是手机、电脑、服务器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2A18C4-2829-4AA8-8225-18D846526972}"/>
              </a:ext>
            </a:extLst>
          </p:cNvPr>
          <p:cNvCxnSpPr/>
          <p:nvPr/>
        </p:nvCxnSpPr>
        <p:spPr>
          <a:xfrm flipH="1">
            <a:off x="7115190" y="3836710"/>
            <a:ext cx="1700784" cy="0"/>
          </a:xfrm>
          <a:prstGeom prst="straightConnector1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719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8ED61-96E8-4ABC-B2CA-D5192176B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区块链的</a:t>
            </a:r>
            <a:r>
              <a:rPr lang="en-US" altLang="zh-CN"/>
              <a:t>4</a:t>
            </a:r>
            <a:r>
              <a:rPr lang="zh-CN" altLang="en-US"/>
              <a:t>个特点 </a:t>
            </a:r>
            <a:r>
              <a:rPr lang="en-US" altLang="zh-CN"/>
              <a:t>-</a:t>
            </a:r>
            <a:r>
              <a:rPr lang="zh-CN" altLang="en-US" b="1"/>
              <a:t>不可篡改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45AD5-B3C6-40D8-B970-8147957A5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015998"/>
            <a:ext cx="11782425" cy="1221175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区块链的本质就是一份公开的“流水账”，里面是一连串的交易记录。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一个单位的数据结构就是一个区块，区块之间相互</a:t>
            </a:r>
            <a:r>
              <a:rPr lang="zh-CN" altLang="en-US" b="1">
                <a:solidFill>
                  <a:schemeClr val="accent1">
                    <a:lumMod val="75000"/>
                  </a:schemeClr>
                </a:solidFill>
              </a:rPr>
              <a:t>嵌合</a:t>
            </a:r>
            <a:r>
              <a:rPr lang="zh-CN" altLang="en-US"/>
              <a:t>，这种嵌合方式使得在链中的区块数据几乎不可能被篡改。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B879C3C-C999-4498-A7F9-7FA822629354}"/>
              </a:ext>
            </a:extLst>
          </p:cNvPr>
          <p:cNvGrpSpPr/>
          <p:nvPr/>
        </p:nvGrpSpPr>
        <p:grpSpPr>
          <a:xfrm>
            <a:off x="1803525" y="2033973"/>
            <a:ext cx="9057515" cy="3482907"/>
            <a:chOff x="564005" y="2237173"/>
            <a:chExt cx="10381176" cy="422458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C09B185-F31C-4E0E-8485-6AFCEBC80D97}"/>
                </a:ext>
              </a:extLst>
            </p:cNvPr>
            <p:cNvGrpSpPr/>
            <p:nvPr/>
          </p:nvGrpSpPr>
          <p:grpSpPr>
            <a:xfrm>
              <a:off x="564005" y="5067868"/>
              <a:ext cx="7147435" cy="1393892"/>
              <a:chOff x="3520565" y="2818412"/>
              <a:chExt cx="4269721" cy="1221177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D659152-E870-4F00-BFA8-64A1335FA1FE}"/>
                  </a:ext>
                </a:extLst>
              </p:cNvPr>
              <p:cNvSpPr/>
              <p:nvPr/>
            </p:nvSpPr>
            <p:spPr>
              <a:xfrm rot="16200000">
                <a:off x="3593226" y="2745751"/>
                <a:ext cx="1221176" cy="1366497"/>
              </a:xfrm>
              <a:custGeom>
                <a:avLst/>
                <a:gdLst>
                  <a:gd name="connsiteX0" fmla="*/ 906339 w 1221176"/>
                  <a:gd name="connsiteY0" fmla="*/ 1366497 h 1366497"/>
                  <a:gd name="connsiteX1" fmla="*/ 314839 w 1221176"/>
                  <a:gd name="connsiteY1" fmla="*/ 1366497 h 1366497"/>
                  <a:gd name="connsiteX2" fmla="*/ 414546 w 1221176"/>
                  <a:gd name="connsiteY2" fmla="*/ 967668 h 1366497"/>
                  <a:gd name="connsiteX3" fmla="*/ 806632 w 1221176"/>
                  <a:gd name="connsiteY3" fmla="*/ 967668 h 1366497"/>
                  <a:gd name="connsiteX4" fmla="*/ 906339 w 1221176"/>
                  <a:gd name="connsiteY4" fmla="*/ 398830 h 1366497"/>
                  <a:gd name="connsiteX5" fmla="*/ 806632 w 1221176"/>
                  <a:gd name="connsiteY5" fmla="*/ 1 h 1366497"/>
                  <a:gd name="connsiteX6" fmla="*/ 414546 w 1221176"/>
                  <a:gd name="connsiteY6" fmla="*/ 1 h 1366497"/>
                  <a:gd name="connsiteX7" fmla="*/ 314839 w 1221176"/>
                  <a:gd name="connsiteY7" fmla="*/ 398830 h 1366497"/>
                  <a:gd name="connsiteX8" fmla="*/ 1221176 w 1221176"/>
                  <a:gd name="connsiteY8" fmla="*/ 1 h 1366497"/>
                  <a:gd name="connsiteX9" fmla="*/ 1221176 w 1221176"/>
                  <a:gd name="connsiteY9" fmla="*/ 967667 h 1366497"/>
                  <a:gd name="connsiteX10" fmla="*/ 0 w 1221176"/>
                  <a:gd name="connsiteY10" fmla="*/ 967666 h 1366497"/>
                  <a:gd name="connsiteX11" fmla="*/ 0 w 1221176"/>
                  <a:gd name="connsiteY11" fmla="*/ 0 h 136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21176" h="1366497">
                    <a:moveTo>
                      <a:pt x="906339" y="1366497"/>
                    </a:moveTo>
                    <a:lnTo>
                      <a:pt x="314839" y="1366497"/>
                    </a:lnTo>
                    <a:lnTo>
                      <a:pt x="414546" y="967668"/>
                    </a:lnTo>
                    <a:lnTo>
                      <a:pt x="806632" y="967668"/>
                    </a:lnTo>
                    <a:close/>
                    <a:moveTo>
                      <a:pt x="906339" y="398830"/>
                    </a:moveTo>
                    <a:lnTo>
                      <a:pt x="806632" y="1"/>
                    </a:lnTo>
                    <a:lnTo>
                      <a:pt x="414546" y="1"/>
                    </a:lnTo>
                    <a:lnTo>
                      <a:pt x="314839" y="398830"/>
                    </a:lnTo>
                    <a:close/>
                    <a:moveTo>
                      <a:pt x="1221176" y="1"/>
                    </a:moveTo>
                    <a:lnTo>
                      <a:pt x="1221176" y="967667"/>
                    </a:lnTo>
                    <a:lnTo>
                      <a:pt x="0" y="967666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1ECB1DB-CDA9-47E5-B698-020A57CDFC7B}"/>
                  </a:ext>
                </a:extLst>
              </p:cNvPr>
              <p:cNvSpPr/>
              <p:nvPr/>
            </p:nvSpPr>
            <p:spPr>
              <a:xfrm rot="16200000">
                <a:off x="4560967" y="2745751"/>
                <a:ext cx="1221176" cy="1366497"/>
              </a:xfrm>
              <a:custGeom>
                <a:avLst/>
                <a:gdLst>
                  <a:gd name="connsiteX0" fmla="*/ 906339 w 1221176"/>
                  <a:gd name="connsiteY0" fmla="*/ 1366497 h 1366497"/>
                  <a:gd name="connsiteX1" fmla="*/ 314839 w 1221176"/>
                  <a:gd name="connsiteY1" fmla="*/ 1366497 h 1366497"/>
                  <a:gd name="connsiteX2" fmla="*/ 414546 w 1221176"/>
                  <a:gd name="connsiteY2" fmla="*/ 967668 h 1366497"/>
                  <a:gd name="connsiteX3" fmla="*/ 806632 w 1221176"/>
                  <a:gd name="connsiteY3" fmla="*/ 967668 h 1366497"/>
                  <a:gd name="connsiteX4" fmla="*/ 906339 w 1221176"/>
                  <a:gd name="connsiteY4" fmla="*/ 398830 h 1366497"/>
                  <a:gd name="connsiteX5" fmla="*/ 806632 w 1221176"/>
                  <a:gd name="connsiteY5" fmla="*/ 1 h 1366497"/>
                  <a:gd name="connsiteX6" fmla="*/ 414546 w 1221176"/>
                  <a:gd name="connsiteY6" fmla="*/ 1 h 1366497"/>
                  <a:gd name="connsiteX7" fmla="*/ 314839 w 1221176"/>
                  <a:gd name="connsiteY7" fmla="*/ 398830 h 1366497"/>
                  <a:gd name="connsiteX8" fmla="*/ 1221176 w 1221176"/>
                  <a:gd name="connsiteY8" fmla="*/ 1 h 1366497"/>
                  <a:gd name="connsiteX9" fmla="*/ 1221176 w 1221176"/>
                  <a:gd name="connsiteY9" fmla="*/ 967667 h 1366497"/>
                  <a:gd name="connsiteX10" fmla="*/ 0 w 1221176"/>
                  <a:gd name="connsiteY10" fmla="*/ 967666 h 1366497"/>
                  <a:gd name="connsiteX11" fmla="*/ 0 w 1221176"/>
                  <a:gd name="connsiteY11" fmla="*/ 0 h 136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21176" h="1366497">
                    <a:moveTo>
                      <a:pt x="906339" y="1366497"/>
                    </a:moveTo>
                    <a:lnTo>
                      <a:pt x="314839" y="1366497"/>
                    </a:lnTo>
                    <a:lnTo>
                      <a:pt x="414546" y="967668"/>
                    </a:lnTo>
                    <a:lnTo>
                      <a:pt x="806632" y="967668"/>
                    </a:lnTo>
                    <a:close/>
                    <a:moveTo>
                      <a:pt x="906339" y="398830"/>
                    </a:moveTo>
                    <a:lnTo>
                      <a:pt x="806632" y="1"/>
                    </a:lnTo>
                    <a:lnTo>
                      <a:pt x="414546" y="1"/>
                    </a:lnTo>
                    <a:lnTo>
                      <a:pt x="314839" y="398830"/>
                    </a:lnTo>
                    <a:close/>
                    <a:moveTo>
                      <a:pt x="1221176" y="1"/>
                    </a:moveTo>
                    <a:lnTo>
                      <a:pt x="1221176" y="967667"/>
                    </a:lnTo>
                    <a:lnTo>
                      <a:pt x="0" y="9676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4270E16D-2987-4287-AEDB-CA90DC31DDA0}"/>
                  </a:ext>
                </a:extLst>
              </p:cNvPr>
              <p:cNvSpPr/>
              <p:nvPr/>
            </p:nvSpPr>
            <p:spPr>
              <a:xfrm rot="16200000">
                <a:off x="5528709" y="2745752"/>
                <a:ext cx="1221176" cy="1366497"/>
              </a:xfrm>
              <a:custGeom>
                <a:avLst/>
                <a:gdLst>
                  <a:gd name="connsiteX0" fmla="*/ 906339 w 1221176"/>
                  <a:gd name="connsiteY0" fmla="*/ 1366497 h 1366497"/>
                  <a:gd name="connsiteX1" fmla="*/ 314839 w 1221176"/>
                  <a:gd name="connsiteY1" fmla="*/ 1366497 h 1366497"/>
                  <a:gd name="connsiteX2" fmla="*/ 414546 w 1221176"/>
                  <a:gd name="connsiteY2" fmla="*/ 967668 h 1366497"/>
                  <a:gd name="connsiteX3" fmla="*/ 806632 w 1221176"/>
                  <a:gd name="connsiteY3" fmla="*/ 967668 h 1366497"/>
                  <a:gd name="connsiteX4" fmla="*/ 906339 w 1221176"/>
                  <a:gd name="connsiteY4" fmla="*/ 398830 h 1366497"/>
                  <a:gd name="connsiteX5" fmla="*/ 806632 w 1221176"/>
                  <a:gd name="connsiteY5" fmla="*/ 1 h 1366497"/>
                  <a:gd name="connsiteX6" fmla="*/ 414546 w 1221176"/>
                  <a:gd name="connsiteY6" fmla="*/ 1 h 1366497"/>
                  <a:gd name="connsiteX7" fmla="*/ 314839 w 1221176"/>
                  <a:gd name="connsiteY7" fmla="*/ 398830 h 1366497"/>
                  <a:gd name="connsiteX8" fmla="*/ 1221176 w 1221176"/>
                  <a:gd name="connsiteY8" fmla="*/ 1 h 1366497"/>
                  <a:gd name="connsiteX9" fmla="*/ 1221176 w 1221176"/>
                  <a:gd name="connsiteY9" fmla="*/ 967667 h 1366497"/>
                  <a:gd name="connsiteX10" fmla="*/ 0 w 1221176"/>
                  <a:gd name="connsiteY10" fmla="*/ 967666 h 1366497"/>
                  <a:gd name="connsiteX11" fmla="*/ 0 w 1221176"/>
                  <a:gd name="connsiteY11" fmla="*/ 0 h 136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21176" h="1366497">
                    <a:moveTo>
                      <a:pt x="906339" y="1366497"/>
                    </a:moveTo>
                    <a:lnTo>
                      <a:pt x="314839" y="1366497"/>
                    </a:lnTo>
                    <a:lnTo>
                      <a:pt x="414546" y="967668"/>
                    </a:lnTo>
                    <a:lnTo>
                      <a:pt x="806632" y="967668"/>
                    </a:lnTo>
                    <a:close/>
                    <a:moveTo>
                      <a:pt x="906339" y="398830"/>
                    </a:moveTo>
                    <a:lnTo>
                      <a:pt x="806632" y="1"/>
                    </a:lnTo>
                    <a:lnTo>
                      <a:pt x="414546" y="1"/>
                    </a:lnTo>
                    <a:lnTo>
                      <a:pt x="314839" y="398830"/>
                    </a:lnTo>
                    <a:close/>
                    <a:moveTo>
                      <a:pt x="1221176" y="1"/>
                    </a:moveTo>
                    <a:lnTo>
                      <a:pt x="1221176" y="967667"/>
                    </a:lnTo>
                    <a:lnTo>
                      <a:pt x="0" y="9676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E554922-B4FF-4C38-9D45-1FE6CB01EAF6}"/>
                  </a:ext>
                </a:extLst>
              </p:cNvPr>
              <p:cNvSpPr/>
              <p:nvPr/>
            </p:nvSpPr>
            <p:spPr>
              <a:xfrm rot="16200000">
                <a:off x="6496450" y="2745752"/>
                <a:ext cx="1221176" cy="1366497"/>
              </a:xfrm>
              <a:custGeom>
                <a:avLst/>
                <a:gdLst>
                  <a:gd name="connsiteX0" fmla="*/ 906339 w 1221176"/>
                  <a:gd name="connsiteY0" fmla="*/ 1366497 h 1366497"/>
                  <a:gd name="connsiteX1" fmla="*/ 314839 w 1221176"/>
                  <a:gd name="connsiteY1" fmla="*/ 1366497 h 1366497"/>
                  <a:gd name="connsiteX2" fmla="*/ 414546 w 1221176"/>
                  <a:gd name="connsiteY2" fmla="*/ 967668 h 1366497"/>
                  <a:gd name="connsiteX3" fmla="*/ 806632 w 1221176"/>
                  <a:gd name="connsiteY3" fmla="*/ 967668 h 1366497"/>
                  <a:gd name="connsiteX4" fmla="*/ 906339 w 1221176"/>
                  <a:gd name="connsiteY4" fmla="*/ 398830 h 1366497"/>
                  <a:gd name="connsiteX5" fmla="*/ 806632 w 1221176"/>
                  <a:gd name="connsiteY5" fmla="*/ 1 h 1366497"/>
                  <a:gd name="connsiteX6" fmla="*/ 414546 w 1221176"/>
                  <a:gd name="connsiteY6" fmla="*/ 1 h 1366497"/>
                  <a:gd name="connsiteX7" fmla="*/ 314839 w 1221176"/>
                  <a:gd name="connsiteY7" fmla="*/ 398830 h 1366497"/>
                  <a:gd name="connsiteX8" fmla="*/ 1221176 w 1221176"/>
                  <a:gd name="connsiteY8" fmla="*/ 1 h 1366497"/>
                  <a:gd name="connsiteX9" fmla="*/ 1221176 w 1221176"/>
                  <a:gd name="connsiteY9" fmla="*/ 967667 h 1366497"/>
                  <a:gd name="connsiteX10" fmla="*/ 0 w 1221176"/>
                  <a:gd name="connsiteY10" fmla="*/ 967666 h 1366497"/>
                  <a:gd name="connsiteX11" fmla="*/ 0 w 1221176"/>
                  <a:gd name="connsiteY11" fmla="*/ 0 h 136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21176" h="1366497">
                    <a:moveTo>
                      <a:pt x="906339" y="1366497"/>
                    </a:moveTo>
                    <a:lnTo>
                      <a:pt x="314839" y="1366497"/>
                    </a:lnTo>
                    <a:lnTo>
                      <a:pt x="414546" y="967668"/>
                    </a:lnTo>
                    <a:lnTo>
                      <a:pt x="806632" y="967668"/>
                    </a:lnTo>
                    <a:close/>
                    <a:moveTo>
                      <a:pt x="906339" y="398830"/>
                    </a:moveTo>
                    <a:lnTo>
                      <a:pt x="806632" y="1"/>
                    </a:lnTo>
                    <a:lnTo>
                      <a:pt x="414546" y="1"/>
                    </a:lnTo>
                    <a:lnTo>
                      <a:pt x="314839" y="398830"/>
                    </a:lnTo>
                    <a:close/>
                    <a:moveTo>
                      <a:pt x="1221176" y="1"/>
                    </a:moveTo>
                    <a:lnTo>
                      <a:pt x="1221176" y="967667"/>
                    </a:lnTo>
                    <a:lnTo>
                      <a:pt x="0" y="9676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B8FDB99-B3C6-4874-8888-51A097E75CE3}"/>
                </a:ext>
              </a:extLst>
            </p:cNvPr>
            <p:cNvGrpSpPr/>
            <p:nvPr/>
          </p:nvGrpSpPr>
          <p:grpSpPr>
            <a:xfrm>
              <a:off x="564005" y="2691165"/>
              <a:ext cx="6497195" cy="1749083"/>
              <a:chOff x="3520565" y="3835217"/>
              <a:chExt cx="3849084" cy="1749083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1C7D2EF-1521-4B0B-8707-A4DA6FEF6204}"/>
                  </a:ext>
                </a:extLst>
              </p:cNvPr>
              <p:cNvSpPr/>
              <p:nvPr/>
            </p:nvSpPr>
            <p:spPr>
              <a:xfrm>
                <a:off x="3520565" y="4363125"/>
                <a:ext cx="949911" cy="122117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/>
                  <a:t>区块</a:t>
                </a:r>
                <a:r>
                  <a:rPr lang="en-US" altLang="zh-CN"/>
                  <a:t>1</a:t>
                </a:r>
                <a:endParaRPr lang="zh-CN" alt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0E4E936-9774-43DE-BE89-83BEDA7D1B7D}"/>
                  </a:ext>
                </a:extLst>
              </p:cNvPr>
              <p:cNvSpPr/>
              <p:nvPr/>
            </p:nvSpPr>
            <p:spPr>
              <a:xfrm>
                <a:off x="4470476" y="3835217"/>
                <a:ext cx="949911" cy="1221175"/>
              </a:xfrm>
              <a:prstGeom prst="rect">
                <a:avLst/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/>
                  <a:t>区块</a:t>
                </a:r>
                <a:r>
                  <a:rPr lang="en-US" altLang="zh-CN"/>
                  <a:t>2</a:t>
                </a:r>
                <a:endParaRPr lang="zh-CN" alt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E64D0DE-B6ED-4707-BE69-E31DE4F9BB2A}"/>
                  </a:ext>
                </a:extLst>
              </p:cNvPr>
              <p:cNvSpPr/>
              <p:nvPr/>
            </p:nvSpPr>
            <p:spPr>
              <a:xfrm>
                <a:off x="5420387" y="4363125"/>
                <a:ext cx="999351" cy="1221175"/>
              </a:xfrm>
              <a:prstGeom prst="rect">
                <a:avLst/>
              </a:prstGeom>
              <a:solidFill>
                <a:srgbClr val="DBDB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/>
                  <a:t>区块</a:t>
                </a:r>
                <a:r>
                  <a:rPr lang="en-US" altLang="zh-CN"/>
                  <a:t>3</a:t>
                </a:r>
                <a:endParaRPr lang="zh-CN" alt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F21A3CD-EAEC-4EA0-9A31-4BECB15B1A50}"/>
                  </a:ext>
                </a:extLst>
              </p:cNvPr>
              <p:cNvSpPr/>
              <p:nvPr/>
            </p:nvSpPr>
            <p:spPr>
              <a:xfrm>
                <a:off x="6419738" y="4363125"/>
                <a:ext cx="949911" cy="1221175"/>
              </a:xfrm>
              <a:prstGeom prst="rect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/>
                  <a:t>区块</a:t>
                </a:r>
                <a:r>
                  <a:rPr lang="en-US" altLang="zh-CN"/>
                  <a:t>4</a:t>
                </a:r>
                <a:endParaRPr lang="zh-CN" altLang="en-US"/>
              </a:p>
            </p:txBody>
          </p:sp>
        </p:grp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7339E6F-F07E-4D1E-8E98-AACDCABA6945}"/>
                </a:ext>
              </a:extLst>
            </p:cNvPr>
            <p:cNvCxnSpPr/>
            <p:nvPr/>
          </p:nvCxnSpPr>
          <p:spPr>
            <a:xfrm flipV="1">
              <a:off x="2969157" y="2237173"/>
              <a:ext cx="0" cy="762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4948A55-168D-470F-A2E3-102E59DF695E}"/>
                </a:ext>
              </a:extLst>
            </p:cNvPr>
            <p:cNvSpPr txBox="1"/>
            <p:nvPr/>
          </p:nvSpPr>
          <p:spPr>
            <a:xfrm>
              <a:off x="1355562" y="5595774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</a:rPr>
                <a:t>区块</a:t>
              </a:r>
              <a:r>
                <a:rPr lang="en-US" altLang="zh-CN">
                  <a:solidFill>
                    <a:schemeClr val="bg1"/>
                  </a:solidFill>
                </a:rPr>
                <a:t>1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F51099E-F762-4098-B841-DD9465EF7143}"/>
                </a:ext>
              </a:extLst>
            </p:cNvPr>
            <p:cNvSpPr txBox="1"/>
            <p:nvPr/>
          </p:nvSpPr>
          <p:spPr>
            <a:xfrm>
              <a:off x="2994185" y="5595774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</a:rPr>
                <a:t>区块</a:t>
              </a:r>
              <a:r>
                <a:rPr lang="en-US" altLang="zh-CN">
                  <a:solidFill>
                    <a:schemeClr val="bg1"/>
                  </a:solidFill>
                </a:rPr>
                <a:t>2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B41BAA5-E98E-4766-B7E2-130E5B6A77DA}"/>
                </a:ext>
              </a:extLst>
            </p:cNvPr>
            <p:cNvSpPr txBox="1"/>
            <p:nvPr/>
          </p:nvSpPr>
          <p:spPr>
            <a:xfrm>
              <a:off x="4538714" y="5595774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</a:rPr>
                <a:t>区块</a:t>
              </a:r>
              <a:r>
                <a:rPr lang="en-US" altLang="zh-CN">
                  <a:solidFill>
                    <a:schemeClr val="bg1"/>
                  </a:solidFill>
                </a:rPr>
                <a:t>3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C43EDFC-D437-4524-8289-51D27D2F1AE0}"/>
                </a:ext>
              </a:extLst>
            </p:cNvPr>
            <p:cNvSpPr txBox="1"/>
            <p:nvPr/>
          </p:nvSpPr>
          <p:spPr>
            <a:xfrm>
              <a:off x="6203353" y="5595774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</a:rPr>
                <a:t>区块</a:t>
              </a:r>
              <a:r>
                <a:rPr lang="en-US" altLang="zh-CN">
                  <a:solidFill>
                    <a:schemeClr val="bg1"/>
                  </a:solidFill>
                </a:rPr>
                <a:t>4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4E40447-F03D-4CFC-8B2F-FCDC1B4467B9}"/>
                </a:ext>
              </a:extLst>
            </p:cNvPr>
            <p:cNvSpPr txBox="1"/>
            <p:nvPr/>
          </p:nvSpPr>
          <p:spPr>
            <a:xfrm>
              <a:off x="7957820" y="3552521"/>
              <a:ext cx="2987361" cy="783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没有嵌合方式的区块，非常容易被篡改替换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D798ED8-4A45-42E2-A5B7-E9EBF8306136}"/>
                </a:ext>
              </a:extLst>
            </p:cNvPr>
            <p:cNvSpPr txBox="1"/>
            <p:nvPr/>
          </p:nvSpPr>
          <p:spPr>
            <a:xfrm>
              <a:off x="7957820" y="5457274"/>
              <a:ext cx="2987361" cy="783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拥有嵌合方式的区块， 前后关联，很难被篡改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79C9DCB-37AC-4AE5-8932-813BFB9914B0}"/>
              </a:ext>
            </a:extLst>
          </p:cNvPr>
          <p:cNvSpPr txBox="1"/>
          <p:nvPr/>
        </p:nvSpPr>
        <p:spPr>
          <a:xfrm>
            <a:off x="568960" y="6096000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这种区块间的嵌合方式，就是</a:t>
            </a:r>
            <a:r>
              <a:rPr lang="zh-CN" altLang="en-US" b="1"/>
              <a:t>哈希算法</a:t>
            </a:r>
            <a:r>
              <a:rPr lang="zh-CN" altLang="en-US"/>
              <a:t>。这个会在后面具体介绍。</a:t>
            </a:r>
          </a:p>
        </p:txBody>
      </p:sp>
    </p:spTree>
    <p:extLst>
      <p:ext uri="{BB962C8B-B14F-4D97-AF65-F5344CB8AC3E}">
        <p14:creationId xmlns:p14="http://schemas.microsoft.com/office/powerpoint/2010/main" val="2489207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8ED61-96E8-4ABC-B2CA-D5192176B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区块链的</a:t>
            </a:r>
            <a:r>
              <a:rPr lang="en-US" altLang="zh-CN"/>
              <a:t>4</a:t>
            </a:r>
            <a:r>
              <a:rPr lang="zh-CN" altLang="en-US"/>
              <a:t>个特点 </a:t>
            </a:r>
            <a:r>
              <a:rPr lang="en-US" altLang="zh-CN"/>
              <a:t>-</a:t>
            </a:r>
            <a:r>
              <a:rPr lang="zh-CN" altLang="en-US"/>
              <a:t>公开透明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45AD5-B3C6-40D8-B970-8147957A5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区块链上的代码和数据都是公开透明的，大家可以在</a:t>
            </a:r>
            <a:r>
              <a:rPr lang="en-US" altLang="zh-CN"/>
              <a:t>btc.com</a:t>
            </a:r>
            <a:r>
              <a:rPr lang="zh-CN" altLang="en-US"/>
              <a:t>上查到比特币的所有历史交易数据。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763FD0-C93B-4313-B904-245DF17E40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18" r="17000"/>
          <a:stretch/>
        </p:blipFill>
        <p:spPr>
          <a:xfrm>
            <a:off x="2692400" y="1669705"/>
            <a:ext cx="6532880" cy="453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364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8ED61-96E8-4ABC-B2CA-D5192176B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区块链的</a:t>
            </a:r>
            <a:r>
              <a:rPr lang="en-US" altLang="zh-CN"/>
              <a:t>4</a:t>
            </a:r>
            <a:r>
              <a:rPr lang="zh-CN" altLang="en-US"/>
              <a:t>个特点</a:t>
            </a:r>
            <a:r>
              <a:rPr lang="en-US" altLang="zh-CN"/>
              <a:t> -</a:t>
            </a:r>
            <a:r>
              <a:rPr lang="zh-CN" altLang="en-US"/>
              <a:t>可控匿名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45AD5-B3C6-40D8-B970-8147957A5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015999"/>
            <a:ext cx="11782425" cy="1666242"/>
          </a:xfrm>
        </p:spPr>
        <p:txBody>
          <a:bodyPr/>
          <a:lstStyle/>
          <a:p>
            <a:r>
              <a:rPr lang="zh-CN" altLang="en-US"/>
              <a:t>拿比特币举例，用户交易比特币时，使用的是一串地址。</a:t>
            </a:r>
            <a:endParaRPr lang="en-US" altLang="zh-CN"/>
          </a:p>
          <a:p>
            <a:r>
              <a:rPr lang="zh-CN" altLang="en-US"/>
              <a:t>由于这个地址通过算法加密，别人很难通过这个地址追溯到真实的人。</a:t>
            </a:r>
            <a:endParaRPr lang="en-US" altLang="zh-CN"/>
          </a:p>
          <a:p>
            <a:r>
              <a:rPr lang="zh-CN" altLang="en-US"/>
              <a:t>并且，因为区块链没有一个中心机构，即使是国家单位，也几乎无法查询地址的身份。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A11499-BF13-4A93-9EEA-2939C4427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2438577"/>
            <a:ext cx="8036560" cy="40548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9827FF-DB5E-469E-8F53-7253388BCE04}"/>
              </a:ext>
            </a:extLst>
          </p:cNvPr>
          <p:cNvSpPr txBox="1"/>
          <p:nvPr/>
        </p:nvSpPr>
        <p:spPr>
          <a:xfrm>
            <a:off x="9110980" y="4788039"/>
            <a:ext cx="2702560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bg2">
                    <a:lumMod val="75000"/>
                  </a:schemeClr>
                </a:solidFill>
              </a:rPr>
              <a:t>Btc.com</a:t>
            </a:r>
            <a:r>
              <a:rPr lang="zh-CN" altLang="en-US">
                <a:solidFill>
                  <a:schemeClr val="bg2">
                    <a:lumMod val="75000"/>
                  </a:schemeClr>
                </a:solidFill>
              </a:rPr>
              <a:t>上公开的交易记录，在截图的第二条交易中，一个地址把</a:t>
            </a:r>
            <a:r>
              <a:rPr lang="en-US" altLang="zh-CN">
                <a:solidFill>
                  <a:schemeClr val="bg2">
                    <a:lumMod val="75000"/>
                  </a:schemeClr>
                </a:solidFill>
              </a:rPr>
              <a:t>0.36</a:t>
            </a:r>
            <a:r>
              <a:rPr lang="zh-CN" altLang="en-US">
                <a:solidFill>
                  <a:schemeClr val="bg2">
                    <a:lumMod val="75000"/>
                  </a:schemeClr>
                </a:solidFill>
              </a:rPr>
              <a:t>个比特币转给了两个地址</a:t>
            </a:r>
            <a:endParaRPr lang="en-US" altLang="zh-CN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104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ṣlî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îsľiḓé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accent1"/>
                </a:solidFill>
              </a:rPr>
              <a:t>区块链应用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9" name="ïŝľîḓe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3604" y="179069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100" normalizeH="0" baseline="0" noProof="0">
                <a:ln>
                  <a:noFill/>
                </a:ln>
                <a:solidFill>
                  <a:srgbClr val="3E81C3"/>
                </a:solidFill>
                <a:effectLst/>
                <a:uLnTx/>
                <a:uFillTx/>
                <a:latin typeface="Impact" panose="020B0806030902050204" pitchFamily="34" charset="0"/>
                <a:ea typeface="微软雅黑"/>
                <a:cs typeface="Arial" panose="020B0604020202020204" pitchFamily="34" charset="0"/>
              </a:rPr>
              <a:t>/</a:t>
            </a:r>
            <a:r>
              <a:rPr kumimoji="0" lang="en-US" altLang="zh-CN" sz="100" b="0" i="0" u="none" strike="noStrike" kern="1200" cap="none" spc="100" normalizeH="0" baseline="0" noProof="0">
                <a:ln>
                  <a:noFill/>
                </a:ln>
                <a:solidFill>
                  <a:srgbClr val="3E81C3"/>
                </a:solidFill>
                <a:effectLst/>
                <a:uLnTx/>
                <a:uFillTx/>
                <a:latin typeface="Impact" panose="020B0806030902050204" pitchFamily="34" charset="0"/>
                <a:ea typeface="微软雅黑"/>
                <a:cs typeface="Arial" panose="020B0604020202020204" pitchFamily="34" charset="0"/>
              </a:rPr>
              <a:t> </a:t>
            </a:r>
            <a:r>
              <a:rPr kumimoji="0" lang="en-US" altLang="zh-CN" sz="1800" b="0" i="0" u="none" strike="noStrike" kern="1200" cap="none" spc="100" normalizeH="0" baseline="0" noProof="0">
                <a:ln>
                  <a:noFill/>
                </a:ln>
                <a:solidFill>
                  <a:srgbClr val="3E81C3"/>
                </a:solidFill>
                <a:effectLst/>
                <a:uLnTx/>
                <a:uFillTx/>
                <a:latin typeface="Impact" panose="020B0806030902050204" pitchFamily="34" charset="0"/>
                <a:ea typeface="微软雅黑"/>
                <a:cs typeface="Arial" panose="020B0604020202020204" pitchFamily="34" charset="0"/>
              </a:rPr>
              <a:t>03</a:t>
            </a:r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3E81C3"/>
              </a:solidFill>
              <a:effectLst/>
              <a:uLnTx/>
              <a:uFillTx/>
              <a:latin typeface="Impact" panose="020B0806030902050204" pitchFamily="34" charset="0"/>
              <a:ea typeface="微软雅黑"/>
              <a:cs typeface="Arial" panose="020B0604020202020204" pitchFamily="34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483618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04FCF-F3E6-48D6-BD1B-B6E927037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区块链的应用 </a:t>
            </a:r>
            <a:r>
              <a:rPr lang="en-US" altLang="zh-CN"/>
              <a:t>- </a:t>
            </a:r>
            <a:r>
              <a:rPr lang="zh-CN" altLang="en-US"/>
              <a:t>防伪溯源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A4EFF-9848-45E7-84C3-EC7357FA9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015998"/>
            <a:ext cx="11782425" cy="2765427"/>
          </a:xfrm>
        </p:spPr>
        <p:txBody>
          <a:bodyPr/>
          <a:lstStyle/>
          <a:p>
            <a:r>
              <a:rPr lang="zh-CN" altLang="en-US" b="1"/>
              <a:t>特点应用</a:t>
            </a:r>
            <a:r>
              <a:rPr lang="zh-CN" altLang="en-US"/>
              <a:t>：公开透明、不可篡改</a:t>
            </a:r>
            <a:endParaRPr lang="en-US" altLang="zh-CN"/>
          </a:p>
          <a:p>
            <a:endParaRPr lang="en-US" altLang="zh-CN"/>
          </a:p>
          <a:p>
            <a:r>
              <a:rPr lang="zh-CN" altLang="en-US" b="1"/>
              <a:t>痛点</a:t>
            </a:r>
            <a:r>
              <a:rPr lang="zh-CN" altLang="en-US"/>
              <a:t>：市面上阳澄湖大闸蟹假货太多，客户收到邮寄的大闸蟹，难以确定大闸蟹是真的。</a:t>
            </a:r>
            <a:endParaRPr lang="en-US" altLang="zh-CN"/>
          </a:p>
          <a:p>
            <a:r>
              <a:rPr lang="zh-CN" altLang="en-US" b="1"/>
              <a:t>解决方案</a:t>
            </a:r>
            <a:r>
              <a:rPr lang="zh-CN" altLang="en-US"/>
              <a:t>：给每一只“正版阳澄湖大闸蟹”都打上唯一的标记，让买家能够查到从工厂到消费者手里的全部流通环节（就好像现在快递能查到所有过程是一样的），这样就能知道它中途不会被掉包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0966E5-9BF7-4587-BADC-15D3127E2D61}"/>
              </a:ext>
            </a:extLst>
          </p:cNvPr>
          <p:cNvSpPr/>
          <p:nvPr/>
        </p:nvSpPr>
        <p:spPr>
          <a:xfrm>
            <a:off x="2819400" y="4352925"/>
            <a:ext cx="6619875" cy="9620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58E048-4233-4720-A990-129759961B35}"/>
              </a:ext>
            </a:extLst>
          </p:cNvPr>
          <p:cNvSpPr txBox="1"/>
          <p:nvPr/>
        </p:nvSpPr>
        <p:spPr>
          <a:xfrm>
            <a:off x="3457575" y="4610100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虽然如此，区块链</a:t>
            </a:r>
            <a:r>
              <a:rPr lang="en-US" altLang="zh-CN"/>
              <a:t>+</a:t>
            </a:r>
            <a:r>
              <a:rPr lang="zh-CN" altLang="en-US"/>
              <a:t>实物最大的缺点是什么？</a:t>
            </a:r>
          </a:p>
        </p:txBody>
      </p:sp>
    </p:spTree>
    <p:extLst>
      <p:ext uri="{BB962C8B-B14F-4D97-AF65-F5344CB8AC3E}">
        <p14:creationId xmlns:p14="http://schemas.microsoft.com/office/powerpoint/2010/main" val="127243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04FCF-F3E6-48D6-BD1B-B6E927037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区块链的应用 </a:t>
            </a:r>
            <a:r>
              <a:rPr lang="en-US" altLang="zh-CN"/>
              <a:t>- </a:t>
            </a:r>
            <a:r>
              <a:rPr lang="zh-CN" altLang="en-US"/>
              <a:t>防伪溯源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A4EFF-9848-45E7-84C3-EC7357FA9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1" y="1015998"/>
            <a:ext cx="11544300" cy="3813177"/>
          </a:xfrm>
        </p:spPr>
        <p:txBody>
          <a:bodyPr/>
          <a:lstStyle/>
          <a:p>
            <a:r>
              <a:rPr lang="zh-CN" altLang="en-US" b="1"/>
              <a:t>特点应用</a:t>
            </a:r>
            <a:r>
              <a:rPr lang="zh-CN" altLang="en-US"/>
              <a:t>：公开透明、不可篡改</a:t>
            </a:r>
            <a:endParaRPr lang="en-US" altLang="zh-CN"/>
          </a:p>
          <a:p>
            <a:endParaRPr lang="en-US" altLang="zh-CN"/>
          </a:p>
          <a:p>
            <a:r>
              <a:rPr lang="zh-CN" altLang="en-US" b="1"/>
              <a:t>痛点</a:t>
            </a:r>
            <a:r>
              <a:rPr lang="zh-CN" altLang="en-US"/>
              <a:t>：市面上阳澄湖大闸蟹假货太多，客户收到邮寄的大闸蟹，难以确定大闸蟹是真的。</a:t>
            </a:r>
            <a:endParaRPr lang="en-US" altLang="zh-CN"/>
          </a:p>
          <a:p>
            <a:r>
              <a:rPr lang="zh-CN" altLang="en-US" b="1"/>
              <a:t>解决方案</a:t>
            </a:r>
            <a:r>
              <a:rPr lang="zh-CN" altLang="en-US"/>
              <a:t>：给每一只“正版阳澄湖大闸蟹”都打上唯一的标记，让买家能够查到从工厂到消费者手里的全部流通环节（就好像现在快递能查到所有过程是一样的），这样就能知道它中途不会被掉包。</a:t>
            </a:r>
            <a:endParaRPr lang="en-US" altLang="zh-CN"/>
          </a:p>
          <a:p>
            <a:endParaRPr lang="en-US" altLang="zh-CN"/>
          </a:p>
          <a:p>
            <a:r>
              <a:rPr lang="zh-CN" altLang="en-US" b="1"/>
              <a:t>区块链</a:t>
            </a:r>
            <a:r>
              <a:rPr lang="en-US" altLang="zh-CN" b="1"/>
              <a:t>+</a:t>
            </a:r>
            <a:r>
              <a:rPr lang="zh-CN" altLang="en-US" b="1"/>
              <a:t>实物应用痛点</a:t>
            </a:r>
            <a:r>
              <a:rPr lang="zh-CN" altLang="en-US"/>
              <a:t>：虽然区块技术保证了流通过程中大闸蟹不被掉包，却不能保证最开始的上链过程中，被上链的大闸蟹是真的。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F76D22-1173-431B-86F8-FC7A2353B5E4}"/>
              </a:ext>
            </a:extLst>
          </p:cNvPr>
          <p:cNvSpPr/>
          <p:nvPr/>
        </p:nvSpPr>
        <p:spPr>
          <a:xfrm>
            <a:off x="2733675" y="5238750"/>
            <a:ext cx="7543800" cy="9620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3D9238-8DCC-4FA1-8874-2590EC59C6D1}"/>
              </a:ext>
            </a:extLst>
          </p:cNvPr>
          <p:cNvSpPr txBox="1"/>
          <p:nvPr/>
        </p:nvSpPr>
        <p:spPr>
          <a:xfrm>
            <a:off x="3371850" y="5495925"/>
            <a:ext cx="626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/>
              <a:t>思考</a:t>
            </a:r>
            <a:r>
              <a:rPr lang="zh-CN" altLang="en-US"/>
              <a:t>：为什么艺术品区块链一直没有做起来？</a:t>
            </a:r>
            <a:r>
              <a:rPr lang="zh-CN" altLang="en-US">
                <a:hlinkClick r:id="rId2" action="ppaction://hlinksldjump"/>
              </a:rPr>
              <a:t>点此查看答案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781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B2918-4D8F-4FFE-BEB5-23B0FFD71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区块链的应用 </a:t>
            </a:r>
            <a:r>
              <a:rPr lang="en-US" altLang="zh-CN"/>
              <a:t>– </a:t>
            </a:r>
            <a:r>
              <a:rPr lang="zh-CN" altLang="en-US"/>
              <a:t>金融领域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31E03-1C90-4FDF-B544-DD07597DC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1" y="1015998"/>
            <a:ext cx="7800339" cy="4206241"/>
          </a:xfrm>
        </p:spPr>
        <p:txBody>
          <a:bodyPr>
            <a:normAutofit/>
          </a:bodyPr>
          <a:lstStyle/>
          <a:p>
            <a:r>
              <a:rPr lang="zh-CN" altLang="en-US" b="1"/>
              <a:t>特点应用</a:t>
            </a:r>
            <a:r>
              <a:rPr lang="zh-CN" altLang="en-US"/>
              <a:t>：</a:t>
            </a:r>
            <a:r>
              <a:rPr lang="en-US" altLang="zh-CN"/>
              <a:t>(</a:t>
            </a:r>
            <a:r>
              <a:rPr lang="zh-CN" altLang="en-US"/>
              <a:t>部分去中心化）、不可篡改</a:t>
            </a:r>
            <a:endParaRPr lang="en-US" altLang="zh-CN"/>
          </a:p>
          <a:p>
            <a:endParaRPr lang="en-US" altLang="zh-CN"/>
          </a:p>
          <a:p>
            <a:r>
              <a:rPr lang="zh-CN" altLang="en-US" b="1"/>
              <a:t>痛点</a:t>
            </a:r>
            <a:r>
              <a:rPr lang="zh-CN" altLang="en-US"/>
              <a:t>：金融领域涉及到很多支付，资产管理的业务。金融机构一旦被黑客攻击损失就很大了。</a:t>
            </a:r>
            <a:endParaRPr lang="en-US" altLang="zh-CN"/>
          </a:p>
          <a:p>
            <a:r>
              <a:rPr lang="zh-CN" altLang="en-US" b="1"/>
              <a:t>解决方案</a:t>
            </a:r>
            <a:r>
              <a:rPr lang="zh-CN" altLang="en-US"/>
              <a:t>：区块链去中心化的特点让系统很难被攻击，不可篡改的特点又大大提高了数据的安全性。</a:t>
            </a:r>
            <a:endParaRPr lang="en-US" altLang="zh-CN"/>
          </a:p>
          <a:p>
            <a:endParaRPr lang="en-US" altLang="zh-CN"/>
          </a:p>
          <a:p>
            <a:r>
              <a:rPr lang="zh-CN" altLang="en-US" b="1"/>
              <a:t>案例</a:t>
            </a:r>
            <a:r>
              <a:rPr lang="zh-CN" altLang="en-US"/>
              <a:t>：</a:t>
            </a:r>
            <a:r>
              <a:rPr lang="zh-CN" altLang="en-US" b="1"/>
              <a:t>央行数字货币</a:t>
            </a:r>
            <a:r>
              <a:rPr lang="en-US" altLang="zh-CN" b="1"/>
              <a:t>/DCEP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央行的数字货币类似于微信支付和支付宝，区别在于</a:t>
            </a:r>
            <a:r>
              <a:rPr lang="en-US" altLang="zh-CN"/>
              <a:t>DCEP</a:t>
            </a:r>
            <a:r>
              <a:rPr lang="zh-CN" altLang="en-US"/>
              <a:t>：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6A1FDF-4D09-44D4-AF52-05363ACE367C}"/>
              </a:ext>
            </a:extLst>
          </p:cNvPr>
          <p:cNvSpPr txBox="1"/>
          <p:nvPr/>
        </p:nvSpPr>
        <p:spPr>
          <a:xfrm>
            <a:off x="1066800" y="5197049"/>
            <a:ext cx="4094480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联通国有</a:t>
            </a:r>
            <a:r>
              <a:rPr lang="en-US" altLang="zh-CN"/>
              <a:t>4</a:t>
            </a:r>
            <a:r>
              <a:rPr lang="zh-CN" altLang="en-US"/>
              <a:t>大行，信息统一</a:t>
            </a:r>
            <a:endParaRPr lang="en-US" altLang="zh-CN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提取现金不需要手续费</a:t>
            </a:r>
            <a:endParaRPr lang="en-US" altLang="zh-CN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在没有网络的环境也可以支付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20FDD8-A259-4A42-9BCB-AF76FF3D81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8" b="11716"/>
          <a:stretch/>
        </p:blipFill>
        <p:spPr>
          <a:xfrm>
            <a:off x="8765539" y="377190"/>
            <a:ext cx="3058160" cy="55441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CE2E80-6964-409F-814F-2E396416A45C}"/>
              </a:ext>
            </a:extLst>
          </p:cNvPr>
          <p:cNvSpPr txBox="1"/>
          <p:nvPr/>
        </p:nvSpPr>
        <p:spPr>
          <a:xfrm>
            <a:off x="9556089" y="600578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>
                <a:solidFill>
                  <a:schemeClr val="bg2">
                    <a:lumMod val="75000"/>
                  </a:schemeClr>
                </a:solidFill>
              </a:rPr>
              <a:t>数字货币界面</a:t>
            </a:r>
          </a:p>
        </p:txBody>
      </p:sp>
    </p:spTree>
    <p:extLst>
      <p:ext uri="{BB962C8B-B14F-4D97-AF65-F5344CB8AC3E}">
        <p14:creationId xmlns:p14="http://schemas.microsoft.com/office/powerpoint/2010/main" val="3808981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3C9A9-E99B-443E-BD5D-2DA8C1847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区块链的应用 </a:t>
            </a:r>
            <a:r>
              <a:rPr lang="en-US" altLang="zh-CN"/>
              <a:t>– </a:t>
            </a:r>
            <a:r>
              <a:rPr lang="zh-CN" altLang="en-US"/>
              <a:t>公益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CCEE0-507C-4A08-851F-DED308127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015998"/>
            <a:ext cx="11457939" cy="5508623"/>
          </a:xfrm>
        </p:spPr>
        <p:txBody>
          <a:bodyPr/>
          <a:lstStyle/>
          <a:p>
            <a:r>
              <a:rPr lang="zh-CN" altLang="en-US" b="1"/>
              <a:t>特点应用：</a:t>
            </a:r>
            <a:r>
              <a:rPr lang="zh-CN" altLang="en-US"/>
              <a:t>公开透明、不可篡改</a:t>
            </a:r>
            <a:endParaRPr lang="en-US" altLang="zh-CN"/>
          </a:p>
          <a:p>
            <a:endParaRPr lang="en-US" altLang="zh-CN" b="1"/>
          </a:p>
          <a:p>
            <a:r>
              <a:rPr lang="zh-CN" altLang="en-US" b="1"/>
              <a:t>痛点</a:t>
            </a:r>
            <a:r>
              <a:rPr lang="zh-CN" altLang="en-US"/>
              <a:t>：慈善机构屡次爆出腐败事件、公款挪用事件让公众对慈善产业信任度越来越低。</a:t>
            </a:r>
            <a:endParaRPr lang="en-US" altLang="zh-CN"/>
          </a:p>
          <a:p>
            <a:r>
              <a:rPr lang="zh-CN" altLang="en-US" b="1"/>
              <a:t>解决方案</a:t>
            </a:r>
            <a:r>
              <a:rPr lang="zh-CN" altLang="en-US"/>
              <a:t>：采用区块链技术，可以实时监控个人捐款的流向，比如我去年捐了</a:t>
            </a:r>
            <a:r>
              <a:rPr lang="en-US" altLang="zh-CN"/>
              <a:t>1</a:t>
            </a:r>
            <a:r>
              <a:rPr lang="zh-CN" altLang="en-US"/>
              <a:t>元，区块链上的记录显示，这</a:t>
            </a:r>
            <a:r>
              <a:rPr lang="en-US" altLang="zh-CN"/>
              <a:t>1</a:t>
            </a:r>
            <a:r>
              <a:rPr lang="zh-CN" altLang="en-US"/>
              <a:t>元经过多次辗转最终变成了留守儿童中心水果盘里的几颗葡萄。大家的捐款可以清楚查到去向，就可以更加安心的做慈善。</a:t>
            </a:r>
            <a:endParaRPr lang="en-US" altLang="zh-CN"/>
          </a:p>
          <a:p>
            <a:endParaRPr lang="en-US" altLang="zh-CN"/>
          </a:p>
          <a:p>
            <a:r>
              <a:rPr lang="zh-CN" altLang="en-US" b="1"/>
              <a:t>案例</a:t>
            </a:r>
            <a:r>
              <a:rPr lang="zh-CN" altLang="en-US"/>
              <a:t>：</a:t>
            </a:r>
            <a:r>
              <a:rPr lang="zh-CN" altLang="en-US" b="1">
                <a:hlinkClick r:id="rId2"/>
              </a:rPr>
              <a:t>蚂蚁金服公益项目已采用区块链技术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1013859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EB46B-717C-4C0D-A984-795E43606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区块链的应用 </a:t>
            </a:r>
            <a:r>
              <a:rPr lang="en-US" altLang="zh-CN"/>
              <a:t>– </a:t>
            </a:r>
            <a:r>
              <a:rPr lang="zh-CN" altLang="en-US"/>
              <a:t>智能合约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B6158-5287-4708-A762-D320C5B11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/>
              <a:t>特点应用</a:t>
            </a:r>
            <a:r>
              <a:rPr lang="zh-CN" altLang="en-US"/>
              <a:t>：公开透明、不可篡改（下文有解释）</a:t>
            </a:r>
            <a:endParaRPr lang="en-US" altLang="zh-CN"/>
          </a:p>
          <a:p>
            <a:endParaRPr lang="en-US" altLang="zh-CN"/>
          </a:p>
          <a:p>
            <a:r>
              <a:rPr lang="zh-CN" altLang="en-US" b="1"/>
              <a:t>智能合约</a:t>
            </a:r>
            <a:r>
              <a:rPr lang="zh-CN" altLang="en-US"/>
              <a:t>：是一个被写进区块里的</a:t>
            </a:r>
            <a:r>
              <a:rPr lang="zh-CN" altLang="en-US" b="1">
                <a:solidFill>
                  <a:schemeClr val="accent1">
                    <a:lumMod val="75000"/>
                  </a:schemeClr>
                </a:solidFill>
              </a:rPr>
              <a:t>小程序</a:t>
            </a:r>
            <a:r>
              <a:rPr lang="zh-CN" altLang="en-US"/>
              <a:t>，这个程序可以在全体区块链用户的监督下自动执行。区块链所有的应用都是通过智能合约来实现的（如加密货币的支付和众筹、数字投票、公证、物流跟踪等）</a:t>
            </a:r>
            <a:endParaRPr lang="en-US" altLang="zh-CN"/>
          </a:p>
          <a:p>
            <a:endParaRPr lang="en-US" altLang="zh-CN"/>
          </a:p>
          <a:p>
            <a:r>
              <a:rPr lang="zh-CN" altLang="en-US" b="1"/>
              <a:t>痛点</a:t>
            </a:r>
            <a:r>
              <a:rPr lang="zh-CN" altLang="en-US"/>
              <a:t>：比如，两家公司有业务往来。业务结算之后，可能会牵扯到业务对账，财务对账，老板审批，催款，出纳转账。流程并不复杂，但繁琐重复，还有最另双方头疼的催款环节。</a:t>
            </a:r>
            <a:endParaRPr lang="en-US" altLang="zh-CN"/>
          </a:p>
          <a:p>
            <a:r>
              <a:rPr lang="zh-CN" altLang="en-US" b="1"/>
              <a:t>解决方案</a:t>
            </a:r>
            <a:r>
              <a:rPr lang="zh-CN" altLang="en-US"/>
              <a:t>：如果采用智能合约呢，大家事先把规则说清楚，并写进程序里，一旦到了付款日期、满足打款规则，程序自动转账，整个过程无需任何人参与，但人人对账目清清楚楚，简单而高效。 </a:t>
            </a:r>
            <a:endParaRPr lang="en-US" altLang="zh-CN"/>
          </a:p>
          <a:p>
            <a:endParaRPr lang="en-US" altLang="zh-CN"/>
          </a:p>
          <a:p>
            <a:r>
              <a:rPr lang="zh-CN" altLang="en-US" b="1"/>
              <a:t>案例</a:t>
            </a:r>
            <a:r>
              <a:rPr lang="zh-CN" altLang="en-US"/>
              <a:t>：以太坊（</a:t>
            </a:r>
            <a:r>
              <a:rPr lang="en-US" altLang="zh-CN"/>
              <a:t>Ethereum</a:t>
            </a:r>
            <a:r>
              <a:rPr lang="zh-CN" altLang="en-US"/>
              <a:t>）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当前最有影响力的智能合约平台是以太坊。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2804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ṡlîḑ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ïṣľîḓe">
            <a:extLst>
              <a:ext uri="{FF2B5EF4-FFF2-40B4-BE49-F238E27FC236}">
                <a16:creationId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619911" y="1511191"/>
            <a:ext cx="11351443" cy="4168450"/>
            <a:chOff x="692134" y="1615966"/>
            <a:chExt cx="11351443" cy="4168450"/>
          </a:xfrm>
        </p:grpSpPr>
        <p:grpSp>
          <p:nvGrpSpPr>
            <p:cNvPr id="6" name="iṥlídê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2134" y="1615966"/>
              <a:ext cx="11351443" cy="4168450"/>
              <a:chOff x="1113128" y="1615966"/>
              <a:chExt cx="10910112" cy="4168450"/>
            </a:xfrm>
          </p:grpSpPr>
          <p:sp>
            <p:nvSpPr>
              <p:cNvPr id="7" name="iṩḻîḓe">
                <a:extLst>
                  <a:ext uri="{FF2B5EF4-FFF2-40B4-BE49-F238E27FC236}">
                    <a16:creationId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4324945" y="1615966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900" marR="0" lvl="0" indent="-342900" algn="l" defTabSz="9144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zh-CN" altLang="en-US" sz="1900" b="0">
                    <a:solidFill>
                      <a:srgbClr val="F0F0F0">
                        <a:lumMod val="50000"/>
                      </a:srgbClr>
                    </a:solidFill>
                    <a:latin typeface="Arial"/>
                    <a:ea typeface="微软雅黑"/>
                    <a:sym typeface="+mn-lt"/>
                  </a:rPr>
                  <a:t>什么是区块链？</a:t>
                </a:r>
                <a:endParaRPr kumimoji="0" lang="en-US" altLang="zh-CN" sz="1900" b="0" i="0" u="none" strike="noStrike" kern="1200" cap="none" spc="0" normalizeH="0" baseline="0" noProof="0" dirty="0">
                  <a:ln>
                    <a:noFill/>
                  </a:ln>
                  <a:solidFill>
                    <a:srgbClr val="F0F0F0">
                      <a:lumMod val="50000"/>
                    </a:srgbClr>
                  </a:solidFill>
                  <a:effectLst/>
                  <a:uLnTx/>
                  <a:uFillTx/>
                  <a:latin typeface="Arial"/>
                  <a:ea typeface="微软雅黑"/>
                  <a:sym typeface="+mn-lt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zh-CN" altLang="en-US" sz="1900" b="0" i="0" u="none" strike="noStrike" kern="1200" cap="none" spc="0" normalizeH="0" baseline="0" noProof="0">
                    <a:ln>
                      <a:noFill/>
                    </a:ln>
                    <a:solidFill>
                      <a:srgbClr val="F0F0F0">
                        <a:lumMod val="50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sym typeface="+mn-lt"/>
                  </a:rPr>
                  <a:t>区块链的</a:t>
                </a:r>
                <a:r>
                  <a:rPr kumimoji="0" lang="en-US" altLang="zh-CN" sz="1900" b="0" i="0" u="none" strike="noStrike" kern="1200" cap="none" spc="0" normalizeH="0" baseline="0" noProof="0">
                    <a:ln>
                      <a:noFill/>
                    </a:ln>
                    <a:solidFill>
                      <a:srgbClr val="F0F0F0">
                        <a:lumMod val="50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sym typeface="+mn-lt"/>
                  </a:rPr>
                  <a:t>4</a:t>
                </a:r>
                <a:r>
                  <a:rPr kumimoji="0" lang="zh-CN" altLang="en-US" sz="1900" b="0" i="0" u="none" strike="noStrike" kern="1200" cap="none" spc="0" normalizeH="0" baseline="0" noProof="0">
                    <a:ln>
                      <a:noFill/>
                    </a:ln>
                    <a:solidFill>
                      <a:srgbClr val="F0F0F0">
                        <a:lumMod val="50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sym typeface="+mn-lt"/>
                  </a:rPr>
                  <a:t>个特点</a:t>
                </a:r>
                <a:endParaRPr kumimoji="0" lang="en-US" altLang="zh-CN" sz="1900" b="0" i="0" u="none" strike="noStrike" kern="1200" cap="none" spc="0" normalizeH="0" baseline="0" noProof="0">
                  <a:ln>
                    <a:noFill/>
                  </a:ln>
                  <a:solidFill>
                    <a:srgbClr val="F0F0F0">
                      <a:lumMod val="50000"/>
                    </a:srgbClr>
                  </a:solidFill>
                  <a:effectLst/>
                  <a:uLnTx/>
                  <a:uFillTx/>
                  <a:latin typeface="Arial"/>
                  <a:ea typeface="微软雅黑"/>
                  <a:sym typeface="+mn-lt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zh-CN" altLang="en-US" sz="1900" b="0" i="0" u="none" strike="noStrike" kern="1200" cap="none" spc="0" normalizeH="0" baseline="0" noProof="0">
                    <a:ln>
                      <a:noFill/>
                    </a:ln>
                    <a:solidFill>
                      <a:srgbClr val="F0F0F0">
                        <a:lumMod val="50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sym typeface="+mn-lt"/>
                  </a:rPr>
                  <a:t>区块链应用</a:t>
                </a:r>
                <a:endParaRPr kumimoji="0" lang="en-US" altLang="zh-CN" sz="1900" b="0" i="0" u="none" strike="noStrike" kern="1200" cap="none" spc="0" normalizeH="0" baseline="0" noProof="0" dirty="0">
                  <a:ln>
                    <a:noFill/>
                  </a:ln>
                  <a:solidFill>
                    <a:srgbClr val="F0F0F0">
                      <a:lumMod val="50000"/>
                    </a:srgbClr>
                  </a:solidFill>
                  <a:effectLst/>
                  <a:uLnTx/>
                  <a:uFillTx/>
                  <a:latin typeface="Arial"/>
                  <a:ea typeface="微软雅黑"/>
                  <a:sym typeface="+mn-lt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zh-CN" altLang="en-US" sz="1900" b="0" i="0" u="none" strike="noStrike" kern="1200" cap="none" spc="0" normalizeH="0" baseline="0" noProof="0">
                    <a:ln>
                      <a:noFill/>
                    </a:ln>
                    <a:solidFill>
                      <a:srgbClr val="F0F0F0">
                        <a:lumMod val="50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sym typeface="+mn-lt"/>
                  </a:rPr>
                  <a:t>区块链科普：补充知识点</a:t>
                </a:r>
                <a:endParaRPr kumimoji="0" lang="en-US" altLang="zh-CN" sz="1900" b="0" i="0" u="none" strike="noStrike" kern="1200" cap="none" spc="0" normalizeH="0" baseline="0" noProof="0" dirty="0">
                  <a:ln>
                    <a:noFill/>
                  </a:ln>
                  <a:solidFill>
                    <a:srgbClr val="F0F0F0">
                      <a:lumMod val="50000"/>
                    </a:srgbClr>
                  </a:solidFill>
                  <a:effectLst/>
                  <a:uLnTx/>
                  <a:uFillTx/>
                  <a:latin typeface="Arial"/>
                  <a:ea typeface="微软雅黑"/>
                  <a:sym typeface="+mn-lt"/>
                </a:endParaRPr>
              </a:p>
            </p:txBody>
          </p:sp>
          <p:cxnSp>
            <p:nvCxnSpPr>
              <p:cNvPr id="8" name="ïś1idê">
                <a:extLst>
                  <a:ext uri="{FF2B5EF4-FFF2-40B4-BE49-F238E27FC236}">
                    <a16:creationId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ïṣ1îḋê">
                <a:extLst>
                  <a:ext uri="{FF2B5EF4-FFF2-40B4-BE49-F238E27FC236}">
                    <a16:creationId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r-TR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E81C3">
                        <a:lumMod val="40000"/>
                        <a:lumOff val="60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ea"/>
                    <a:sym typeface="+mn-lt"/>
                  </a:rPr>
                  <a:t>CO</a:t>
                </a:r>
                <a:r>
                  <a:rPr kumimoji="0" lang="tr-TR" sz="1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E81C3">
                        <a:lumMod val="40000"/>
                        <a:lumOff val="60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ea"/>
                    <a:sym typeface="+mn-lt"/>
                  </a:rPr>
                  <a:t> </a:t>
                </a:r>
                <a:r>
                  <a:rPr kumimoji="0" lang="tr-TR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E81C3">
                        <a:lumMod val="40000"/>
                        <a:lumOff val="60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ea"/>
                    <a:sym typeface="+mn-lt"/>
                  </a:rPr>
                  <a:t>NTENTS</a:t>
                </a:r>
              </a:p>
            </p:txBody>
          </p:sp>
          <p:sp>
            <p:nvSpPr>
              <p:cNvPr id="12" name="ïṣ1îḋê">
                <a:extLst>
                  <a:ext uri="{FF2B5EF4-FFF2-40B4-BE49-F238E27FC236}">
                    <a16:creationId xmlns:a16="http://schemas.microsoft.com/office/drawing/2014/main" id="{A1171912-B714-4728-A466-F12E09B065E8}"/>
                  </a:ext>
                </a:extLst>
              </p:cNvPr>
              <p:cNvSpPr txBox="1"/>
              <p:nvPr/>
            </p:nvSpPr>
            <p:spPr>
              <a:xfrm>
                <a:off x="1113128" y="222402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0F0F0">
                        <a:lumMod val="50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ea"/>
                    <a:sym typeface="+mn-lt"/>
                  </a:rPr>
                  <a:t>目录</a:t>
                </a:r>
                <a:endParaRPr kumimoji="0" lang="tr-TR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0F0F0">
                      <a:lumMod val="50000"/>
                    </a:srgbClr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</p:grpSp>
        <p:sp>
          <p:nvSpPr>
            <p:cNvPr id="10" name="ïṣ1íḍè">
              <a:extLst>
                <a:ext uri="{FF2B5EF4-FFF2-40B4-BE49-F238E27FC236}">
                  <a16:creationId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39839" y="4868749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ṣlî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îsľiḓé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accent1"/>
                </a:solidFill>
              </a:rPr>
              <a:t>区块链科普：补充知识点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9" name="ïŝľîḓe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3604" y="179069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100" normalizeH="0" baseline="0" noProof="0">
                <a:ln>
                  <a:noFill/>
                </a:ln>
                <a:solidFill>
                  <a:srgbClr val="3E81C3"/>
                </a:solidFill>
                <a:effectLst/>
                <a:uLnTx/>
                <a:uFillTx/>
                <a:latin typeface="Impact" panose="020B0806030902050204" pitchFamily="34" charset="0"/>
                <a:ea typeface="微软雅黑"/>
                <a:cs typeface="Arial" panose="020B0604020202020204" pitchFamily="34" charset="0"/>
              </a:rPr>
              <a:t>/</a:t>
            </a:r>
            <a:r>
              <a:rPr kumimoji="0" lang="en-US" altLang="zh-CN" sz="100" b="0" i="0" u="none" strike="noStrike" kern="1200" cap="none" spc="100" normalizeH="0" baseline="0" noProof="0">
                <a:ln>
                  <a:noFill/>
                </a:ln>
                <a:solidFill>
                  <a:srgbClr val="3E81C3"/>
                </a:solidFill>
                <a:effectLst/>
                <a:uLnTx/>
                <a:uFillTx/>
                <a:latin typeface="Impact" panose="020B0806030902050204" pitchFamily="34" charset="0"/>
                <a:ea typeface="微软雅黑"/>
                <a:cs typeface="Arial" panose="020B0604020202020204" pitchFamily="34" charset="0"/>
              </a:rPr>
              <a:t> </a:t>
            </a:r>
            <a:r>
              <a:rPr kumimoji="0" lang="en-US" altLang="zh-CN" sz="1800" b="0" i="0" u="none" strike="noStrike" kern="1200" cap="none" spc="100" normalizeH="0" baseline="0" noProof="0">
                <a:ln>
                  <a:noFill/>
                </a:ln>
                <a:solidFill>
                  <a:srgbClr val="3E81C3"/>
                </a:solidFill>
                <a:effectLst/>
                <a:uLnTx/>
                <a:uFillTx/>
                <a:latin typeface="Impact" panose="020B0806030902050204" pitchFamily="34" charset="0"/>
                <a:ea typeface="微软雅黑"/>
                <a:cs typeface="Arial" panose="020B0604020202020204" pitchFamily="34" charset="0"/>
              </a:rPr>
              <a:t>04</a:t>
            </a:r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3E81C3"/>
              </a:solidFill>
              <a:effectLst/>
              <a:uLnTx/>
              <a:uFillTx/>
              <a:latin typeface="Impact" panose="020B0806030902050204" pitchFamily="34" charset="0"/>
              <a:ea typeface="微软雅黑"/>
              <a:cs typeface="Arial" panose="020B0604020202020204" pitchFamily="34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766643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0FC4C-99B1-400C-9C6E-19A8BC551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273369"/>
            <a:ext cx="10515600" cy="492124"/>
          </a:xfrm>
        </p:spPr>
        <p:txBody>
          <a:bodyPr/>
          <a:lstStyle/>
          <a:p>
            <a:r>
              <a:rPr lang="zh-CN" altLang="en-US" sz="2400"/>
              <a:t>思考：为什么艺术品区块链一直没有做起来？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5BD45-5A4D-4851-A6D7-D99C16350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艺术品上链，目的是为了知道这个艺术品的流通过程，从而防止假冒伪劣产品在流通过程中被人为掉包</a:t>
            </a:r>
            <a:endParaRPr lang="en-US" altLang="zh-CN"/>
          </a:p>
          <a:p>
            <a:r>
              <a:rPr lang="zh-CN" altLang="en-US"/>
              <a:t>但是这个机制最大的缺点是，倘若最开始上链的是个假的，那么这个假货流通过程慢慢变多，而真的反而没有什么信息记录，那么最终和这个假的也就变成了真的。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但是如果能通过国家力量，或者足够信任的力量，保证最开始的上链准确性，那么区块链防伪溯源还是有应用价值的。（比如网购奢侈品，烟酒，或者进口商品时，如果由国家海关来进行初始认证，那么再以区块链的形式进行流通，就不用担心被调换）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693DCB-D7CA-4FAD-874F-5BCA2422D211}"/>
              </a:ext>
            </a:extLst>
          </p:cNvPr>
          <p:cNvSpPr txBox="1"/>
          <p:nvPr/>
        </p:nvSpPr>
        <p:spPr>
          <a:xfrm>
            <a:off x="10334415" y="6155289"/>
            <a:ext cx="1590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hlinkClick r:id="rId2" action="ppaction://hlinksldjump"/>
              </a:rPr>
              <a:t>【</a:t>
            </a:r>
            <a:r>
              <a:rPr lang="zh-CN" altLang="en-US" b="1">
                <a:solidFill>
                  <a:schemeClr val="accent1">
                    <a:lumMod val="75000"/>
                  </a:schemeClr>
                </a:solidFill>
                <a:hlinkClick r:id="rId2" action="ppaction://hlinksldjump"/>
              </a:rPr>
              <a:t>回到上页</a:t>
            </a:r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hlinkClick r:id="rId2" action="ppaction://hlinksldjump"/>
              </a:rPr>
              <a:t>】</a:t>
            </a:r>
            <a:endParaRPr lang="zh-CN" altLang="en-US" b="1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627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C837D-3563-4194-AD2C-27E044B4F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区块链政策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7D3A9-8CF3-4409-B88C-4300E95C9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在我国，政策并不推崇比特币。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央行于</a:t>
            </a:r>
            <a:r>
              <a:rPr lang="en-US" altLang="zh-CN"/>
              <a:t>2013</a:t>
            </a:r>
            <a:r>
              <a:rPr lang="zh-CN" altLang="en-US"/>
              <a:t>年发布的</a:t>
            </a:r>
            <a:r>
              <a:rPr lang="en-US" altLang="zh-CN"/>
              <a:t>《</a:t>
            </a:r>
            <a:r>
              <a:rPr lang="zh-CN" altLang="en-US"/>
              <a:t>关于防范比特币风险的通知</a:t>
            </a:r>
            <a:r>
              <a:rPr lang="en-US" altLang="zh-CN"/>
              <a:t>》</a:t>
            </a:r>
            <a:r>
              <a:rPr lang="zh-CN" altLang="en-US"/>
              <a:t>表示：</a:t>
            </a:r>
            <a:endParaRPr lang="en-US" altLang="zh-CN"/>
          </a:p>
          <a:p>
            <a:r>
              <a:rPr lang="zh-CN" altLang="en-US"/>
              <a:t>比特币不具有货币属性，不应作为货币在市场上流通</a:t>
            </a:r>
            <a:endParaRPr lang="en-US" altLang="zh-CN"/>
          </a:p>
          <a:p>
            <a:r>
              <a:rPr lang="zh-CN" altLang="en-US"/>
              <a:t>禁止金融机构围绕比特币开展业务（投保、比特币定价、清算比特币等）</a:t>
            </a:r>
            <a:endParaRPr lang="en-US" altLang="zh-CN"/>
          </a:p>
          <a:p>
            <a:r>
              <a:rPr lang="zh-CN" altLang="en-US"/>
              <a:t>严格落实反洗钱监管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 b="1"/>
              <a:t>阅读链接</a:t>
            </a:r>
            <a:r>
              <a:rPr lang="zh-CN" altLang="en-US"/>
              <a:t>：</a:t>
            </a:r>
            <a:r>
              <a:rPr lang="zh-CN" altLang="en-US" b="1">
                <a:hlinkClick r:id="rId2"/>
              </a:rPr>
              <a:t>中国人民银行等五部委发布</a:t>
            </a:r>
            <a:r>
              <a:rPr lang="en-US" altLang="zh-CN" b="1">
                <a:hlinkClick r:id="rId2"/>
              </a:rPr>
              <a:t>《</a:t>
            </a:r>
            <a:r>
              <a:rPr lang="zh-CN" altLang="en-US" b="1">
                <a:hlinkClick r:id="rId2"/>
              </a:rPr>
              <a:t>关于防范比特币风险的通知</a:t>
            </a:r>
            <a:r>
              <a:rPr lang="en-US" altLang="zh-CN" b="1">
                <a:hlinkClick r:id="rId2"/>
              </a:rPr>
              <a:t>》</a:t>
            </a:r>
            <a:endParaRPr lang="en-US" altLang="zh-CN" b="1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0564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ṣlî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îsľiḓé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accent1"/>
                </a:solidFill>
              </a:rPr>
              <a:t>什么是区块链？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9" name="ïŝľîḓe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3604" y="179069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100" normalizeH="0" baseline="0" noProof="0">
                <a:ln>
                  <a:noFill/>
                </a:ln>
                <a:solidFill>
                  <a:srgbClr val="3E81C3"/>
                </a:solidFill>
                <a:effectLst/>
                <a:uLnTx/>
                <a:uFillTx/>
                <a:latin typeface="Impact" panose="020B0806030902050204" pitchFamily="34" charset="0"/>
                <a:ea typeface="微软雅黑"/>
                <a:cs typeface="Arial" panose="020B0604020202020204" pitchFamily="34" charset="0"/>
              </a:rPr>
              <a:t>/</a:t>
            </a:r>
            <a:r>
              <a:rPr kumimoji="0" lang="en-US" altLang="zh-CN" sz="100" b="0" i="0" u="none" strike="noStrike" kern="1200" cap="none" spc="100" normalizeH="0" baseline="0" noProof="0">
                <a:ln>
                  <a:noFill/>
                </a:ln>
                <a:solidFill>
                  <a:srgbClr val="3E81C3"/>
                </a:solidFill>
                <a:effectLst/>
                <a:uLnTx/>
                <a:uFillTx/>
                <a:latin typeface="Impact" panose="020B0806030902050204" pitchFamily="34" charset="0"/>
                <a:ea typeface="微软雅黑"/>
                <a:cs typeface="Arial" panose="020B0604020202020204" pitchFamily="34" charset="0"/>
              </a:rPr>
              <a:t> </a:t>
            </a:r>
            <a:r>
              <a:rPr kumimoji="0" lang="en-US" altLang="zh-CN" sz="1800" b="0" i="0" u="none" strike="noStrike" kern="1200" cap="none" spc="100" normalizeH="0" baseline="0" noProof="0">
                <a:ln>
                  <a:noFill/>
                </a:ln>
                <a:solidFill>
                  <a:srgbClr val="3E81C3"/>
                </a:solidFill>
                <a:effectLst/>
                <a:uLnTx/>
                <a:uFillTx/>
                <a:latin typeface="Impact" panose="020B0806030902050204" pitchFamily="34" charset="0"/>
                <a:ea typeface="微软雅黑"/>
                <a:cs typeface="Arial" panose="020B0604020202020204" pitchFamily="34" charset="0"/>
              </a:rPr>
              <a:t>01</a:t>
            </a:r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3E81C3"/>
              </a:solidFill>
              <a:effectLst/>
              <a:uLnTx/>
              <a:uFillTx/>
              <a:latin typeface="Impact" panose="020B0806030902050204" pitchFamily="34" charset="0"/>
              <a:ea typeface="微软雅黑"/>
              <a:cs typeface="Arial" panose="020B0604020202020204" pitchFamily="34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431AF-4403-4745-B44E-DA1701922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什么是区块链？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4D6FB-9659-45C3-B508-66A9C4A60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015999"/>
            <a:ext cx="11782425" cy="4754486"/>
          </a:xfrm>
        </p:spPr>
        <p:txBody>
          <a:bodyPr>
            <a:normAutofit/>
          </a:bodyPr>
          <a:lstStyle/>
          <a:p>
            <a:r>
              <a:rPr lang="zh-CN" altLang="en-US" dirty="0"/>
              <a:t>最初，在</a:t>
            </a:r>
            <a:r>
              <a:rPr lang="en-US" altLang="zh-CN" dirty="0"/>
              <a:t>1971</a:t>
            </a:r>
            <a:r>
              <a:rPr lang="zh-CN" altLang="en-US" dirty="0"/>
              <a:t>年，</a:t>
            </a:r>
            <a:r>
              <a:rPr lang="en-US" altLang="zh-CN" dirty="0"/>
              <a:t>DTC</a:t>
            </a:r>
            <a:r>
              <a:rPr lang="zh-CN" altLang="en-US" dirty="0"/>
              <a:t>（美国存管信托公司）清算系统，这个系统就是要求所有的交易必须在系统内进行。但是这样的系统就会存在一个问题，假设这个系统崩溃，所有的交易记录以及账户信息都会丢失，这会造成不可估量的后果。</a:t>
            </a:r>
            <a:endParaRPr lang="en-US" altLang="zh-CN" dirty="0"/>
          </a:p>
          <a:p>
            <a:r>
              <a:rPr lang="zh-CN" altLang="en-US" dirty="0"/>
              <a:t>于是，专家们想出一个解决方案，就是建立一个</a:t>
            </a:r>
            <a:r>
              <a:rPr lang="zh-CN" altLang="en-US"/>
              <a:t>分布式的数据系统：区</a:t>
            </a:r>
            <a:r>
              <a:rPr lang="zh-CN" altLang="en-US" dirty="0"/>
              <a:t>块链。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74137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431AF-4403-4745-B44E-DA1701922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什么是区块链？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4D6FB-9659-45C3-B508-66A9C4A60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015999"/>
            <a:ext cx="11782425" cy="2401882"/>
          </a:xfrm>
        </p:spPr>
        <p:txBody>
          <a:bodyPr>
            <a:normAutofit/>
          </a:bodyPr>
          <a:lstStyle/>
          <a:p>
            <a:r>
              <a:rPr lang="zh-CN" altLang="en-US"/>
              <a:t>区块链是一个公开的数据列表，其中每一份记录被称作一个</a:t>
            </a:r>
            <a:r>
              <a:rPr lang="zh-CN" altLang="en-US" b="1"/>
              <a:t>区块</a:t>
            </a:r>
            <a:r>
              <a:rPr lang="zh-CN" altLang="en-US"/>
              <a:t>，每一个区块都记录了前一个区块的内容，同时也记录了新的交易信息；</a:t>
            </a:r>
            <a:endParaRPr lang="en-US" altLang="zh-CN"/>
          </a:p>
          <a:p>
            <a:r>
              <a:rPr lang="zh-CN" altLang="en-US"/>
              <a:t>这些区块像链条一样连成一串，越来越长，所以叫区块链。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可以类比成语接龙：</a:t>
            </a:r>
            <a:endParaRPr lang="en-US" altLang="zh-CN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46CF0EA-67A6-47F7-96EF-C852877E7574}"/>
              </a:ext>
            </a:extLst>
          </p:cNvPr>
          <p:cNvGrpSpPr/>
          <p:nvPr/>
        </p:nvGrpSpPr>
        <p:grpSpPr>
          <a:xfrm>
            <a:off x="517059" y="3570957"/>
            <a:ext cx="10551952" cy="1665259"/>
            <a:chOff x="517059" y="3570957"/>
            <a:chExt cx="10551952" cy="1665259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C0F5C3C-5502-4FAA-8A60-9566274B1FE4}"/>
                </a:ext>
              </a:extLst>
            </p:cNvPr>
            <p:cNvCxnSpPr/>
            <p:nvPr/>
          </p:nvCxnSpPr>
          <p:spPr>
            <a:xfrm>
              <a:off x="3239286" y="3854107"/>
              <a:ext cx="6333688" cy="0"/>
            </a:xfrm>
            <a:prstGeom prst="line">
              <a:avLst/>
            </a:prstGeom>
            <a:ln w="285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B846676-35EB-45A4-A9E6-4A6A9353BA4C}"/>
                </a:ext>
              </a:extLst>
            </p:cNvPr>
            <p:cNvSpPr/>
            <p:nvPr/>
          </p:nvSpPr>
          <p:spPr>
            <a:xfrm>
              <a:off x="2081605" y="3570957"/>
              <a:ext cx="1711354" cy="5663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长生不老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437641-662E-45FD-8D9D-E37C1DF6874F}"/>
                </a:ext>
              </a:extLst>
            </p:cNvPr>
            <p:cNvSpPr/>
            <p:nvPr/>
          </p:nvSpPr>
          <p:spPr>
            <a:xfrm>
              <a:off x="4522802" y="3570957"/>
              <a:ext cx="1711354" cy="5663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老气横秋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8CD3DC3-5960-44DF-A8ED-955F4D3D5E76}"/>
                </a:ext>
              </a:extLst>
            </p:cNvPr>
            <p:cNvSpPr/>
            <p:nvPr/>
          </p:nvSpPr>
          <p:spPr>
            <a:xfrm>
              <a:off x="6916462" y="3570957"/>
              <a:ext cx="1711354" cy="5663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秋色平分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1B60A3C-C01B-4F98-B1F9-E96CE7B1E80B}"/>
                </a:ext>
              </a:extLst>
            </p:cNvPr>
            <p:cNvSpPr/>
            <p:nvPr/>
          </p:nvSpPr>
          <p:spPr>
            <a:xfrm>
              <a:off x="9357657" y="3570957"/>
              <a:ext cx="1711354" cy="5663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分秒必争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713DF1-29BD-435A-BCDE-2AF33D7363E0}"/>
                </a:ext>
              </a:extLst>
            </p:cNvPr>
            <p:cNvCxnSpPr/>
            <p:nvPr/>
          </p:nvCxnSpPr>
          <p:spPr>
            <a:xfrm>
              <a:off x="3239286" y="4953065"/>
              <a:ext cx="6333688" cy="0"/>
            </a:xfrm>
            <a:prstGeom prst="line">
              <a:avLst/>
            </a:prstGeom>
            <a:ln w="285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7343A8-78D5-400D-A1A4-9600F698AB2D}"/>
                </a:ext>
              </a:extLst>
            </p:cNvPr>
            <p:cNvSpPr/>
            <p:nvPr/>
          </p:nvSpPr>
          <p:spPr>
            <a:xfrm>
              <a:off x="2081605" y="4669915"/>
              <a:ext cx="1711354" cy="5663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区块</a:t>
              </a:r>
              <a:r>
                <a:rPr lang="en-US" altLang="zh-CN"/>
                <a:t>1</a:t>
              </a:r>
              <a:endParaRPr lang="zh-CN" alt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2BF4BBF-989A-4A76-8C22-E2B72E8E18C6}"/>
                </a:ext>
              </a:extLst>
            </p:cNvPr>
            <p:cNvSpPr/>
            <p:nvPr/>
          </p:nvSpPr>
          <p:spPr>
            <a:xfrm>
              <a:off x="4522802" y="4669915"/>
              <a:ext cx="1711354" cy="5663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区块</a:t>
              </a:r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0DA5AFB-A30E-443D-AF1B-4CB5DE90A8F0}"/>
                </a:ext>
              </a:extLst>
            </p:cNvPr>
            <p:cNvSpPr/>
            <p:nvPr/>
          </p:nvSpPr>
          <p:spPr>
            <a:xfrm>
              <a:off x="6916462" y="4669915"/>
              <a:ext cx="1711354" cy="5663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区块</a:t>
              </a:r>
              <a:r>
                <a:rPr lang="en-US" altLang="zh-CN"/>
                <a:t>3</a:t>
              </a:r>
              <a:endParaRPr lang="zh-CN" alt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A57F5DC-8BC5-4437-BED1-BED617319D0F}"/>
                </a:ext>
              </a:extLst>
            </p:cNvPr>
            <p:cNvSpPr/>
            <p:nvPr/>
          </p:nvSpPr>
          <p:spPr>
            <a:xfrm>
              <a:off x="9357657" y="4669915"/>
              <a:ext cx="1711354" cy="5663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区块</a:t>
              </a:r>
              <a:r>
                <a:rPr lang="en-US" altLang="zh-CN"/>
                <a:t>4</a:t>
              </a:r>
              <a:endParaRPr lang="zh-CN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D35E63-831F-4D16-A36F-564B59D6364C}"/>
                </a:ext>
              </a:extLst>
            </p:cNvPr>
            <p:cNvSpPr txBox="1"/>
            <p:nvPr/>
          </p:nvSpPr>
          <p:spPr>
            <a:xfrm>
              <a:off x="517059" y="3701031"/>
              <a:ext cx="1031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>
                  <a:solidFill>
                    <a:schemeClr val="accent1">
                      <a:lumMod val="75000"/>
                    </a:schemeClr>
                  </a:solidFill>
                </a:rPr>
                <a:t>接龙：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E95704E-4AD5-4F54-8393-3368DB6311AB}"/>
                </a:ext>
              </a:extLst>
            </p:cNvPr>
            <p:cNvSpPr txBox="1"/>
            <p:nvPr/>
          </p:nvSpPr>
          <p:spPr>
            <a:xfrm>
              <a:off x="517059" y="4785177"/>
              <a:ext cx="1031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>
                  <a:solidFill>
                    <a:schemeClr val="accent1">
                      <a:lumMod val="75000"/>
                    </a:schemeClr>
                  </a:solidFill>
                </a:rPr>
                <a:t>区块链：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0B795F6-EDB1-4184-8EB4-73D9FB78C2D7}"/>
              </a:ext>
            </a:extLst>
          </p:cNvPr>
          <p:cNvSpPr txBox="1"/>
          <p:nvPr/>
        </p:nvSpPr>
        <p:spPr>
          <a:xfrm>
            <a:off x="517059" y="5785650"/>
            <a:ext cx="849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与成语接龙类似，相邻的区块必须有某种</a:t>
            </a:r>
            <a:r>
              <a:rPr lang="zh-CN" altLang="en-US" b="1"/>
              <a:t>联系</a:t>
            </a:r>
            <a:r>
              <a:rPr lang="zh-CN" altLang="en-US"/>
              <a:t>，才能形成链条，具体的在后面讲。</a:t>
            </a:r>
          </a:p>
        </p:txBody>
      </p:sp>
    </p:spTree>
    <p:extLst>
      <p:ext uri="{BB962C8B-B14F-4D97-AF65-F5344CB8AC3E}">
        <p14:creationId xmlns:p14="http://schemas.microsoft.com/office/powerpoint/2010/main" val="1698335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431AF-4403-4745-B44E-DA1701922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什么是区块链？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4D6FB-9659-45C3-B508-66A9C4A60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015998"/>
            <a:ext cx="11782425" cy="3982129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再举一个简单的例子，假设一个三口之家有一个账本。如果交给孩子来记账，父亲和母亲的工资都交给孩子，然后孩子将金额记录到帐本上。如果中间小孩子想偷吃或者买玩具，就可能会少记录十几块钱。但是有了分布式账本之后，这个问题就不会再出现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因为分布式就要求，家里的每个人手里都有账本，家里的所有成员都在记账，孩子在记账，父亲和母亲也在记账，大家都能看到总账，这样某个单独的个人就没有办法篡改账本了，这样父亲也不能偷偷买酒喝，小孩子也不能偷偷买糖吃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区块链本质上就是一个去中心化的分布式账本。其本身是一系列使用密码学而产生的相互关联的数据块，每一个数据块中包含了多条经比特币的网络交易有效确认的信息。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0768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431AF-4403-4745-B44E-DA1701922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什么是区块链？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4D6FB-9659-45C3-B508-66A9C4A60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015998"/>
            <a:ext cx="11782425" cy="3982129"/>
          </a:xfrm>
        </p:spPr>
        <p:txBody>
          <a:bodyPr>
            <a:normAutofit/>
          </a:bodyPr>
          <a:lstStyle/>
          <a:p>
            <a:r>
              <a:rPr lang="zh-CN" altLang="en-US" dirty="0"/>
              <a:t>如果想通过更多故事了解区块链的细节，可以参考如下两个网址和截图中的书籍：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https://www.sohu.com/a/158701989_163524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http://finance.sina.com.cn/blockchain/roll/2019-10-28/doc-iicezzrr5485010.shtml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26BDD7-EBB7-403E-A24D-377B8FF9B1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538" y="2374663"/>
            <a:ext cx="7014526" cy="430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210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ṣlî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îsľiḓé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accent1"/>
                </a:solidFill>
              </a:rPr>
              <a:t>区块链的</a:t>
            </a:r>
            <a:r>
              <a:rPr lang="en-US" altLang="zh-CN">
                <a:solidFill>
                  <a:schemeClr val="accent1"/>
                </a:solidFill>
              </a:rPr>
              <a:t>4</a:t>
            </a:r>
            <a:r>
              <a:rPr lang="zh-CN" altLang="en-US">
                <a:solidFill>
                  <a:schemeClr val="accent1"/>
                </a:solidFill>
              </a:rPr>
              <a:t>个特点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9" name="ïŝľîḓe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3604" y="179069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100" normalizeH="0" baseline="0" noProof="0">
                <a:ln>
                  <a:noFill/>
                </a:ln>
                <a:solidFill>
                  <a:srgbClr val="3E81C3"/>
                </a:solidFill>
                <a:effectLst/>
                <a:uLnTx/>
                <a:uFillTx/>
                <a:latin typeface="Impact" panose="020B0806030902050204" pitchFamily="34" charset="0"/>
                <a:ea typeface="微软雅黑"/>
                <a:cs typeface="Arial" panose="020B0604020202020204" pitchFamily="34" charset="0"/>
              </a:rPr>
              <a:t>/</a:t>
            </a:r>
            <a:r>
              <a:rPr kumimoji="0" lang="en-US" altLang="zh-CN" sz="100" b="0" i="0" u="none" strike="noStrike" kern="1200" cap="none" spc="100" normalizeH="0" baseline="0" noProof="0">
                <a:ln>
                  <a:noFill/>
                </a:ln>
                <a:solidFill>
                  <a:srgbClr val="3E81C3"/>
                </a:solidFill>
                <a:effectLst/>
                <a:uLnTx/>
                <a:uFillTx/>
                <a:latin typeface="Impact" panose="020B0806030902050204" pitchFamily="34" charset="0"/>
                <a:ea typeface="微软雅黑"/>
                <a:cs typeface="Arial" panose="020B0604020202020204" pitchFamily="34" charset="0"/>
              </a:rPr>
              <a:t> </a:t>
            </a:r>
            <a:r>
              <a:rPr kumimoji="0" lang="en-US" altLang="zh-CN" sz="1800" b="0" i="0" u="none" strike="noStrike" kern="1200" cap="none" spc="100" normalizeH="0" baseline="0" noProof="0">
                <a:ln>
                  <a:noFill/>
                </a:ln>
                <a:solidFill>
                  <a:srgbClr val="3E81C3"/>
                </a:solidFill>
                <a:effectLst/>
                <a:uLnTx/>
                <a:uFillTx/>
                <a:latin typeface="Impact" panose="020B0806030902050204" pitchFamily="34" charset="0"/>
                <a:ea typeface="微软雅黑"/>
                <a:cs typeface="Arial" panose="020B0604020202020204" pitchFamily="34" charset="0"/>
              </a:rPr>
              <a:t>02</a:t>
            </a:r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3E81C3"/>
              </a:solidFill>
              <a:effectLst/>
              <a:uLnTx/>
              <a:uFillTx/>
              <a:latin typeface="Impact" panose="020B0806030902050204" pitchFamily="34" charset="0"/>
              <a:ea typeface="微软雅黑"/>
              <a:cs typeface="Arial" panose="020B0604020202020204" pitchFamily="34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094762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8ED61-96E8-4ABC-B2CA-D5192176B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区块链的</a:t>
            </a:r>
            <a:r>
              <a:rPr lang="en-US" altLang="zh-CN"/>
              <a:t>4</a:t>
            </a:r>
            <a:r>
              <a:rPr lang="zh-CN" altLang="en-US"/>
              <a:t>个特点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45AD5-B3C6-40D8-B970-8147957A5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5506" y="1926334"/>
            <a:ext cx="5180558" cy="381939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3200" b="1"/>
              <a:t>去中心化</a:t>
            </a:r>
            <a:endParaRPr lang="en-US" altLang="zh-CN" sz="3200" b="1"/>
          </a:p>
          <a:p>
            <a:pPr marL="342900" indent="-342900">
              <a:buFont typeface="+mj-lt"/>
              <a:buAutoNum type="arabicPeriod"/>
            </a:pPr>
            <a:r>
              <a:rPr lang="zh-CN" altLang="en-US" sz="3200" b="1"/>
              <a:t>不可篡改</a:t>
            </a:r>
            <a:endParaRPr lang="en-US" altLang="zh-CN" sz="3200" b="1"/>
          </a:p>
          <a:p>
            <a:pPr marL="342900" indent="-342900">
              <a:buFont typeface="+mj-lt"/>
              <a:buAutoNum type="arabicPeriod"/>
            </a:pPr>
            <a:r>
              <a:rPr lang="zh-CN" altLang="en-US" sz="3200" b="1"/>
              <a:t>公开透明</a:t>
            </a:r>
            <a:endParaRPr lang="en-US" altLang="zh-CN" sz="3200" b="1"/>
          </a:p>
          <a:p>
            <a:pPr marL="342900" indent="-342900">
              <a:buFont typeface="+mj-lt"/>
              <a:buAutoNum type="arabicPeriod"/>
            </a:pPr>
            <a:r>
              <a:rPr lang="zh-CN" altLang="en-US" sz="3200" b="1"/>
              <a:t>可控匿名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A3419B20-E2BE-4A53-8D60-86F4C0CA4919}"/>
              </a:ext>
            </a:extLst>
          </p:cNvPr>
          <p:cNvSpPr/>
          <p:nvPr/>
        </p:nvSpPr>
        <p:spPr>
          <a:xfrm>
            <a:off x="3576828" y="1926334"/>
            <a:ext cx="601980" cy="30053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2DFE49-FB09-4760-AA15-95CFC294F2D4}"/>
              </a:ext>
            </a:extLst>
          </p:cNvPr>
          <p:cNvSpPr txBox="1"/>
          <p:nvPr/>
        </p:nvSpPr>
        <p:spPr>
          <a:xfrm>
            <a:off x="266700" y="1161117"/>
            <a:ext cx="407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区块链技术可以满足如下</a:t>
            </a:r>
            <a:r>
              <a:rPr lang="en-US" altLang="zh-CN"/>
              <a:t>4</a:t>
            </a:r>
            <a:r>
              <a:rPr lang="zh-CN" altLang="en-US"/>
              <a:t>个特点：</a:t>
            </a:r>
          </a:p>
        </p:txBody>
      </p:sp>
    </p:spTree>
    <p:extLst>
      <p:ext uri="{BB962C8B-B14F-4D97-AF65-F5344CB8AC3E}">
        <p14:creationId xmlns:p14="http://schemas.microsoft.com/office/powerpoint/2010/main" val="42733621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3E81C3"/>
      </a:accent1>
      <a:accent2>
        <a:srgbClr val="14879E"/>
      </a:accent2>
      <a:accent3>
        <a:srgbClr val="3EA592"/>
      </a:accent3>
      <a:accent4>
        <a:srgbClr val="5066A2"/>
      </a:accent4>
      <a:accent5>
        <a:srgbClr val="5E5CA2"/>
      </a:accent5>
      <a:accent6>
        <a:srgbClr val="768394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E81C3"/>
    </a:accent1>
    <a:accent2>
      <a:srgbClr val="14879E"/>
    </a:accent2>
    <a:accent3>
      <a:srgbClr val="3EA592"/>
    </a:accent3>
    <a:accent4>
      <a:srgbClr val="5066A2"/>
    </a:accent4>
    <a:accent5>
      <a:srgbClr val="5E5CA2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E81C3"/>
    </a:accent1>
    <a:accent2>
      <a:srgbClr val="14879E"/>
    </a:accent2>
    <a:accent3>
      <a:srgbClr val="3EA592"/>
    </a:accent3>
    <a:accent4>
      <a:srgbClr val="5066A2"/>
    </a:accent4>
    <a:accent5>
      <a:srgbClr val="5E5CA2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E81C3"/>
    </a:accent1>
    <a:accent2>
      <a:srgbClr val="14879E"/>
    </a:accent2>
    <a:accent3>
      <a:srgbClr val="3EA592"/>
    </a:accent3>
    <a:accent4>
      <a:srgbClr val="5066A2"/>
    </a:accent4>
    <a:accent5>
      <a:srgbClr val="5E5CA2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E81C3"/>
    </a:accent1>
    <a:accent2>
      <a:srgbClr val="14879E"/>
    </a:accent2>
    <a:accent3>
      <a:srgbClr val="3EA592"/>
    </a:accent3>
    <a:accent4>
      <a:srgbClr val="5066A2"/>
    </a:accent4>
    <a:accent5>
      <a:srgbClr val="5E5CA2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E81C3"/>
    </a:accent1>
    <a:accent2>
      <a:srgbClr val="14879E"/>
    </a:accent2>
    <a:accent3>
      <a:srgbClr val="3EA592"/>
    </a:accent3>
    <a:accent4>
      <a:srgbClr val="5066A2"/>
    </a:accent4>
    <a:accent5>
      <a:srgbClr val="5E5CA2"/>
    </a:accent5>
    <a:accent6>
      <a:srgbClr val="768394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1854</Words>
  <Application>Microsoft Office PowerPoint</Application>
  <PresentationFormat>宽屏</PresentationFormat>
  <Paragraphs>136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等线</vt:lpstr>
      <vt:lpstr>微软雅黑</vt:lpstr>
      <vt:lpstr>Arial</vt:lpstr>
      <vt:lpstr>Impact</vt:lpstr>
      <vt:lpstr>Office Theme</vt:lpstr>
      <vt:lpstr>主题5</vt:lpstr>
      <vt:lpstr>think-cell Slide</vt:lpstr>
      <vt:lpstr>区块链科普 基础篇</vt:lpstr>
      <vt:lpstr>PowerPoint 演示文稿</vt:lpstr>
      <vt:lpstr>什么是区块链？</vt:lpstr>
      <vt:lpstr>什么是区块链？</vt:lpstr>
      <vt:lpstr>什么是区块链？</vt:lpstr>
      <vt:lpstr>什么是区块链？</vt:lpstr>
      <vt:lpstr>什么是区块链？</vt:lpstr>
      <vt:lpstr>区块链的4个特点</vt:lpstr>
      <vt:lpstr>区块链的4个特点</vt:lpstr>
      <vt:lpstr>区块链的4个特点 - 去中心化</vt:lpstr>
      <vt:lpstr>区块链的4个特点 -不可篡改</vt:lpstr>
      <vt:lpstr>区块链的4个特点 -公开透明</vt:lpstr>
      <vt:lpstr>区块链的4个特点 -可控匿名</vt:lpstr>
      <vt:lpstr>区块链应用</vt:lpstr>
      <vt:lpstr>区块链的应用 - 防伪溯源</vt:lpstr>
      <vt:lpstr>区块链的应用 - 防伪溯源</vt:lpstr>
      <vt:lpstr>区块链的应用 – 金融领域</vt:lpstr>
      <vt:lpstr>区块链的应用 – 公益</vt:lpstr>
      <vt:lpstr>区块链的应用 – 智能合约 </vt:lpstr>
      <vt:lpstr>区块链科普：补充知识点</vt:lpstr>
      <vt:lpstr>思考：为什么艺术品区块链一直没有做起来？</vt:lpstr>
      <vt:lpstr>区块链政策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Zhixian Lin</dc:creator>
  <cp:lastModifiedBy>Wang Yutao</cp:lastModifiedBy>
  <cp:revision>54</cp:revision>
  <dcterms:created xsi:type="dcterms:W3CDTF">2021-06-28T01:39:50Z</dcterms:created>
  <dcterms:modified xsi:type="dcterms:W3CDTF">2021-07-27T15:18:37Z</dcterms:modified>
</cp:coreProperties>
</file>