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4" r:id="rId32"/>
    <p:sldId id="287" r:id="rId33"/>
    <p:sldId id="288"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15" name="Date Placeholder 14"/>
          <p:cNvSpPr>
            <a:spLocks noGrp="1"/>
          </p:cNvSpPr>
          <p:nvPr>
            <p:ph type="dt" sz="half" idx="10"/>
          </p:nvPr>
        </p:nvSpPr>
        <p:spPr/>
        <p:txBody>
          <a:bodyPr/>
          <a:lstStyle/>
          <a:p>
            <a:fld id="{B4C71EC6-210F-42DE-9C53-41977AD35B3D}" type="datetimeFigureOut">
              <a:rPr lang="ru-RU" smtClean="0"/>
              <a:t>26.11.2019</a:t>
            </a:fld>
            <a:endParaRPr lang="ru-RU"/>
          </a:p>
        </p:txBody>
      </p:sp>
      <p:sp>
        <p:nvSpPr>
          <p:cNvPr id="16" name="Slide Number Placeholder 15"/>
          <p:cNvSpPr>
            <a:spLocks noGrp="1"/>
          </p:cNvSpPr>
          <p:nvPr>
            <p:ph type="sldNum" sz="quarter" idx="11"/>
          </p:nvPr>
        </p:nvSpPr>
        <p:spPr/>
        <p:txBody>
          <a:bodyPr/>
          <a:lstStyle/>
          <a:p>
            <a:fld id="{B19B0651-EE4F-4900-A07F-96A6BFA9D0F0}" type="slidenum">
              <a:rPr lang="ru-RU" smtClean="0"/>
              <a:t>‹#›</a:t>
            </a:fld>
            <a:endParaRPr lang="ru-RU"/>
          </a:p>
        </p:txBody>
      </p:sp>
      <p:sp>
        <p:nvSpPr>
          <p:cNvPr id="17" name="Footer Placeholder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26.11.2019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3" name="Title 12"/>
          <p:cNvSpPr>
            <a:spLocks noGrp="1"/>
          </p:cNvSpPr>
          <p:nvPr>
            <p:ph type="title"/>
          </p:nvPr>
        </p:nvSpPr>
        <p:spPr/>
        <p:txBody>
          <a:bodyPr/>
          <a:lstStyle/>
          <a:p>
            <a:r>
              <a:rPr lang="ru-RU"/>
              <a:t>Образец заголовка</a:t>
            </a:r>
            <a:endParaRPr lang="en-US"/>
          </a:p>
        </p:txBody>
      </p:sp>
      <p:sp>
        <p:nvSpPr>
          <p:cNvPr id="14" name="Date Placeholder 13"/>
          <p:cNvSpPr>
            <a:spLocks noGrp="1"/>
          </p:cNvSpPr>
          <p:nvPr>
            <p:ph type="dt" sz="half" idx="10"/>
          </p:nvPr>
        </p:nvSpPr>
        <p:spPr/>
        <p:txBody>
          <a:bodyPr/>
          <a:lstStyle/>
          <a:p>
            <a:fld id="{B4C71EC6-210F-42DE-9C53-41977AD35B3D}" type="datetimeFigureOut">
              <a:rPr lang="ru-RU" smtClean="0"/>
              <a:t>26.11.2019</a:t>
            </a:fld>
            <a:endParaRPr lang="ru-RU"/>
          </a:p>
        </p:txBody>
      </p:sp>
      <p:sp>
        <p:nvSpPr>
          <p:cNvPr id="15" name="Slide Number Placeholder 14"/>
          <p:cNvSpPr>
            <a:spLocks noGrp="1"/>
          </p:cNvSpPr>
          <p:nvPr>
            <p:ph type="sldNum" sz="quarter" idx="11"/>
          </p:nvPr>
        </p:nvSpPr>
        <p:spPr/>
        <p:txBody>
          <a:bodyPr/>
          <a:lstStyle/>
          <a:p>
            <a:fld id="{B19B0651-EE4F-4900-A07F-96A6BFA9D0F0}" type="slidenum">
              <a:rPr lang="ru-RU" smtClean="0"/>
              <a:t>‹#›</a:t>
            </a:fld>
            <a:endParaRPr lang="ru-RU"/>
          </a:p>
        </p:txBody>
      </p:sp>
      <p:sp>
        <p:nvSpPr>
          <p:cNvPr id="16" name="Footer Placeholder 15"/>
          <p:cNvSpPr>
            <a:spLocks noGrp="1"/>
          </p:cNvSpPr>
          <p:nvPr>
            <p:ph type="ftr" sz="quarter" idx="12"/>
          </p:nvPr>
        </p:nvSpPr>
        <p:spPr/>
        <p:txBody>
          <a:bodyPr/>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2" name="Date Placeholder 11"/>
          <p:cNvSpPr>
            <a:spLocks noGrp="1"/>
          </p:cNvSpPr>
          <p:nvPr>
            <p:ph type="dt" sz="half" idx="10"/>
          </p:nvPr>
        </p:nvSpPr>
        <p:spPr/>
        <p:txBody>
          <a:bodyPr/>
          <a:lstStyle/>
          <a:p>
            <a:fld id="{B4C71EC6-210F-42DE-9C53-41977AD35B3D}" type="datetimeFigureOut">
              <a:rPr lang="ru-RU" smtClean="0"/>
              <a:t>26.11.2019</a:t>
            </a:fld>
            <a:endParaRPr lang="ru-RU"/>
          </a:p>
        </p:txBody>
      </p:sp>
      <p:sp>
        <p:nvSpPr>
          <p:cNvPr id="13" name="Slide Number Placeholder 12"/>
          <p:cNvSpPr>
            <a:spLocks noGrp="1"/>
          </p:cNvSpPr>
          <p:nvPr>
            <p:ph type="sldNum" sz="quarter" idx="11"/>
          </p:nvPr>
        </p:nvSpPr>
        <p:spPr/>
        <p:txBody>
          <a:bodyPr/>
          <a:lstStyle/>
          <a:p>
            <a:fld id="{B19B0651-EE4F-4900-A07F-96A6BFA9D0F0}" type="slidenum">
              <a:rPr lang="ru-RU" smtClean="0"/>
              <a:t>‹#›</a:t>
            </a:fld>
            <a:endParaRPr lang="ru-RU"/>
          </a:p>
        </p:txBody>
      </p:sp>
      <p:sp>
        <p:nvSpPr>
          <p:cNvPr id="14" name="Footer Placeholder 13"/>
          <p:cNvSpPr>
            <a:spLocks noGrp="1"/>
          </p:cNvSpPr>
          <p:nvPr>
            <p:ph type="ftr" sz="quarter" idx="12"/>
          </p:nvPr>
        </p:nvSpPr>
        <p:spPr/>
        <p:txBody>
          <a:bodyPr/>
          <a:lstStyle/>
          <a:p>
            <a:endParaRPr lang="ru-RU"/>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ru-RU"/>
              <a:t>Образец заголовка</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4C71EC6-210F-42DE-9C53-41977AD35B3D}" type="datetimeFigureOut">
              <a:rPr lang="ru-RU" smtClean="0"/>
              <a:t>26.11.2019</a:t>
            </a:fld>
            <a:endParaRPr lang="ru-RU"/>
          </a:p>
        </p:txBody>
      </p:sp>
      <p:sp>
        <p:nvSpPr>
          <p:cNvPr id="9" name="Slide Number Placeholder 8"/>
          <p:cNvSpPr>
            <a:spLocks noGrp="1"/>
          </p:cNvSpPr>
          <p:nvPr>
            <p:ph type="sldNum" sz="quarter" idx="11"/>
          </p:nvPr>
        </p:nvSpPr>
        <p:spPr/>
        <p:txBody>
          <a:bodyPr/>
          <a:lstStyle/>
          <a:p>
            <a:fld id="{B19B0651-EE4F-4900-A07F-96A6BFA9D0F0}"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
        <p:nvSpPr>
          <p:cNvPr id="11" name="Title 10"/>
          <p:cNvSpPr>
            <a:spLocks noGrp="1"/>
          </p:cNvSpPr>
          <p:nvPr>
            <p:ph type="title"/>
          </p:nvPr>
        </p:nvSpPr>
        <p:spPr/>
        <p:txBody>
          <a:bodyPr/>
          <a:lstStyle/>
          <a:p>
            <a:r>
              <a:rPr lang="ru-RU"/>
              <a:t>Образец заголовка</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ru-RU"/>
              <a:t>Образец заголовка</a:t>
            </a:r>
            <a:endParaRPr lang="en-US" dirty="0"/>
          </a:p>
        </p:txBody>
      </p:sp>
      <p:sp>
        <p:nvSpPr>
          <p:cNvPr id="14" name="Date Placeholder 13"/>
          <p:cNvSpPr>
            <a:spLocks noGrp="1"/>
          </p:cNvSpPr>
          <p:nvPr>
            <p:ph type="dt" sz="half" idx="10"/>
          </p:nvPr>
        </p:nvSpPr>
        <p:spPr/>
        <p:txBody>
          <a:bodyPr/>
          <a:lstStyle/>
          <a:p>
            <a:fld id="{B4C71EC6-210F-42DE-9C53-41977AD35B3D}" type="datetimeFigureOut">
              <a:rPr lang="ru-RU" smtClean="0"/>
              <a:t>26.11.2019</a:t>
            </a:fld>
            <a:endParaRPr lang="ru-RU"/>
          </a:p>
        </p:txBody>
      </p:sp>
      <p:sp>
        <p:nvSpPr>
          <p:cNvPr id="15" name="Slide Number Placeholder 14"/>
          <p:cNvSpPr>
            <a:spLocks noGrp="1"/>
          </p:cNvSpPr>
          <p:nvPr>
            <p:ph type="sldNum" sz="quarter" idx="11"/>
          </p:nvPr>
        </p:nvSpPr>
        <p:spPr/>
        <p:txBody>
          <a:bodyPr/>
          <a:lstStyle/>
          <a:p>
            <a:fld id="{B19B0651-EE4F-4900-A07F-96A6BFA9D0F0}" type="slidenum">
              <a:rPr lang="ru-RU" smtClean="0"/>
              <a:t>‹#›</a:t>
            </a:fld>
            <a:endParaRPr lang="ru-RU"/>
          </a:p>
        </p:txBody>
      </p:sp>
      <p:sp>
        <p:nvSpPr>
          <p:cNvPr id="16" name="Footer Placeholder 15"/>
          <p:cNvSpPr>
            <a:spLocks noGrp="1"/>
          </p:cNvSpPr>
          <p:nvPr>
            <p:ph type="ftr" sz="quarter" idx="12"/>
          </p:nvPr>
        </p:nvSpPr>
        <p:spPr/>
        <p:txBody>
          <a:bodyPr/>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a:p>
        </p:txBody>
      </p:sp>
      <p:sp>
        <p:nvSpPr>
          <p:cNvPr id="7" name="Date Placeholder 6"/>
          <p:cNvSpPr>
            <a:spLocks noGrp="1"/>
          </p:cNvSpPr>
          <p:nvPr>
            <p:ph type="dt" sz="half" idx="10"/>
          </p:nvPr>
        </p:nvSpPr>
        <p:spPr/>
        <p:txBody>
          <a:bodyPr/>
          <a:lstStyle/>
          <a:p>
            <a:fld id="{B4C71EC6-210F-42DE-9C53-41977AD35B3D}" type="datetimeFigureOut">
              <a:rPr lang="ru-RU" smtClean="0"/>
              <a:t>26.11.2019</a:t>
            </a:fld>
            <a:endParaRPr lang="ru-RU"/>
          </a:p>
        </p:txBody>
      </p:sp>
      <p:sp>
        <p:nvSpPr>
          <p:cNvPr id="8" name="Slide Number Placeholder 7"/>
          <p:cNvSpPr>
            <a:spLocks noGrp="1"/>
          </p:cNvSpPr>
          <p:nvPr>
            <p:ph type="sldNum" sz="quarter" idx="11"/>
          </p:nvPr>
        </p:nvSpPr>
        <p:spPr/>
        <p:txBody>
          <a:bodyPr/>
          <a:lstStyle/>
          <a:p>
            <a:fld id="{B19B0651-EE4F-4900-A07F-96A6BFA9D0F0}"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26.11.2019</a:t>
            </a:fld>
            <a:endParaRPr lang="ru-RU"/>
          </a:p>
        </p:txBody>
      </p:sp>
      <p:sp>
        <p:nvSpPr>
          <p:cNvPr id="6" name="Slide Number Placeholder 5"/>
          <p:cNvSpPr>
            <a:spLocks noGrp="1"/>
          </p:cNvSpPr>
          <p:nvPr>
            <p:ph type="sldNum" sz="quarter" idx="11"/>
          </p:nvPr>
        </p:nvSpPr>
        <p:spPr/>
        <p:txBody>
          <a:bodyPr/>
          <a:lstStyle/>
          <a:p>
            <a:fld id="{B19B0651-EE4F-4900-A07F-96A6BFA9D0F0}" type="slidenum">
              <a:rPr lang="ru-RU" smtClean="0"/>
              <a:t>‹#›</a:t>
            </a:fld>
            <a:endParaRPr lang="ru-RU"/>
          </a:p>
        </p:txBody>
      </p:sp>
      <p:sp>
        <p:nvSpPr>
          <p:cNvPr id="7" name="Footer Placeholder 6"/>
          <p:cNvSpPr>
            <a:spLocks noGrp="1"/>
          </p:cNvSpPr>
          <p:nvPr>
            <p:ph type="ftr" sz="quarter" idx="12"/>
          </p:nvPr>
        </p:nvSpPr>
        <p:spPr/>
        <p:txBody>
          <a:bodyPr/>
          <a:lstStyle/>
          <a:p>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5" name="Date Placeholder 14"/>
          <p:cNvSpPr>
            <a:spLocks noGrp="1"/>
          </p:cNvSpPr>
          <p:nvPr>
            <p:ph type="dt" sz="half" idx="10"/>
          </p:nvPr>
        </p:nvSpPr>
        <p:spPr/>
        <p:txBody>
          <a:bodyPr/>
          <a:lstStyle/>
          <a:p>
            <a:fld id="{B4C71EC6-210F-42DE-9C53-41977AD35B3D}" type="datetimeFigureOut">
              <a:rPr lang="ru-RU" smtClean="0"/>
              <a:t>26.11.2019</a:t>
            </a:fld>
            <a:endParaRPr lang="ru-RU"/>
          </a:p>
        </p:txBody>
      </p:sp>
      <p:sp>
        <p:nvSpPr>
          <p:cNvPr id="16" name="Slide Number Placeholder 15"/>
          <p:cNvSpPr>
            <a:spLocks noGrp="1"/>
          </p:cNvSpPr>
          <p:nvPr>
            <p:ph type="sldNum" sz="quarter" idx="11"/>
          </p:nvPr>
        </p:nvSpPr>
        <p:spPr/>
        <p:txBody>
          <a:bodyPr/>
          <a:lstStyle/>
          <a:p>
            <a:fld id="{B19B0651-EE4F-4900-A07F-96A6BFA9D0F0}" type="slidenum">
              <a:rPr lang="ru-RU" smtClean="0"/>
              <a:t>‹#›</a:t>
            </a:fld>
            <a:endParaRPr lang="ru-RU"/>
          </a:p>
        </p:txBody>
      </p:sp>
      <p:sp>
        <p:nvSpPr>
          <p:cNvPr id="17" name="Footer Placeholder 16"/>
          <p:cNvSpPr>
            <a:spLocks noGrp="1"/>
          </p:cNvSpPr>
          <p:nvPr>
            <p:ph type="ftr" sz="quarter" idx="12"/>
          </p:nvPr>
        </p:nvSpPr>
        <p:spPr/>
        <p:txBody>
          <a:bodyPr/>
          <a:lstStyle/>
          <a:p>
            <a:endParaRPr lang="ru-RU"/>
          </a:p>
        </p:txBody>
      </p:sp>
      <p:sp>
        <p:nvSpPr>
          <p:cNvPr id="18" name="Title 17"/>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ru-RU"/>
              <a:t>Образец заголовка</a:t>
            </a:r>
            <a:endParaRPr lang="en-US"/>
          </a:p>
        </p:txBody>
      </p:sp>
      <p:sp>
        <p:nvSpPr>
          <p:cNvPr id="13" name="Date Placeholder 12"/>
          <p:cNvSpPr>
            <a:spLocks noGrp="1"/>
          </p:cNvSpPr>
          <p:nvPr>
            <p:ph type="dt" sz="half" idx="10"/>
          </p:nvPr>
        </p:nvSpPr>
        <p:spPr/>
        <p:txBody>
          <a:bodyPr/>
          <a:lstStyle/>
          <a:p>
            <a:fld id="{B4C71EC6-210F-42DE-9C53-41977AD35B3D}" type="datetimeFigureOut">
              <a:rPr lang="ru-RU" smtClean="0"/>
              <a:t>26.11.2019</a:t>
            </a:fld>
            <a:endParaRPr lang="ru-RU"/>
          </a:p>
        </p:txBody>
      </p:sp>
      <p:sp>
        <p:nvSpPr>
          <p:cNvPr id="14" name="Slide Number Placeholder 13"/>
          <p:cNvSpPr>
            <a:spLocks noGrp="1"/>
          </p:cNvSpPr>
          <p:nvPr>
            <p:ph type="sldNum" sz="quarter" idx="11"/>
          </p:nvPr>
        </p:nvSpPr>
        <p:spPr/>
        <p:txBody>
          <a:bodyPr/>
          <a:lstStyle/>
          <a:p>
            <a:fld id="{B19B0651-EE4F-4900-A07F-96A6BFA9D0F0}" type="slidenum">
              <a:rPr lang="ru-RU" smtClean="0"/>
              <a:t>‹#›</a:t>
            </a:fld>
            <a:endParaRPr lang="ru-RU"/>
          </a:p>
        </p:txBody>
      </p:sp>
      <p:sp>
        <p:nvSpPr>
          <p:cNvPr id="15" name="Footer Placeholder 14"/>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B4C71EC6-210F-42DE-9C53-41977AD35B3D}" type="datetimeFigureOut">
              <a:rPr lang="ru-RU" smtClean="0"/>
              <a:t>26.11.2019</a:t>
            </a:fld>
            <a:endParaRPr lang="ru-RU"/>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ru-RU"/>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23728" y="1628800"/>
            <a:ext cx="6516216" cy="3861048"/>
          </a:xfrm>
        </p:spPr>
        <p:txBody>
          <a:bodyPr>
            <a:normAutofit/>
          </a:bodyPr>
          <a:lstStyle/>
          <a:p>
            <a:r>
              <a:rPr lang="ru-RU" dirty="0">
                <a:latin typeface="Times New Roman" panose="02020603050405020304" pitchFamily="18" charset="0"/>
                <a:cs typeface="Times New Roman" panose="02020603050405020304" pitchFamily="18" charset="0"/>
              </a:rPr>
              <a:t>Техническое обслуживание компьютерных систем</a:t>
            </a:r>
          </a:p>
        </p:txBody>
      </p:sp>
      <p:sp>
        <p:nvSpPr>
          <p:cNvPr id="3" name="Подзаголовок 2"/>
          <p:cNvSpPr>
            <a:spLocks noGrp="1"/>
          </p:cNvSpPr>
          <p:nvPr>
            <p:ph type="subTitle" idx="1"/>
          </p:nvPr>
        </p:nvSpPr>
        <p:spPr>
          <a:xfrm>
            <a:off x="1043608" y="188640"/>
            <a:ext cx="7344816" cy="1333872"/>
          </a:xfrm>
        </p:spPr>
        <p:txBody>
          <a:bodyPr>
            <a:normAutofit/>
          </a:bodyPr>
          <a:lstStyle/>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44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i="1" dirty="0">
                <a:latin typeface="Times New Roman" panose="02020603050405020304" pitchFamily="18" charset="0"/>
                <a:cs typeface="Times New Roman" panose="02020603050405020304" pitchFamily="18" charset="0"/>
              </a:rPr>
              <a:t>Программы диагностики сетевых адаптеров</a:t>
            </a:r>
            <a:r>
              <a:rPr lang="ru-RU" dirty="0">
                <a:latin typeface="Times New Roman" panose="02020603050405020304" pitchFamily="18" charset="0"/>
                <a:cs typeface="Times New Roman" panose="02020603050405020304" pitchFamily="18" charset="0"/>
              </a:rPr>
              <a:t> </a:t>
            </a:r>
          </a:p>
          <a:p>
            <a:r>
              <a:rPr lang="ru-RU" dirty="0">
                <a:latin typeface="Times New Roman" panose="02020603050405020304" pitchFamily="18" charset="0"/>
                <a:cs typeface="Times New Roman" panose="02020603050405020304" pitchFamily="18" charset="0"/>
              </a:rPr>
              <a:t>Некоторые производители сетевых плат, также предлагают диагностическое программное обеспечение. С помощью этих программ можно проверить интерфейс шины, контроль памяти, установленной на плате, векторы прерываний, а также выполнить циклический тест. Эти программы можно найти на дискете или компакт-диске, поставляемом вместе с устройством, или же обратиться на </a:t>
            </a:r>
            <a:r>
              <a:rPr lang="ru-RU" dirty="0" err="1">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-узел производителя. </a:t>
            </a:r>
          </a:p>
          <a:p>
            <a:r>
              <a:rPr lang="ru-RU" b="1" dirty="0">
                <a:latin typeface="Times New Roman" panose="02020603050405020304" pitchFamily="18" charset="0"/>
                <a:cs typeface="Times New Roman" panose="02020603050405020304" pitchFamily="18" charset="0"/>
              </a:rPr>
              <a:t>Диагностические программы общего назначения</a:t>
            </a:r>
            <a:r>
              <a:rPr lang="ru-RU" dirty="0">
                <a:latin typeface="Times New Roman" panose="02020603050405020304" pitchFamily="18" charset="0"/>
                <a:cs typeface="Times New Roman" panose="02020603050405020304" pitchFamily="18" charset="0"/>
              </a:rPr>
              <a:t> </a:t>
            </a:r>
          </a:p>
          <a:p>
            <a:r>
              <a:rPr lang="ru-RU" dirty="0">
                <a:latin typeface="Times New Roman" panose="02020603050405020304" pitchFamily="18" charset="0"/>
                <a:cs typeface="Times New Roman" panose="02020603050405020304" pitchFamily="18" charset="0"/>
              </a:rPr>
              <a:t>Большинство тестовых программ можно запускать в пакетном режиме, что позволяет без вмешательства оператора выполнить целую серию тестов. Можно составить программу автоматизированной диагностики, наиболее эффективную в том случае, если вам необходимо выявить возможные дефекты или выполнить одинаковую последовательность тестов на нескольких компьютерах. </a:t>
            </a:r>
          </a:p>
          <a:p>
            <a:r>
              <a:rPr lang="ru-RU" dirty="0">
                <a:latin typeface="Times New Roman" panose="02020603050405020304" pitchFamily="18" charset="0"/>
                <a:cs typeface="Times New Roman" panose="02020603050405020304" pitchFamily="18" charset="0"/>
              </a:rPr>
              <a:t>Эти программы проверяют все типы системной памяти: основную (</a:t>
            </a:r>
            <a:r>
              <a:rPr lang="ru-RU" dirty="0" err="1">
                <a:latin typeface="Times New Roman" panose="02020603050405020304" pitchFamily="18" charset="0"/>
                <a:cs typeface="Times New Roman" panose="02020603050405020304" pitchFamily="18" charset="0"/>
              </a:rPr>
              <a:t>base</a:t>
            </a:r>
            <a:r>
              <a:rPr lang="ru-RU" dirty="0">
                <a:latin typeface="Times New Roman" panose="02020603050405020304" pitchFamily="18" charset="0"/>
                <a:cs typeface="Times New Roman" panose="02020603050405020304" pitchFamily="18" charset="0"/>
              </a:rPr>
              <a:t>), расширенную (</a:t>
            </a:r>
            <a:r>
              <a:rPr lang="ru-RU" dirty="0" err="1">
                <a:latin typeface="Times New Roman" panose="02020603050405020304" pitchFamily="18" charset="0"/>
                <a:cs typeface="Times New Roman" panose="02020603050405020304" pitchFamily="18" charset="0"/>
              </a:rPr>
              <a:t>expanded</a:t>
            </a:r>
            <a:r>
              <a:rPr lang="ru-RU" dirty="0">
                <a:latin typeface="Times New Roman" panose="02020603050405020304" pitchFamily="18" charset="0"/>
                <a:cs typeface="Times New Roman" panose="02020603050405020304" pitchFamily="18" charset="0"/>
              </a:rPr>
              <a:t>) и дополнительную (</a:t>
            </a:r>
            <a:r>
              <a:rPr lang="ru-RU" dirty="0" err="1">
                <a:latin typeface="Times New Roman" panose="02020603050405020304" pitchFamily="18" charset="0"/>
                <a:cs typeface="Times New Roman" panose="02020603050405020304" pitchFamily="18" charset="0"/>
              </a:rPr>
              <a:t>extended</a:t>
            </a:r>
            <a:r>
              <a:rPr lang="ru-RU" dirty="0">
                <a:latin typeface="Times New Roman" panose="02020603050405020304" pitchFamily="18" charset="0"/>
                <a:cs typeface="Times New Roman" panose="02020603050405020304" pitchFamily="18" charset="0"/>
              </a:rPr>
              <a:t>). Место неисправности зачастую можно определить с точностью до отдельной микросхемы или модуля </a:t>
            </a:r>
          </a:p>
          <a:p>
            <a:r>
              <a:rPr lang="ru-RU" dirty="0">
                <a:latin typeface="Times New Roman" panose="02020603050405020304" pitchFamily="18" charset="0"/>
                <a:cs typeface="Times New Roman" panose="02020603050405020304" pitchFamily="18" charset="0"/>
              </a:rPr>
              <a:t>(SIMM или DIMM). </a:t>
            </a:r>
          </a:p>
        </p:txBody>
      </p:sp>
    </p:spTree>
    <p:extLst>
      <p:ext uri="{BB962C8B-B14F-4D97-AF65-F5344CB8AC3E}">
        <p14:creationId xmlns:p14="http://schemas.microsoft.com/office/powerpoint/2010/main" val="130826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24744"/>
            <a:ext cx="9144000" cy="5733256"/>
          </a:xfrm>
        </p:spPr>
        <p:txBody>
          <a:bodyPr>
            <a:normAutofit lnSpcReduction="10000"/>
          </a:bodyPr>
          <a:lstStyle/>
          <a:p>
            <a:r>
              <a:rPr lang="ru-RU" dirty="0">
                <a:latin typeface="Times New Roman" panose="02020603050405020304" pitchFamily="18" charset="0"/>
                <a:cs typeface="Times New Roman" panose="02020603050405020304" pitchFamily="18" charset="0"/>
              </a:rPr>
              <a:t>Система автоматизированного контроля ПК носит строго иерархический характер. </a:t>
            </a:r>
            <a:r>
              <a:rPr lang="ru-RU" b="1" dirty="0">
                <a:latin typeface="Times New Roman" panose="02020603050405020304" pitchFamily="18" charset="0"/>
                <a:cs typeface="Times New Roman" panose="02020603050405020304" pitchFamily="18" charset="0"/>
              </a:rPr>
              <a:t>Первый</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самый нижний,</a:t>
            </a:r>
            <a:r>
              <a:rPr lang="ru-RU" b="1" dirty="0">
                <a:latin typeface="Times New Roman" panose="02020603050405020304" pitchFamily="18" charset="0"/>
                <a:cs typeface="Times New Roman" panose="02020603050405020304" pitchFamily="18" charset="0"/>
              </a:rPr>
              <a:t> уровень </a:t>
            </a:r>
            <a:r>
              <a:rPr lang="ru-RU" dirty="0">
                <a:latin typeface="Times New Roman" panose="02020603050405020304" pitchFamily="18" charset="0"/>
                <a:cs typeface="Times New Roman" panose="02020603050405020304" pitchFamily="18" charset="0"/>
              </a:rPr>
              <a:t>представлен разнообразными программами тестирования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аппаратных средств ПК. Тестирующие программы размещены в BIOS. Основная задача тестирующих программ не допустит работу ПК с неисправными аппаратными средствами с целью исключения порчи или потери информации, размещенной в ПК. Программы выполняются при каждом включении ПК, пользователь не может вмешаться в процесс тестирования.</a:t>
            </a:r>
          </a:p>
          <a:p>
            <a:r>
              <a:rPr lang="ru-RU" dirty="0">
                <a:latin typeface="Times New Roman" panose="02020603050405020304" pitchFamily="18" charset="0"/>
                <a:cs typeface="Times New Roman" panose="02020603050405020304" pitchFamily="18" charset="0"/>
              </a:rPr>
              <a:t>Работа системы автоматизированного контроля начинается с момента включения ПК. Эта последовательность операций организована в специальный процесс получивший название «загрузка». Начальный этап загрузки выполняется на всех компьютерах одинаково и не зависит от установленной на данном компьютере операционной системы.</a:t>
            </a:r>
          </a:p>
          <a:p>
            <a:r>
              <a:rPr lang="ru-RU" dirty="0">
                <a:latin typeface="Times New Roman" panose="02020603050405020304" pitchFamily="18" charset="0"/>
                <a:cs typeface="Times New Roman" panose="02020603050405020304" pitchFamily="18" charset="0"/>
              </a:rPr>
              <a:t>Иногда при загрузке системы появляется сообщение какой-либо программы об ошибке. Совмещая полученную информацию со знаниями о процессе загрузки, можно определить, где произошел сбой.</a:t>
            </a:r>
          </a:p>
          <a:p>
            <a:r>
              <a:rPr lang="ru-RU" b="1" i="1" dirty="0">
                <a:latin typeface="Times New Roman" panose="02020603050405020304" pitchFamily="18" charset="0"/>
                <a:cs typeface="Times New Roman" panose="02020603050405020304" pitchFamily="18" charset="0"/>
              </a:rPr>
              <a:t>Загрузка: начальный этап, не зависящий от типа установленной операционной системы</a:t>
            </a:r>
            <a:r>
              <a:rPr lang="ru-RU" dirty="0">
                <a:latin typeface="Times New Roman" panose="02020603050405020304" pitchFamily="18" charset="0"/>
                <a:cs typeface="Times New Roman" panose="02020603050405020304" pitchFamily="18" charset="0"/>
              </a:rPr>
              <a:t> </a:t>
            </a:r>
          </a:p>
        </p:txBody>
      </p:sp>
      <p:sp>
        <p:nvSpPr>
          <p:cNvPr id="2" name="Заголовок 1"/>
          <p:cNvSpPr>
            <a:spLocks noGrp="1"/>
          </p:cNvSpPr>
          <p:nvPr>
            <p:ph type="title"/>
          </p:nvPr>
        </p:nvSpPr>
        <p:spPr>
          <a:xfrm>
            <a:off x="0" y="476672"/>
            <a:ext cx="9144000" cy="648072"/>
          </a:xfrm>
        </p:spPr>
        <p:txBody>
          <a:bodyPr>
            <a:noAutofit/>
          </a:bodyPr>
          <a:lstStyle/>
          <a:p>
            <a:r>
              <a:rPr lang="ru-RU" sz="3200" dirty="0"/>
              <a:t>Взаимосвязь систем автоматизированного контроля</a:t>
            </a:r>
          </a:p>
        </p:txBody>
      </p:sp>
    </p:spTree>
    <p:extLst>
      <p:ext uri="{BB962C8B-B14F-4D97-AF65-F5344CB8AC3E}">
        <p14:creationId xmlns:p14="http://schemas.microsoft.com/office/powerpoint/2010/main" val="101917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8892480" cy="6858000"/>
          </a:xfrm>
        </p:spPr>
        <p:txBody>
          <a:bodyPr>
            <a:noAutofit/>
          </a:bodyPr>
          <a:lstStyle/>
          <a:p>
            <a:r>
              <a:rPr lang="ru-RU" sz="2300" dirty="0">
                <a:latin typeface="Times New Roman" panose="02020603050405020304" pitchFamily="18" charset="0"/>
                <a:cs typeface="Times New Roman" panose="02020603050405020304" pitchFamily="18" charset="0"/>
              </a:rPr>
              <a:t>Процесс стандартной загрузки компьютера можно разделить на ряд этапов тестирования. </a:t>
            </a:r>
          </a:p>
          <a:p>
            <a:r>
              <a:rPr lang="ru-RU" sz="2300" dirty="0">
                <a:latin typeface="Times New Roman" panose="02020603050405020304" pitchFamily="18" charset="0"/>
                <a:cs typeface="Times New Roman" panose="02020603050405020304" pitchFamily="18" charset="0"/>
              </a:rPr>
              <a:t>Включение питания компьютера. </a:t>
            </a:r>
          </a:p>
          <a:p>
            <a:r>
              <a:rPr lang="ru-RU" sz="2300" dirty="0">
                <a:latin typeface="Times New Roman" panose="02020603050405020304" pitchFamily="18" charset="0"/>
                <a:cs typeface="Times New Roman" panose="02020603050405020304" pitchFamily="18" charset="0"/>
              </a:rPr>
              <a:t>Источник питания выполняет самотестирование. Если все нормально и все выходные напряжения соответствуют требуемым, источник питания выдает на системную плату сигнал </a:t>
            </a:r>
            <a:r>
              <a:rPr lang="ru-RU" sz="2300" dirty="0" err="1">
                <a:latin typeface="Times New Roman" panose="02020603050405020304" pitchFamily="18" charset="0"/>
                <a:cs typeface="Times New Roman" panose="02020603050405020304" pitchFamily="18" charset="0"/>
              </a:rPr>
              <a:t>Power_Good</a:t>
            </a:r>
            <a:r>
              <a:rPr lang="ru-RU" sz="2300" dirty="0">
                <a:latin typeface="Times New Roman" panose="02020603050405020304" pitchFamily="18" charset="0"/>
                <a:cs typeface="Times New Roman" panose="02020603050405020304" pitchFamily="18" charset="0"/>
              </a:rPr>
              <a:t>. Между включением компьютера и подачей сигнал проходит 0,1-0,5 с. </a:t>
            </a:r>
          </a:p>
          <a:p>
            <a:r>
              <a:rPr lang="ru-RU" sz="2300" dirty="0">
                <a:latin typeface="Times New Roman" panose="02020603050405020304" pitchFamily="18" charset="0"/>
                <a:cs typeface="Times New Roman" panose="02020603050405020304" pitchFamily="18" charset="0"/>
              </a:rPr>
              <a:t>Микросхема таймера получает сигнал </a:t>
            </a:r>
            <a:r>
              <a:rPr lang="ru-RU" sz="2300" dirty="0" err="1">
                <a:latin typeface="Times New Roman" panose="02020603050405020304" pitchFamily="18" charset="0"/>
                <a:cs typeface="Times New Roman" panose="02020603050405020304" pitchFamily="18" charset="0"/>
              </a:rPr>
              <a:t>Power_Good</a:t>
            </a:r>
            <a:r>
              <a:rPr lang="ru-RU" sz="2300" dirty="0">
                <a:latin typeface="Times New Roman" panose="02020603050405020304" pitchFamily="18" charset="0"/>
                <a:cs typeface="Times New Roman" panose="02020603050405020304" pitchFamily="18" charset="0"/>
              </a:rPr>
              <a:t> и прекращает генерировать подаваемый на микропроцессор сигнал </a:t>
            </a:r>
            <a:r>
              <a:rPr lang="ru-RU" sz="2300" dirty="0" err="1">
                <a:latin typeface="Times New Roman" panose="02020603050405020304" pitchFamily="18" charset="0"/>
                <a:cs typeface="Times New Roman" panose="02020603050405020304" pitchFamily="18" charset="0"/>
              </a:rPr>
              <a:t>Reset</a:t>
            </a:r>
            <a:r>
              <a:rPr lang="ru-RU" sz="2300" dirty="0">
                <a:latin typeface="Times New Roman" panose="02020603050405020304" pitchFamily="18" charset="0"/>
                <a:cs typeface="Times New Roman" panose="02020603050405020304" pitchFamily="18" charset="0"/>
              </a:rPr>
              <a:t>. </a:t>
            </a:r>
          </a:p>
          <a:p>
            <a:r>
              <a:rPr lang="ru-RU" sz="2300" dirty="0">
                <a:latin typeface="Times New Roman" panose="02020603050405020304" pitchFamily="18" charset="0"/>
                <a:cs typeface="Times New Roman" panose="02020603050405020304" pitchFamily="18" charset="0"/>
              </a:rPr>
              <a:t>Микропроцессор начинает выполнять код, записанный в ROM BIOS по адресу FFFF:0000. Размер ROM BIOS от этого адреса до конца составляет 16 байт; по данному адресу записана команда перехода на реально выполняемый код ROM BIOS.</a:t>
            </a:r>
          </a:p>
          <a:p>
            <a:r>
              <a:rPr lang="ru-RU" sz="2300" dirty="0">
                <a:latin typeface="Times New Roman" panose="02020603050405020304" pitchFamily="18" charset="0"/>
                <a:cs typeface="Times New Roman" panose="02020603050405020304" pitchFamily="18" charset="0"/>
              </a:rPr>
              <a:t>BIOS выполняет тестирование системы, чтобы проверить ее работоспособность. Обнаружив ошибку, система подаст звуковой сигнал, так как видеоадаптер все еще не инициализирован. </a:t>
            </a:r>
          </a:p>
        </p:txBody>
      </p:sp>
    </p:spTree>
    <p:extLst>
      <p:ext uri="{BB962C8B-B14F-4D97-AF65-F5344CB8AC3E}">
        <p14:creationId xmlns:p14="http://schemas.microsoft.com/office/powerpoint/2010/main" val="197544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dirty="0">
                <a:latin typeface="Times New Roman" panose="02020603050405020304" pitchFamily="18" charset="0"/>
                <a:cs typeface="Times New Roman" panose="02020603050405020304" pitchFamily="18" charset="0"/>
              </a:rPr>
              <a:t>В поисках программы работы с видеоадаптером BIOS сканирует адреса памяти видеоадаптера, начиная с С000:0000 и заканчивая С780:0000. Если BIOS видеоадаптера найдена, проверяется контрольная сумма ее кода. При совпадении контрольной суммы с заданной управление передается BIOS видеоадаптера, которая инициализирует видеоадаптер и выводит на экран курсор; в противном случае появляется сообщение «С000 ROM </a:t>
            </a:r>
            <a:r>
              <a:rPr lang="ru-RU" dirty="0" err="1">
                <a:latin typeface="Times New Roman" panose="02020603050405020304" pitchFamily="18" charset="0"/>
                <a:cs typeface="Times New Roman" panose="02020603050405020304" pitchFamily="18" charset="0"/>
              </a:rPr>
              <a:t>Error</a:t>
            </a:r>
            <a:r>
              <a:rPr lang="ru-RU" dirty="0">
                <a:latin typeface="Times New Roman" panose="02020603050405020304" pitchFamily="18" charset="0"/>
                <a:cs typeface="Times New Roman" panose="02020603050405020304" pitchFamily="18" charset="0"/>
              </a:rPr>
              <a:t>».</a:t>
            </a:r>
          </a:p>
          <a:p>
            <a:r>
              <a:rPr lang="ru-RU" dirty="0">
                <a:latin typeface="Times New Roman" panose="02020603050405020304" pitchFamily="18" charset="0"/>
                <a:cs typeface="Times New Roman" panose="02020603050405020304" pitchFamily="18" charset="0"/>
              </a:rPr>
              <a:t>Если BIOS видеоадаптера не найдена, используется видеодрайвер, записанный в микросхеме ROM системной платы, который инициализирует видеоадаптер и выводит на экран курсор. </a:t>
            </a:r>
          </a:p>
          <a:p>
            <a:r>
              <a:rPr lang="ru-RU" dirty="0">
                <a:latin typeface="Times New Roman" panose="02020603050405020304" pitchFamily="18" charset="0"/>
                <a:cs typeface="Times New Roman" panose="02020603050405020304" pitchFamily="18" charset="0"/>
              </a:rPr>
              <a:t>BIOS системной платы сканирует оставшуюся память с С800:0000 по DF80:0000 с шагом 2 Кбайт в поисках BIOS любых других подключенных к системной плате адаптеров (таких как SCSI-адаптеры). Обнаруженные BIOS выполняются так же, как и BIOS видеоадаптера. </a:t>
            </a:r>
          </a:p>
          <a:p>
            <a:r>
              <a:rPr lang="ru-RU" dirty="0">
                <a:latin typeface="Times New Roman" panose="02020603050405020304" pitchFamily="18" charset="0"/>
                <a:cs typeface="Times New Roman" panose="02020603050405020304" pitchFamily="18" charset="0"/>
              </a:rPr>
              <a:t>При несоответствии контрольной суммы любых BIOS выводится сообщение ХХХХ ROM </a:t>
            </a:r>
            <a:r>
              <a:rPr lang="ru-RU" dirty="0" err="1">
                <a:latin typeface="Times New Roman" panose="02020603050405020304" pitchFamily="18" charset="0"/>
                <a:cs typeface="Times New Roman" panose="02020603050405020304" pitchFamily="18" charset="0"/>
              </a:rPr>
              <a:t>Error</a:t>
            </a:r>
            <a:r>
              <a:rPr lang="ru-RU" dirty="0">
                <a:latin typeface="Times New Roman" panose="02020603050405020304" pitchFamily="18" charset="0"/>
                <a:cs typeface="Times New Roman" panose="02020603050405020304" pitchFamily="18" charset="0"/>
              </a:rPr>
              <a:t>, где ХХХХ — сегментный адрес некорректного модуля ROM. </a:t>
            </a:r>
          </a:p>
          <a:p>
            <a:r>
              <a:rPr lang="ru-RU" dirty="0">
                <a:latin typeface="Times New Roman" panose="02020603050405020304" pitchFamily="18" charset="0"/>
                <a:cs typeface="Times New Roman" panose="02020603050405020304" pitchFamily="18" charset="0"/>
              </a:rPr>
              <a:t>BIOS проверяет значение слова по адресу 0000:0472, чтобы определить, какая загрузка выполняется (холодная или горячая). В случае горячей загрузки по этому адресу записано слово 1234h, что приводит к пропуску POST Если по этому адресу записано другое слово, выполняется POST. </a:t>
            </a:r>
          </a:p>
        </p:txBody>
      </p:sp>
    </p:spTree>
    <p:extLst>
      <p:ext uri="{BB962C8B-B14F-4D97-AF65-F5344CB8AC3E}">
        <p14:creationId xmlns:p14="http://schemas.microsoft.com/office/powerpoint/2010/main" val="63435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lnSpcReduction="10000"/>
          </a:bodyPr>
          <a:lstStyle/>
          <a:p>
            <a:r>
              <a:rPr lang="ru-RU" dirty="0">
                <a:latin typeface="Times New Roman" panose="02020603050405020304" pitchFamily="18" charset="0"/>
                <a:cs typeface="Times New Roman" panose="02020603050405020304" pitchFamily="18" charset="0"/>
              </a:rPr>
              <a:t>Программа BIOS ищет в дисководе «A» системную дискету и читает на ней сектор 1, находящийся на цилиндре 0, стороне 0 (самый первый сектор). Современные версии BIOS позволяют загружаться не только с дискеты, но и с других устройств, например жесткого диска и накопителя CD-ROM. Порядок поиска загрузочных устройств определяется с помощью программы установки параметров BIOS. Этот сектор загружается по адресу 0000:7C00 и проверяет, является ли диск загрузочным. </a:t>
            </a:r>
          </a:p>
          <a:p>
            <a:r>
              <a:rPr lang="ru-RU" dirty="0">
                <a:latin typeface="Times New Roman" panose="02020603050405020304" pitchFamily="18" charset="0"/>
                <a:cs typeface="Times New Roman" panose="02020603050405020304" pitchFamily="18" charset="0"/>
              </a:rPr>
              <a:t>Если значения первых байтов считанного сектора некорректны, на экране отображается сообщение об ошибке загрузочной записи дискеты 602-Diskette </a:t>
            </a:r>
            <a:r>
              <a:rPr lang="ru-RU" dirty="0" err="1">
                <a:latin typeface="Times New Roman" panose="02020603050405020304" pitchFamily="18" charset="0"/>
                <a:cs typeface="Times New Roman" panose="02020603050405020304" pitchFamily="18" charset="0"/>
              </a:rPr>
              <a:t>Boot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Record</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Error</a:t>
            </a:r>
            <a:r>
              <a:rPr lang="ru-RU" dirty="0">
                <a:latin typeface="Times New Roman" panose="02020603050405020304" pitchFamily="18" charset="0"/>
                <a:cs typeface="Times New Roman" panose="02020603050405020304" pitchFamily="18" charset="0"/>
              </a:rPr>
              <a:t> и система останавливается. </a:t>
            </a:r>
          </a:p>
          <a:p>
            <a:r>
              <a:rPr lang="ru-RU" dirty="0">
                <a:latin typeface="Times New Roman" panose="02020603050405020304" pitchFamily="18" charset="0"/>
                <a:cs typeface="Times New Roman" panose="02020603050405020304" pitchFamily="18" charset="0"/>
              </a:rPr>
              <a:t>Если дискета была подготовлена в DOS с помощью команды </a:t>
            </a:r>
            <a:r>
              <a:rPr lang="ru-RU" dirty="0" err="1">
                <a:latin typeface="Times New Roman" panose="02020603050405020304" pitchFamily="18" charset="0"/>
                <a:cs typeface="Times New Roman" panose="02020603050405020304" pitchFamily="18" charset="0"/>
              </a:rPr>
              <a:t>Format</a:t>
            </a:r>
            <a:r>
              <a:rPr lang="ru-RU" dirty="0">
                <a:latin typeface="Times New Roman" panose="02020603050405020304" pitchFamily="18" charset="0"/>
                <a:cs typeface="Times New Roman" panose="02020603050405020304" pitchFamily="18" charset="0"/>
              </a:rPr>
              <a:t> или </a:t>
            </a:r>
            <a:r>
              <a:rPr lang="ru-RU" dirty="0" err="1">
                <a:latin typeface="Times New Roman" panose="02020603050405020304" pitchFamily="18" charset="0"/>
                <a:cs typeface="Times New Roman" panose="02020603050405020304" pitchFamily="18" charset="0"/>
              </a:rPr>
              <a:t>Sys</a:t>
            </a:r>
            <a:r>
              <a:rPr lang="ru-RU" dirty="0">
                <a:latin typeface="Times New Roman" panose="02020603050405020304" pitchFamily="18" charset="0"/>
                <a:cs typeface="Times New Roman" panose="02020603050405020304" pitchFamily="18" charset="0"/>
              </a:rPr>
              <a:t>, а два первых файла в корневом каталоге не являются системными или их нельзя прочитать, выдается сообщение о том, что диск не системный: «</a:t>
            </a:r>
            <a:r>
              <a:rPr lang="ru-RU" dirty="0" err="1">
                <a:latin typeface="Times New Roman" panose="02020603050405020304" pitchFamily="18" charset="0"/>
                <a:cs typeface="Times New Roman" panose="02020603050405020304" pitchFamily="18" charset="0"/>
              </a:rPr>
              <a:t>Non-System</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disk</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or</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disk</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error</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Replace</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and</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strike</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any</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key</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when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ready</a:t>
            </a:r>
            <a:r>
              <a:rPr lang="ru-RU" dirty="0">
                <a:latin typeface="Times New Roman" panose="02020603050405020304" pitchFamily="18" charset="0"/>
                <a:cs typeface="Times New Roman" panose="02020603050405020304" pitchFamily="18" charset="0"/>
              </a:rPr>
              <a:t>». </a:t>
            </a:r>
          </a:p>
          <a:p>
            <a:r>
              <a:rPr lang="ru-RU" dirty="0">
                <a:latin typeface="Times New Roman" panose="02020603050405020304" pitchFamily="18" charset="0"/>
                <a:cs typeface="Times New Roman" panose="02020603050405020304" pitchFamily="18" charset="0"/>
              </a:rPr>
              <a:t>Если дискета была подготовлена в DOS с помощью команды </a:t>
            </a:r>
            <a:r>
              <a:rPr lang="ru-RU" dirty="0" err="1">
                <a:latin typeface="Times New Roman" panose="02020603050405020304" pitchFamily="18" charset="0"/>
                <a:cs typeface="Times New Roman" panose="02020603050405020304" pitchFamily="18" charset="0"/>
              </a:rPr>
              <a:t>Format</a:t>
            </a:r>
            <a:r>
              <a:rPr lang="ru-RU" dirty="0">
                <a:latin typeface="Times New Roman" panose="02020603050405020304" pitchFamily="18" charset="0"/>
                <a:cs typeface="Times New Roman" panose="02020603050405020304" pitchFamily="18" charset="0"/>
              </a:rPr>
              <a:t> или </a:t>
            </a:r>
            <a:r>
              <a:rPr lang="ru-RU" dirty="0" err="1">
                <a:latin typeface="Times New Roman" panose="02020603050405020304" pitchFamily="18" charset="0"/>
                <a:cs typeface="Times New Roman" panose="02020603050405020304" pitchFamily="18" charset="0"/>
              </a:rPr>
              <a:t>Sys</a:t>
            </a:r>
            <a:r>
              <a:rPr lang="ru-RU" dirty="0">
                <a:latin typeface="Times New Roman" panose="02020603050405020304" pitchFamily="18" charset="0"/>
                <a:cs typeface="Times New Roman" panose="02020603050405020304" pitchFamily="18" charset="0"/>
              </a:rPr>
              <a:t>, а загрузочный сектор испорчен, на экран выдается сообщение о сбое при загрузке с диска: </a:t>
            </a:r>
          </a:p>
          <a:p>
            <a:r>
              <a:rPr lang="ru-RU" dirty="0" err="1">
                <a:latin typeface="Times New Roman" panose="02020603050405020304" pitchFamily="18" charset="0"/>
                <a:cs typeface="Times New Roman" panose="02020603050405020304" pitchFamily="18" charset="0"/>
              </a:rPr>
              <a:t>Disk</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Boot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failure</a:t>
            </a:r>
            <a:r>
              <a:rPr lang="ru-RU" dirty="0">
                <a:latin typeface="Times New Roman" panose="02020603050405020304" pitchFamily="18" charset="0"/>
                <a:cs typeface="Times New Roman" panose="02020603050405020304" pitchFamily="18" charset="0"/>
              </a:rPr>
              <a:t> </a:t>
            </a:r>
          </a:p>
          <a:p>
            <a:r>
              <a:rPr lang="ru-RU" dirty="0">
                <a:latin typeface="Times New Roman" panose="02020603050405020304" pitchFamily="18" charset="0"/>
                <a:cs typeface="Times New Roman" panose="02020603050405020304" pitchFamily="18" charset="0"/>
              </a:rPr>
              <a:t>Проверяется сигнатура считанного загрузочного сектора активного раздела. Если последних два байта не соответствуют сигнатуре 55AAh, выдается сообщение об ошибке: «</a:t>
            </a:r>
            <a:r>
              <a:rPr lang="ru-RU" dirty="0" err="1">
                <a:latin typeface="Times New Roman" panose="02020603050405020304" pitchFamily="18" charset="0"/>
                <a:cs typeface="Times New Roman" panose="02020603050405020304" pitchFamily="18" charset="0"/>
              </a:rPr>
              <a:t>Missing</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operating</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system</a:t>
            </a:r>
            <a:r>
              <a:rPr lang="ru-RU" dirty="0">
                <a:latin typeface="Times New Roman" panose="02020603050405020304" pitchFamily="18" charset="0"/>
                <a:cs typeface="Times New Roman" panose="02020603050405020304" pitchFamily="18" charset="0"/>
              </a:rPr>
              <a:t>» и система останавливается.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67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036496" cy="6858000"/>
          </a:xfrm>
        </p:spPr>
        <p:txBody>
          <a:bodyPr>
            <a:normAutofit/>
          </a:bodyPr>
          <a:lstStyle/>
          <a:p>
            <a:r>
              <a:rPr lang="ru-RU" dirty="0">
                <a:latin typeface="Times New Roman" panose="02020603050405020304" pitchFamily="18" charset="0"/>
                <a:cs typeface="Times New Roman" panose="02020603050405020304" pitchFamily="18" charset="0"/>
              </a:rPr>
              <a:t>Загрузочный сектор активного раздела, как следует из его названия, содержит программу загрузки операционной системы. Если загрузочный сектор испорчен, выдается сообщение </a:t>
            </a:r>
            <a:r>
              <a:rPr lang="ru-RU" dirty="0" err="1">
                <a:latin typeface="Times New Roman" panose="02020603050405020304" pitchFamily="18" charset="0"/>
                <a:cs typeface="Times New Roman" panose="02020603050405020304" pitchFamily="18" charset="0"/>
              </a:rPr>
              <a:t>Disk</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boot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failure</a:t>
            </a:r>
            <a:r>
              <a:rPr lang="ru-RU" dirty="0">
                <a:latin typeface="Times New Roman" panose="02020603050405020304" pitchFamily="18" charset="0"/>
                <a:cs typeface="Times New Roman" panose="02020603050405020304" pitchFamily="18" charset="0"/>
              </a:rPr>
              <a:t>. Если системные файлы не являются первыми в корневом каталоге или при попытке их чтения возникают сбои, выдается сообщение, что диск не системный или содержит ошибку. </a:t>
            </a:r>
          </a:p>
          <a:p>
            <a:r>
              <a:rPr lang="ru-RU" dirty="0">
                <a:latin typeface="Times New Roman" panose="02020603050405020304" pitchFamily="18" charset="0"/>
                <a:cs typeface="Times New Roman" panose="02020603050405020304" pitchFamily="18" charset="0"/>
              </a:rPr>
              <a:t>Дальнейшие действия зависят от установленной операционной системы. </a:t>
            </a:r>
          </a:p>
          <a:p>
            <a:r>
              <a:rPr lang="ru-RU" b="1" dirty="0">
                <a:latin typeface="Times New Roman" panose="02020603050405020304" pitchFamily="18" charset="0"/>
                <a:cs typeface="Times New Roman" panose="02020603050405020304" pitchFamily="18" charset="0"/>
              </a:rPr>
              <a:t>Второй уровень </a:t>
            </a:r>
            <a:r>
              <a:rPr lang="ru-RU" dirty="0">
                <a:latin typeface="Times New Roman" panose="02020603050405020304" pitchFamily="18" charset="0"/>
                <a:cs typeface="Times New Roman" panose="02020603050405020304" pitchFamily="18" charset="0"/>
              </a:rPr>
              <a:t>представлен тестовыми программами операционной </a:t>
            </a:r>
          </a:p>
          <a:p>
            <a:r>
              <a:rPr lang="ru-RU" dirty="0">
                <a:latin typeface="Times New Roman" panose="02020603050405020304" pitchFamily="18" charset="0"/>
                <a:cs typeface="Times New Roman" panose="02020603050405020304" pitchFamily="18" charset="0"/>
              </a:rPr>
              <a:t>системы. Программы запускаются пользователем при необходимости проверить работу конкретного элемента (например системный динамик) или системы ПК (например системы ввода-вывода). </a:t>
            </a:r>
          </a:p>
          <a:p>
            <a:r>
              <a:rPr lang="ru-RU" b="1" dirty="0">
                <a:latin typeface="Times New Roman" panose="02020603050405020304" pitchFamily="18" charset="0"/>
                <a:cs typeface="Times New Roman" panose="02020603050405020304" pitchFamily="18" charset="0"/>
              </a:rPr>
              <a:t>Третий уровень</a:t>
            </a:r>
            <a:r>
              <a:rPr lang="ru-RU"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включает тестовые программы производителей</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оборудования и программы общего назначения, которые позволяют выполнить тестирование ПК в целом или отдельной достаточно большой системы. Тест проводится тщательно, занимает много времени и позволяет локализовать даже отдельные сбои оборудования и плавающие неисправности. </a:t>
            </a:r>
          </a:p>
          <a:p>
            <a:r>
              <a:rPr lang="ru-RU" dirty="0">
                <a:latin typeface="Times New Roman" panose="02020603050405020304" pitchFamily="18" charset="0"/>
                <a:cs typeface="Times New Roman" panose="02020603050405020304" pitchFamily="18" charset="0"/>
              </a:rPr>
              <a:t>Программы верхнего уровня могут, быть использованы, только если будут успешно пройдены тесты первого уровня.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28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52736"/>
            <a:ext cx="9144000" cy="5805264"/>
          </a:xfrm>
        </p:spPr>
        <p:txBody>
          <a:bodyPr>
            <a:normAutofit fontScale="77500" lnSpcReduction="20000"/>
          </a:bodyPr>
          <a:lstStyle/>
          <a:p>
            <a:r>
              <a:rPr lang="ru-RU" b="1" dirty="0">
                <a:latin typeface="Times New Roman" panose="02020603050405020304" pitchFamily="18" charset="0"/>
                <a:cs typeface="Times New Roman" panose="02020603050405020304" pitchFamily="18" charset="0"/>
              </a:rPr>
              <a:t>ВИДЫ ДИАГНОСТИКИ.</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Выделяют два вида диагностики персонального компьютера: программная диагностика и аппаратная диагностика.</a:t>
            </a:r>
          </a:p>
          <a:p>
            <a:r>
              <a:rPr lang="ru-RU" b="1" dirty="0">
                <a:latin typeface="Times New Roman" panose="02020603050405020304" pitchFamily="18" charset="0"/>
                <a:cs typeface="Times New Roman" panose="02020603050405020304" pitchFamily="18" charset="0"/>
              </a:rPr>
              <a:t>Программная диагностика</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Данная диагностика неисправностей компьютера или ноутбука выявит причины некорректной работы устройства. Она поможет выяснить, почему операционная система перестала правильно работать:</a:t>
            </a:r>
          </a:p>
          <a:p>
            <a:r>
              <a:rPr lang="ru-RU" dirty="0">
                <a:latin typeface="Times New Roman" panose="02020603050405020304" pitchFamily="18" charset="0"/>
                <a:cs typeface="Times New Roman" panose="02020603050405020304" pitchFamily="18" charset="0"/>
              </a:rPr>
              <a:t>Ø пострадала от атаки вируса</a:t>
            </a:r>
          </a:p>
          <a:p>
            <a:r>
              <a:rPr lang="ru-RU" dirty="0">
                <a:latin typeface="Times New Roman" panose="02020603050405020304" pitchFamily="18" charset="0"/>
                <a:cs typeface="Times New Roman" panose="02020603050405020304" pitchFamily="18" charset="0"/>
              </a:rPr>
              <a:t>Ø произошел сбой в работе жесткого диска</a:t>
            </a:r>
          </a:p>
          <a:p>
            <a:r>
              <a:rPr lang="ru-RU" dirty="0">
                <a:latin typeface="Times New Roman" panose="02020603050405020304" pitchFamily="18" charset="0"/>
                <a:cs typeface="Times New Roman" panose="02020603050405020304" pitchFamily="18" charset="0"/>
              </a:rPr>
              <a:t>Ø отсутствие в папке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файлов</a:t>
            </a:r>
          </a:p>
          <a:p>
            <a:r>
              <a:rPr lang="ru-RU" dirty="0">
                <a:latin typeface="Times New Roman" panose="02020603050405020304" pitchFamily="18" charset="0"/>
                <a:cs typeface="Times New Roman" panose="02020603050405020304" pitchFamily="18" charset="0"/>
              </a:rPr>
              <a:t>В зависимости от задачи, диагностика системы компьютера включает:</a:t>
            </a:r>
          </a:p>
          <a:p>
            <a:r>
              <a:rPr lang="ru-RU" dirty="0">
                <a:latin typeface="Times New Roman" panose="02020603050405020304" pitchFamily="18" charset="0"/>
                <a:cs typeface="Times New Roman" panose="02020603050405020304" pitchFamily="18" charset="0"/>
              </a:rPr>
              <a:t>Ø диагностика компьютера на вирусы;</a:t>
            </a:r>
          </a:p>
          <a:p>
            <a:r>
              <a:rPr lang="ru-RU" dirty="0">
                <a:latin typeface="Times New Roman" panose="02020603050405020304" pitchFamily="18" charset="0"/>
                <a:cs typeface="Times New Roman" panose="02020603050405020304" pitchFamily="18" charset="0"/>
              </a:rPr>
              <a:t>Ø автоматический поиск неисправностей в системе;</a:t>
            </a:r>
          </a:p>
          <a:p>
            <a:r>
              <a:rPr lang="ru-RU" dirty="0">
                <a:latin typeface="Times New Roman" panose="02020603050405020304" pitchFamily="18" charset="0"/>
                <a:cs typeface="Times New Roman" panose="02020603050405020304" pitchFamily="18" charset="0"/>
              </a:rPr>
              <a:t>Ø проверка системных файлов;</a:t>
            </a:r>
          </a:p>
          <a:p>
            <a:r>
              <a:rPr lang="ru-RU" dirty="0">
                <a:latin typeface="Times New Roman" panose="02020603050405020304" pitchFamily="18" charset="0"/>
                <a:cs typeface="Times New Roman" panose="02020603050405020304" pitchFamily="18" charset="0"/>
              </a:rPr>
              <a:t>Ø проверка жесткого диска на системные ошибки.</a:t>
            </a:r>
          </a:p>
          <a:p>
            <a:r>
              <a:rPr lang="ru-RU" dirty="0">
                <a:latin typeface="Times New Roman" panose="02020603050405020304" pitchFamily="18" charset="0"/>
                <a:cs typeface="Times New Roman" panose="02020603050405020304" pitchFamily="18" charset="0"/>
              </a:rPr>
              <a:t>Программное обеспечение для диагностики состояния компьютера поможет выявить неполадки, если:</a:t>
            </a:r>
          </a:p>
          <a:p>
            <a:r>
              <a:rPr lang="ru-RU" dirty="0">
                <a:latin typeface="Times New Roman" panose="02020603050405020304" pitchFamily="18" charset="0"/>
                <a:cs typeface="Times New Roman" panose="02020603050405020304" pitchFamily="18" charset="0"/>
              </a:rPr>
              <a:t>Ø работа ПК прерывается;</a:t>
            </a:r>
          </a:p>
          <a:p>
            <a:r>
              <a:rPr lang="ru-RU" dirty="0">
                <a:latin typeface="Times New Roman" panose="02020603050405020304" pitchFamily="18" charset="0"/>
                <a:cs typeface="Times New Roman" panose="02020603050405020304" pitchFamily="18" charset="0"/>
              </a:rPr>
              <a:t>Ø ОС тормозит;</a:t>
            </a:r>
          </a:p>
          <a:p>
            <a:r>
              <a:rPr lang="ru-RU" dirty="0">
                <a:latin typeface="Times New Roman" panose="02020603050405020304" pitchFamily="18" charset="0"/>
                <a:cs typeface="Times New Roman" panose="02020603050405020304" pitchFamily="18" charset="0"/>
              </a:rPr>
              <a:t>Ø сбились настройки программ;</a:t>
            </a:r>
          </a:p>
          <a:p>
            <a:r>
              <a:rPr lang="ru-RU" dirty="0">
                <a:latin typeface="Times New Roman" panose="02020603050405020304" pitchFamily="18" charset="0"/>
                <a:cs typeface="Times New Roman" panose="02020603050405020304" pitchFamily="18" charset="0"/>
              </a:rPr>
              <a:t>Ø некорректно работают отдельные приложения;</a:t>
            </a:r>
          </a:p>
          <a:p>
            <a:r>
              <a:rPr lang="ru-RU" dirty="0">
                <a:latin typeface="Times New Roman" panose="02020603050405020304" pitchFamily="18" charset="0"/>
                <a:cs typeface="Times New Roman" panose="02020603050405020304" pitchFamily="18" charset="0"/>
              </a:rPr>
              <a:t>Ø нет изображения или звука - диагностика устройств компьютера;</a:t>
            </a:r>
          </a:p>
          <a:p>
            <a:r>
              <a:rPr lang="ru-RU" dirty="0">
                <a:latin typeface="Times New Roman" panose="02020603050405020304" pitchFamily="18" charset="0"/>
                <a:cs typeface="Times New Roman" panose="02020603050405020304" pitchFamily="18" charset="0"/>
              </a:rPr>
              <a:t>Ø данные не сохраняются.</a:t>
            </a:r>
          </a:p>
          <a:p>
            <a:endParaRPr lang="ru-RU" dirty="0">
              <a:latin typeface="Times New Roman" panose="02020603050405020304" pitchFamily="18" charset="0"/>
              <a:cs typeface="Times New Roman" panose="02020603050405020304" pitchFamily="18" charset="0"/>
            </a:endParaRPr>
          </a:p>
        </p:txBody>
      </p:sp>
      <p:sp>
        <p:nvSpPr>
          <p:cNvPr id="2" name="Заголовок 1"/>
          <p:cNvSpPr>
            <a:spLocks noGrp="1"/>
          </p:cNvSpPr>
          <p:nvPr>
            <p:ph type="title"/>
          </p:nvPr>
        </p:nvSpPr>
        <p:spPr>
          <a:xfrm>
            <a:off x="12530" y="35339"/>
            <a:ext cx="9131470" cy="1017398"/>
          </a:xfrm>
        </p:spPr>
        <p:txBody>
          <a:bodyPr>
            <a:normAutofit fontScale="90000"/>
          </a:bodyPr>
          <a:lstStyle/>
          <a:p>
            <a:r>
              <a:rPr lang="ru-RU" sz="3600" dirty="0">
                <a:latin typeface="Times New Roman" panose="02020603050405020304" pitchFamily="18" charset="0"/>
                <a:cs typeface="Times New Roman" panose="02020603050405020304" pitchFamily="18" charset="0"/>
              </a:rPr>
              <a:t>Программная диагностика неисправностей и аппаратная</a:t>
            </a:r>
          </a:p>
        </p:txBody>
      </p:sp>
    </p:spTree>
    <p:extLst>
      <p:ext uri="{BB962C8B-B14F-4D97-AF65-F5344CB8AC3E}">
        <p14:creationId xmlns:p14="http://schemas.microsoft.com/office/powerpoint/2010/main" val="1607952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sz="2800" b="1" dirty="0">
                <a:latin typeface="Times New Roman" panose="02020603050405020304" pitchFamily="18" charset="0"/>
                <a:cs typeface="Times New Roman" panose="02020603050405020304" pitchFamily="18" charset="0"/>
              </a:rPr>
              <a:t>Аппаратная диагностика компьютера</a:t>
            </a:r>
            <a:endParaRPr lang="ru-RU" sz="2800" dirty="0">
              <a:latin typeface="Times New Roman" panose="02020603050405020304" pitchFamily="18" charset="0"/>
              <a:cs typeface="Times New Roman" panose="02020603050405020304" pitchFamily="18" charset="0"/>
            </a:endParaRPr>
          </a:p>
          <a:p>
            <a:r>
              <a:rPr lang="ru-RU" sz="2800" dirty="0">
                <a:latin typeface="Times New Roman" panose="02020603050405020304" pitchFamily="18" charset="0"/>
                <a:cs typeface="Times New Roman" panose="02020603050405020304" pitchFamily="18" charset="0"/>
              </a:rPr>
              <a:t>Если программная ошибка исключена, проводится диагностика оборудования компьютера или ноутбука. Процедура требует применения специального оборудования. Так называемая диагностика железа компьютера помогает определить локализацию неисправности: в блоке питания или другом узле. Аппаратная диагностика работы компьютера включает проведение различных тестов (диагностика памяти компьютера, материнской платы, диагностика температуры компьютера, расшифровка сигналов, подаваемых системой BIOS).</a:t>
            </a: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74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p:cNvSpPr>
            <a:spLocks noGrp="1"/>
          </p:cNvSpPr>
          <p:nvPr>
            <p:ph idx="1"/>
          </p:nvPr>
        </p:nvSpPr>
        <p:spPr>
          <a:xfrm>
            <a:off x="26910" y="43543"/>
            <a:ext cx="9144000" cy="6858000"/>
          </a:xfrm>
        </p:spPr>
        <p:txBody>
          <a:bodyPr>
            <a:normAutofit lnSpcReduction="10000"/>
          </a:bodyPr>
          <a:lstStyle/>
          <a:p>
            <a:r>
              <a:rPr lang="ru-RU" b="1" dirty="0">
                <a:latin typeface="Times New Roman" panose="02020603050405020304" pitchFamily="18" charset="0"/>
                <a:cs typeface="Times New Roman" panose="02020603050405020304" pitchFamily="18" charset="0"/>
              </a:rPr>
              <a:t>ДИАГНОСТИКА С ПОМОЩЬЮ ПРОГРАММНОГО ОБЕСПЕЧЕНИЯ.</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Анализируем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прежде чем наводить порядок, необходимо составить представление о масштабах хаоса, творящегося на вашем ПК. Для этого нажмите на клавиши «</a:t>
            </a:r>
            <a:r>
              <a:rPr lang="ru-RU" dirty="0" err="1">
                <a:latin typeface="Times New Roman" panose="02020603050405020304" pitchFamily="18" charset="0"/>
                <a:cs typeface="Times New Roman" panose="02020603050405020304" pitchFamily="18" charset="0"/>
              </a:rPr>
              <a:t>Win+R</a:t>
            </a:r>
            <a:r>
              <a:rPr lang="ru-RU" dirty="0">
                <a:latin typeface="Times New Roman" panose="02020603050405020304" pitchFamily="18" charset="0"/>
                <a:cs typeface="Times New Roman" panose="02020603050405020304" pitchFamily="18" charset="0"/>
              </a:rPr>
              <a:t>» и введите команду «</a:t>
            </a:r>
            <a:r>
              <a:rPr lang="ru-RU" dirty="0" err="1">
                <a:latin typeface="Times New Roman" panose="02020603050405020304" pitchFamily="18" charset="0"/>
                <a:cs typeface="Times New Roman" panose="02020603050405020304" pitchFamily="18" charset="0"/>
              </a:rPr>
              <a:t>perfmon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report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запустит мониторинг производительности и предоставит список показателей работоспособности системы. В самом начале красным будут выделены ошибки — например, нефункционирующие устройства или слишком долгие ответы системных служб. Если таких маркировок много, возьмитесь сначала за эти проблемы, решая их с помощью наших советов по очистке. Зеленые записи сообщают, что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в норме, однако зачастую и здесь еще существует немало возможностей для наведения идеальной чистоты.</a:t>
            </a:r>
          </a:p>
          <a:p>
            <a:r>
              <a:rPr lang="ru-RU" dirty="0">
                <a:latin typeface="Times New Roman" panose="02020603050405020304" pitchFamily="18" charset="0"/>
                <a:cs typeface="Times New Roman" panose="02020603050405020304" pitchFamily="18" charset="0"/>
              </a:rPr>
              <a:t>Расчищаем автозагрузку излишек программ в папке автозагрузки замедляет запуск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Для просмотра процессов, протекающих в фоновом режиме, необходимо обратиться к внешним утилитам для анализа, таким как </a:t>
            </a:r>
            <a:r>
              <a:rPr lang="ru-RU" dirty="0" err="1">
                <a:latin typeface="Times New Roman" panose="02020603050405020304" pitchFamily="18" charset="0"/>
                <a:cs typeface="Times New Roman" panose="02020603050405020304" pitchFamily="18" charset="0"/>
              </a:rPr>
              <a:t>Autoruns</a:t>
            </a:r>
            <a:r>
              <a:rPr lang="ru-RU" dirty="0">
                <a:latin typeface="Times New Roman" panose="02020603050405020304" pitchFamily="18" charset="0"/>
                <a:cs typeface="Times New Roman" panose="02020603050405020304" pitchFamily="18" charset="0"/>
              </a:rPr>
              <a:t>. Эта программа проверяет систему и отображает запущенные приложения, загруженные драйверы и работающие службы. Необходимую для оптимизации автозагрузки информацию вы найдете на вкладке «</a:t>
            </a:r>
            <a:r>
              <a:rPr lang="ru-RU" dirty="0" err="1">
                <a:latin typeface="Times New Roman" panose="02020603050405020304" pitchFamily="18" charset="0"/>
                <a:cs typeface="Times New Roman" panose="02020603050405020304" pitchFamily="18" charset="0"/>
              </a:rPr>
              <a:t>Logon</a:t>
            </a:r>
            <a:r>
              <a:rPr lang="ru-RU" dirty="0">
                <a:latin typeface="Times New Roman" panose="02020603050405020304" pitchFamily="18" charset="0"/>
                <a:cs typeface="Times New Roman" panose="02020603050405020304" pitchFamily="18" charset="0"/>
              </a:rPr>
              <a:t>». В отличие от собственной функции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msconfig</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Autoruns</a:t>
            </a:r>
            <a:r>
              <a:rPr lang="ru-RU" dirty="0">
                <a:latin typeface="Times New Roman" panose="02020603050405020304" pitchFamily="18" charset="0"/>
                <a:cs typeface="Times New Roman" panose="02020603050405020304" pitchFamily="18" charset="0"/>
              </a:rPr>
              <a:t> предоставляет описание программы и, по возможности, имя ее разработчика. Благодаря этому при обнаружении незнакомой службы вы сможете решить, отключить ее или же оставить в покое.</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48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800" dirty="0">
                <a:latin typeface="Times New Roman" panose="02020603050405020304" pitchFamily="18" charset="0"/>
                <a:cs typeface="Times New Roman" panose="02020603050405020304" pitchFamily="18" charset="0"/>
              </a:rPr>
              <a:t>Вычищаем «мусор» с помощью </a:t>
            </a:r>
            <a:r>
              <a:rPr lang="ru-RU" sz="1800" dirty="0" err="1">
                <a:latin typeface="Times New Roman" panose="02020603050405020304" pitchFamily="18" charset="0"/>
                <a:cs typeface="Times New Roman" panose="02020603050405020304" pitchFamily="18" charset="0"/>
              </a:rPr>
              <a:t>ccleaner</a:t>
            </a:r>
            <a:r>
              <a:rPr lang="ru-RU" sz="1800" dirty="0">
                <a:latin typeface="Times New Roman" panose="02020603050405020304" pitchFamily="18" charset="0"/>
                <a:cs typeface="Times New Roman" panose="02020603050405020304" pitchFamily="18" charset="0"/>
              </a:rPr>
              <a:t>. В </a:t>
            </a:r>
            <a:r>
              <a:rPr lang="ru-RU" sz="1800" dirty="0" err="1">
                <a:latin typeface="Times New Roman" panose="02020603050405020304" pitchFamily="18" charset="0"/>
                <a:cs typeface="Times New Roman" panose="02020603050405020304" pitchFamily="18" charset="0"/>
              </a:rPr>
              <a:t>Windows</a:t>
            </a:r>
            <a:r>
              <a:rPr lang="ru-RU" sz="1800" dirty="0">
                <a:latin typeface="Times New Roman" panose="02020603050405020304" pitchFamily="18" charset="0"/>
                <a:cs typeface="Times New Roman" panose="02020603050405020304" pitchFamily="18" charset="0"/>
              </a:rPr>
              <a:t> накапливается много данных, ставших ненужными. Хотя их тормозящее воздействие в «семерке» и «восьмерке» уже не так велико, как во времена </a:t>
            </a:r>
            <a:r>
              <a:rPr lang="ru-RU" sz="1800" dirty="0" err="1">
                <a:latin typeface="Times New Roman" panose="02020603050405020304" pitchFamily="18" charset="0"/>
                <a:cs typeface="Times New Roman" panose="02020603050405020304" pitchFamily="18" charset="0"/>
              </a:rPr>
              <a:t>Windows</a:t>
            </a:r>
            <a:r>
              <a:rPr lang="ru-RU" sz="1800" dirty="0">
                <a:latin typeface="Times New Roman" panose="02020603050405020304" pitchFamily="18" charset="0"/>
                <a:cs typeface="Times New Roman" panose="02020603050405020304" pitchFamily="18" charset="0"/>
              </a:rPr>
              <a:t> 95, время от времени их стоит удалять хотя бы для того, чтобы расчистить место, которого на твердотельных накопителях всегда не хватает. Наш выбор пал на утилиту </a:t>
            </a:r>
            <a:r>
              <a:rPr lang="ru-RU" sz="1800" dirty="0" err="1">
                <a:latin typeface="Times New Roman" panose="02020603050405020304" pitchFamily="18" charset="0"/>
                <a:cs typeface="Times New Roman" panose="02020603050405020304" pitchFamily="18" charset="0"/>
              </a:rPr>
              <a:t>CCleaner</a:t>
            </a:r>
            <a:r>
              <a:rPr lang="ru-RU" sz="1800" dirty="0">
                <a:latin typeface="Times New Roman" panose="02020603050405020304" pitchFamily="18" charset="0"/>
                <a:cs typeface="Times New Roman" panose="02020603050405020304" pitchFamily="18" charset="0"/>
              </a:rPr>
              <a:t>, так как она не только удаляет временные файлы и </a:t>
            </a:r>
            <a:r>
              <a:rPr lang="ru-RU" sz="1800" dirty="0" err="1">
                <a:latin typeface="Times New Roman" panose="02020603050405020304" pitchFamily="18" charset="0"/>
                <a:cs typeface="Times New Roman" panose="02020603050405020304" pitchFamily="18" charset="0"/>
              </a:rPr>
              <a:t>кеш</a:t>
            </a:r>
            <a:r>
              <a:rPr lang="ru-RU" sz="1800" dirty="0">
                <a:latin typeface="Times New Roman" panose="02020603050405020304" pitchFamily="18" charset="0"/>
                <a:cs typeface="Times New Roman" panose="02020603050405020304" pitchFamily="18" charset="0"/>
              </a:rPr>
              <a:t> в </a:t>
            </a:r>
            <a:r>
              <a:rPr lang="ru-RU" sz="1800" dirty="0" err="1">
                <a:latin typeface="Times New Roman" panose="02020603050405020304" pitchFamily="18" charset="0"/>
                <a:cs typeface="Times New Roman" panose="02020603050405020304" pitchFamily="18" charset="0"/>
              </a:rPr>
              <a:t>Windows</a:t>
            </a:r>
            <a:r>
              <a:rPr lang="ru-RU" sz="1800" dirty="0">
                <a:latin typeface="Times New Roman" panose="02020603050405020304" pitchFamily="18" charset="0"/>
                <a:cs typeface="Times New Roman" panose="02020603050405020304" pitchFamily="18" charset="0"/>
              </a:rPr>
              <a:t>, но и целенаправленно занимается «пожирателями» памяти среди установленных программ. Последняя (четвертая) версия удаляет даже </a:t>
            </a:r>
            <a:r>
              <a:rPr lang="ru-RU" sz="1800" dirty="0" err="1">
                <a:latin typeface="Times New Roman" panose="02020603050405020304" pitchFamily="18" charset="0"/>
                <a:cs typeface="Times New Roman" panose="02020603050405020304" pitchFamily="18" charset="0"/>
              </a:rPr>
              <a:t>кеш</a:t>
            </a:r>
            <a:r>
              <a:rPr lang="ru-RU" sz="1800" dirty="0">
                <a:latin typeface="Times New Roman" panose="02020603050405020304" pitchFamily="18" charset="0"/>
                <a:cs typeface="Times New Roman" panose="02020603050405020304" pitchFamily="18" charset="0"/>
              </a:rPr>
              <a:t> установочного процесса </a:t>
            </a:r>
            <a:r>
              <a:rPr lang="ru-RU" sz="1800" dirty="0" err="1">
                <a:latin typeface="Times New Roman" panose="02020603050405020304" pitchFamily="18" charset="0"/>
                <a:cs typeface="Times New Roman" panose="02020603050405020304" pitchFamily="18" charset="0"/>
              </a:rPr>
              <a:t>Photoshop</a:t>
            </a:r>
            <a:r>
              <a:rPr lang="ru-RU" sz="1800" dirty="0">
                <a:latin typeface="Times New Roman" panose="02020603050405020304" pitchFamily="18" charset="0"/>
                <a:cs typeface="Times New Roman" panose="02020603050405020304" pitchFamily="18" charset="0"/>
              </a:rPr>
              <a:t>. Для этого в левой части экрана «Очистка» просто выберите элементы </a:t>
            </a:r>
            <a:r>
              <a:rPr lang="ru-RU" sz="1800" dirty="0" err="1">
                <a:latin typeface="Times New Roman" panose="02020603050405020304" pitchFamily="18" charset="0"/>
                <a:cs typeface="Times New Roman" panose="02020603050405020304" pitchFamily="18" charset="0"/>
              </a:rPr>
              <a:t>Windows</a:t>
            </a:r>
            <a:r>
              <a:rPr lang="ru-RU" sz="1800" dirty="0">
                <a:latin typeface="Times New Roman" panose="02020603050405020304" pitchFamily="18" charset="0"/>
                <a:cs typeface="Times New Roman" panose="02020603050405020304" pitchFamily="18" charset="0"/>
              </a:rPr>
              <a:t> и программы, которые вы хотите очистить. Теперь нажмите на кнопку «Анализ». </a:t>
            </a:r>
            <a:r>
              <a:rPr lang="ru-RU" sz="1800" dirty="0" err="1">
                <a:latin typeface="Times New Roman" panose="02020603050405020304" pitchFamily="18" charset="0"/>
                <a:cs typeface="Times New Roman" panose="02020603050405020304" pitchFamily="18" charset="0"/>
              </a:rPr>
              <a:t>CCleaner</a:t>
            </a:r>
            <a:r>
              <a:rPr lang="ru-RU" sz="1800" dirty="0">
                <a:latin typeface="Times New Roman" panose="02020603050405020304" pitchFamily="18" charset="0"/>
                <a:cs typeface="Times New Roman" panose="02020603050405020304" pitchFamily="18" charset="0"/>
              </a:rPr>
              <a:t> проверит выбранные вами разделы на наличие цифрового мусора и составит наглядный список результатов. Щелчок по кнопке «Очистка» запустит процесс. Если уборка вместе с </a:t>
            </a:r>
            <a:r>
              <a:rPr lang="ru-RU" sz="1800" dirty="0" err="1">
                <a:latin typeface="Times New Roman" panose="02020603050405020304" pitchFamily="18" charset="0"/>
                <a:cs typeface="Times New Roman" panose="02020603050405020304" pitchFamily="18" charset="0"/>
              </a:rPr>
              <a:t>CСleaner</a:t>
            </a:r>
            <a:r>
              <a:rPr lang="ru-RU" sz="1800" dirty="0">
                <a:latin typeface="Times New Roman" panose="02020603050405020304" pitchFamily="18" charset="0"/>
                <a:cs typeface="Times New Roman" panose="02020603050405020304" pitchFamily="18" charset="0"/>
              </a:rPr>
              <a:t> заставила вас желать большего, можете продолжить с расширением </a:t>
            </a:r>
            <a:r>
              <a:rPr lang="ru-RU" sz="1800" dirty="0" err="1">
                <a:latin typeface="Times New Roman" panose="02020603050405020304" pitchFamily="18" charset="0"/>
                <a:cs typeface="Times New Roman" panose="02020603050405020304" pitchFamily="18" charset="0"/>
              </a:rPr>
              <a:t>CCEnhancer</a:t>
            </a:r>
            <a:r>
              <a:rPr lang="ru-RU" sz="1800" dirty="0">
                <a:latin typeface="Times New Roman" panose="02020603050405020304" pitchFamily="18" charset="0"/>
                <a:cs typeface="Times New Roman" panose="02020603050405020304" pitchFamily="18" charset="0"/>
              </a:rPr>
              <a:t>. Эта утилита добавляет в </a:t>
            </a:r>
            <a:r>
              <a:rPr lang="ru-RU" sz="1800" dirty="0" err="1">
                <a:latin typeface="Times New Roman" panose="02020603050405020304" pitchFamily="18" charset="0"/>
                <a:cs typeface="Times New Roman" panose="02020603050405020304" pitchFamily="18" charset="0"/>
              </a:rPr>
              <a:t>CСleaner</a:t>
            </a:r>
            <a:r>
              <a:rPr lang="ru-RU" sz="1800" dirty="0">
                <a:latin typeface="Times New Roman" panose="02020603050405020304" pitchFamily="18" charset="0"/>
                <a:cs typeface="Times New Roman" panose="02020603050405020304" pitchFamily="18" charset="0"/>
              </a:rPr>
              <a:t> 500 дополнительных возможностей очистки для других программ. Кроме того, раз в год следует просматривать установленные приложения и удалять ненужные. Это можно сделать либо через Панель управления </a:t>
            </a:r>
            <a:r>
              <a:rPr lang="ru-RU" sz="1800" dirty="0" err="1">
                <a:latin typeface="Times New Roman" panose="02020603050405020304" pitchFamily="18" charset="0"/>
                <a:cs typeface="Times New Roman" panose="02020603050405020304" pitchFamily="18" charset="0"/>
              </a:rPr>
              <a:t>Windows</a:t>
            </a:r>
            <a:r>
              <a:rPr lang="ru-RU" sz="1800" dirty="0">
                <a:latin typeface="Times New Roman" panose="02020603050405020304" pitchFamily="18" charset="0"/>
                <a:cs typeface="Times New Roman" panose="02020603050405020304" pitchFamily="18" charset="0"/>
              </a:rPr>
              <a:t>, либо с помощью специальной программы — например, </a:t>
            </a:r>
            <a:r>
              <a:rPr lang="ru-RU" sz="1800" dirty="0" err="1">
                <a:latin typeface="Times New Roman" panose="02020603050405020304" pitchFamily="18" charset="0"/>
                <a:cs typeface="Times New Roman" panose="02020603050405020304" pitchFamily="18" charset="0"/>
              </a:rPr>
              <a:t>RevoUninstaller</a:t>
            </a:r>
            <a:r>
              <a:rPr lang="ru-RU" sz="1800" dirty="0">
                <a:latin typeface="Times New Roman" panose="02020603050405020304" pitchFamily="18" charset="0"/>
                <a:cs typeface="Times New Roman" panose="02020603050405020304" pitchFamily="18" charset="0"/>
              </a:rPr>
              <a:t>.</a:t>
            </a:r>
          </a:p>
          <a:p>
            <a:r>
              <a:rPr lang="ru-RU" sz="1800" dirty="0">
                <a:latin typeface="Times New Roman" panose="02020603050405020304" pitchFamily="18" charset="0"/>
                <a:cs typeface="Times New Roman" panose="02020603050405020304" pitchFamily="18" charset="0"/>
              </a:rPr>
              <a:t>При обнаружении ошибки, прежде чем вы приметесь за диагностику аппаратных средств PC, необходимо попробовать определить и локализовать ошибку с помощью специальных программных тестов. Чаще всего речь идет о неверной установке или дефектах, идентифицируемых с помощью программного обеспечения. Типичными примерами таких ситуаций являются конфликты прерываний, которые приводят к зависанию внешнего устройства. Существует большое количество программ, которые диагностируют компьютер, "лечат" его и оказывают помощь при ремонте.</a:t>
            </a:r>
          </a:p>
          <a:p>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6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412776"/>
            <a:ext cx="9144000" cy="5445224"/>
          </a:xfrm>
        </p:spPr>
        <p:txBody>
          <a:bodyPr>
            <a:normAutofit/>
          </a:bodyPr>
          <a:lstStyle/>
          <a:p>
            <a:r>
              <a:rPr lang="ru-RU" sz="2800" i="1" dirty="0">
                <a:latin typeface="Times New Roman" panose="02020603050405020304" pitchFamily="18" charset="0"/>
                <a:cs typeface="Times New Roman" panose="02020603050405020304" pitchFamily="18" charset="0"/>
              </a:rPr>
              <a:t>Контроль —это проверка правильности работы объекта(</a:t>
            </a:r>
            <a:r>
              <a:rPr lang="ru-RU" sz="2800" i="1" dirty="0" err="1">
                <a:latin typeface="Times New Roman" panose="02020603050405020304" pitchFamily="18" charset="0"/>
                <a:cs typeface="Times New Roman" panose="02020603050405020304" pitchFamily="18" charset="0"/>
              </a:rPr>
              <a:t>элемента,узла,устройства</a:t>
            </a:r>
            <a:r>
              <a:rPr lang="ru-RU" sz="2800" i="1" dirty="0">
                <a:latin typeface="Times New Roman" panose="02020603050405020304" pitchFamily="18" charset="0"/>
                <a:cs typeface="Times New Roman" panose="02020603050405020304" pitchFamily="18" charset="0"/>
              </a:rPr>
              <a:t>). Правильно работает устройство— схема контроля не вырабатывает никаких сигналов (в некоторых системах, правда, вырабатывается сигнал нормальной работы), неверно работает устройство— схема контроля выдает сигнал ошибки. На этом заканчиваются функции контроля. Другими словами, контроль— это проверка: правильно — неправильно.</a:t>
            </a:r>
          </a:p>
          <a:p>
            <a:r>
              <a:rPr lang="ru-RU" sz="2800" i="1" dirty="0">
                <a:latin typeface="Times New Roman" panose="02020603050405020304" pitchFamily="18" charset="0"/>
                <a:cs typeface="Times New Roman" panose="02020603050405020304" pitchFamily="18" charset="0"/>
              </a:rPr>
              <a:t>Процесс диагноза можно разделить на отдельные части, называемые элементарными проверками. </a:t>
            </a:r>
            <a:endParaRPr lang="ru-RU" sz="2800" dirty="0">
              <a:latin typeface="Times New Roman" panose="02020603050405020304" pitchFamily="18" charset="0"/>
              <a:cs typeface="Times New Roman" panose="02020603050405020304" pitchFamily="18" charset="0"/>
            </a:endParaRPr>
          </a:p>
        </p:txBody>
      </p:sp>
      <p:sp>
        <p:nvSpPr>
          <p:cNvPr id="2" name="Заголовок 1"/>
          <p:cNvSpPr>
            <a:spLocks noGrp="1"/>
          </p:cNvSpPr>
          <p:nvPr>
            <p:ph type="title"/>
          </p:nvPr>
        </p:nvSpPr>
        <p:spPr>
          <a:xfrm>
            <a:off x="0" y="0"/>
            <a:ext cx="9036496" cy="1196752"/>
          </a:xfrm>
        </p:spPr>
        <p:txBody>
          <a:bodyPr>
            <a:noAutofit/>
          </a:bodyPr>
          <a:lstStyle/>
          <a:p>
            <a:r>
              <a:rPr lang="ru-RU" sz="2600" dirty="0">
                <a:latin typeface="Times New Roman" panose="02020603050405020304" pitchFamily="18" charset="0"/>
                <a:cs typeface="Times New Roman" panose="02020603050405020304" pitchFamily="18" charset="0"/>
              </a:rPr>
              <a:t>Системы автоматизированного контроля, автоматического восстановления и диагностирования, их взаимосвязь</a:t>
            </a:r>
          </a:p>
        </p:txBody>
      </p:sp>
    </p:spTree>
    <p:extLst>
      <p:ext uri="{BB962C8B-B14F-4D97-AF65-F5344CB8AC3E}">
        <p14:creationId xmlns:p14="http://schemas.microsoft.com/office/powerpoint/2010/main" val="344374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8892480" cy="6858000"/>
          </a:xfrm>
        </p:spPr>
        <p:txBody>
          <a:bodyPr>
            <a:noAutofit/>
          </a:bodyPr>
          <a:lstStyle/>
          <a:p>
            <a:r>
              <a:rPr lang="ru-RU" sz="1800" b="1" dirty="0">
                <a:latin typeface="Times New Roman" panose="02020603050405020304" pitchFamily="18" charset="0"/>
                <a:cs typeface="Times New Roman" panose="02020603050405020304" pitchFamily="18" charset="0"/>
              </a:rPr>
              <a:t>Программа </a:t>
            </a:r>
            <a:r>
              <a:rPr lang="ru-RU" sz="1800" b="1" dirty="0" err="1">
                <a:latin typeface="Times New Roman" panose="02020603050405020304" pitchFamily="18" charset="0"/>
                <a:cs typeface="Times New Roman" panose="02020603050405020304" pitchFamily="18" charset="0"/>
              </a:rPr>
              <a:t>PassMarkBurnInTest</a:t>
            </a:r>
            <a:r>
              <a:rPr lang="ru-RU" sz="1800" b="1"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 программа для испытания компьютера «на прочность». </a:t>
            </a:r>
            <a:r>
              <a:rPr lang="ru-RU" sz="1800" dirty="0" err="1">
                <a:latin typeface="Times New Roman" panose="02020603050405020304" pitchFamily="18" charset="0"/>
                <a:cs typeface="Times New Roman" panose="02020603050405020304" pitchFamily="18" charset="0"/>
              </a:rPr>
              <a:t>BurnInTest</a:t>
            </a:r>
            <a:r>
              <a:rPr lang="ru-RU" sz="1800" dirty="0">
                <a:latin typeface="Times New Roman" panose="02020603050405020304" pitchFamily="18" charset="0"/>
                <a:cs typeface="Times New Roman" panose="02020603050405020304" pitchFamily="18" charset="0"/>
              </a:rPr>
              <a:t> тестирует стабильность и надёжность ПК, синхронно распределяя нагрузку на все подсистемы, позволяя осуществлять проверку скорости процессора, оперативной памяти, жестких дисков, CD/DVD приводов, звуковых и видеокарт, принтеров, сетевых соединений. </a:t>
            </a:r>
            <a:r>
              <a:rPr lang="ru-RU" sz="1800" dirty="0" err="1">
                <a:latin typeface="Times New Roman" panose="02020603050405020304" pitchFamily="18" charset="0"/>
                <a:cs typeface="Times New Roman" panose="02020603050405020304" pitchFamily="18" charset="0"/>
              </a:rPr>
              <a:t>BurnInTest</a:t>
            </a:r>
            <a:r>
              <a:rPr lang="ru-RU" sz="1800" dirty="0">
                <a:latin typeface="Times New Roman" panose="02020603050405020304" pitchFamily="18" charset="0"/>
                <a:cs typeface="Times New Roman" panose="02020603050405020304" pitchFamily="18" charset="0"/>
              </a:rPr>
              <a:t> непрерывно воссоздаёт экстремальные условия для всех аппаратных компонентов компьютера.</a:t>
            </a:r>
          </a:p>
          <a:p>
            <a:r>
              <a:rPr lang="ru-RU" sz="1800" b="1" dirty="0">
                <a:latin typeface="Times New Roman" panose="02020603050405020304" pitchFamily="18" charset="0"/>
                <a:cs typeface="Times New Roman" panose="02020603050405020304" pitchFamily="18" charset="0"/>
              </a:rPr>
              <a:t>ASTRA32—</a:t>
            </a:r>
            <a:r>
              <a:rPr lang="ru-RU" sz="1800" b="1" dirty="0" err="1">
                <a:latin typeface="Times New Roman" panose="02020603050405020304" pitchFamily="18" charset="0"/>
                <a:cs typeface="Times New Roman" panose="02020603050405020304" pitchFamily="18" charset="0"/>
              </a:rPr>
              <a:t>AdvancedSystem</a:t>
            </a:r>
            <a:r>
              <a:rPr lang="ru-RU" sz="1800" dirty="0">
                <a:latin typeface="Times New Roman" panose="02020603050405020304" pitchFamily="18" charset="0"/>
                <a:cs typeface="Times New Roman" panose="02020603050405020304" pitchFamily="18" charset="0"/>
              </a:rPr>
              <a:t>(</a:t>
            </a:r>
            <a:r>
              <a:rPr lang="ru-RU" sz="1800" dirty="0" err="1">
                <a:latin typeface="Times New Roman" panose="02020603050405020304" pitchFamily="18" charset="0"/>
                <a:cs typeface="Times New Roman" panose="02020603050405020304" pitchFamily="18" charset="0"/>
              </a:rPr>
              <a:t>AdvancedSystemInformationTool</a:t>
            </a:r>
            <a:r>
              <a:rPr lang="ru-RU" sz="1800" dirty="0">
                <a:latin typeface="Times New Roman" panose="02020603050405020304" pitchFamily="18" charset="0"/>
                <a:cs typeface="Times New Roman" panose="02020603050405020304" pitchFamily="18" charset="0"/>
              </a:rPr>
              <a:t>) — программа для диагностики и определения конфигурации компьютера. Предоставляет подробный отчёт, включающий полную информацию об аппаратном обеспечении компьютера и режимах его работы, включая недокументированные данные. ASTRA32 может управляться через командную строку и поддерживает создание отчетов.</a:t>
            </a:r>
          </a:p>
          <a:p>
            <a:r>
              <a:rPr lang="ru-RU" sz="1800" b="1" dirty="0" err="1">
                <a:latin typeface="Times New Roman" panose="02020603050405020304" pitchFamily="18" charset="0"/>
                <a:cs typeface="Times New Roman" panose="02020603050405020304" pitchFamily="18" charset="0"/>
              </a:rPr>
              <a:t>HardDriveInspector</a:t>
            </a:r>
            <a:r>
              <a:rPr lang="ru-RU" sz="1800" dirty="0">
                <a:latin typeface="Times New Roman" panose="02020603050405020304" pitchFamily="18" charset="0"/>
                <a:cs typeface="Times New Roman" panose="02020603050405020304" pitchFamily="18" charset="0"/>
              </a:rPr>
              <a:t>— мощная, удобная и эффективная программа, предназначенная для контроля за состоянием жестких дисков. Используя технологию S.M.A.R.T., программа заблаговременно извещает пользователя о грядущем сбое в работе диска, что позволяет предотвратить потерю хранящейся на нем информации.</a:t>
            </a:r>
          </a:p>
          <a:p>
            <a:r>
              <a:rPr lang="ru-RU" sz="1800" b="1" dirty="0">
                <a:latin typeface="Times New Roman" panose="02020603050405020304" pitchFamily="18" charset="0"/>
                <a:cs typeface="Times New Roman" panose="02020603050405020304" pitchFamily="18" charset="0"/>
              </a:rPr>
              <a:t>Диагностика </a:t>
            </a:r>
            <a:r>
              <a:rPr lang="ru-RU" sz="1800" b="1" dirty="0" err="1">
                <a:latin typeface="Times New Roman" panose="02020603050405020304" pitchFamily="18" charset="0"/>
                <a:cs typeface="Times New Roman" panose="02020603050405020304" pitchFamily="18" charset="0"/>
              </a:rPr>
              <a:t>DirectX</a:t>
            </a:r>
            <a:r>
              <a:rPr lang="ru-RU" sz="1800" dirty="0">
                <a:latin typeface="Times New Roman" panose="02020603050405020304" pitchFamily="18" charset="0"/>
                <a:cs typeface="Times New Roman" panose="02020603050405020304" pitchFamily="18" charset="0"/>
              </a:rPr>
              <a:t> - Еще одно замечательное средство диагностики работоспособности компьютера называется Средство диагностики </a:t>
            </a:r>
            <a:r>
              <a:rPr lang="ru-RU" sz="1800" dirty="0" err="1">
                <a:latin typeface="Times New Roman" panose="02020603050405020304" pitchFamily="18" charset="0"/>
                <a:cs typeface="Times New Roman" panose="02020603050405020304" pitchFamily="18" charset="0"/>
              </a:rPr>
              <a:t>DirectX</a:t>
            </a:r>
            <a:r>
              <a:rPr lang="ru-RU" sz="1800" dirty="0">
                <a:latin typeface="Times New Roman" panose="02020603050405020304" pitchFamily="18" charset="0"/>
                <a:cs typeface="Times New Roman" panose="02020603050405020304" pitchFamily="18" charset="0"/>
              </a:rPr>
              <a:t>. Данная программа отображает сведения о компонентах и драйверах интерфейса </a:t>
            </a:r>
            <a:r>
              <a:rPr lang="ru-RU" sz="1800" dirty="0" err="1">
                <a:latin typeface="Times New Roman" panose="02020603050405020304" pitchFamily="18" charset="0"/>
                <a:cs typeface="Times New Roman" panose="02020603050405020304" pitchFamily="18" charset="0"/>
              </a:rPr>
              <a:t>MicrosoftDirectX</a:t>
            </a:r>
            <a:r>
              <a:rPr lang="ru-RU" sz="1800" dirty="0">
                <a:latin typeface="Times New Roman" panose="02020603050405020304" pitchFamily="18" charset="0"/>
                <a:cs typeface="Times New Roman" panose="02020603050405020304" pitchFamily="18" charset="0"/>
              </a:rPr>
              <a:t>. Программа позволяет проверить работу аудио- и видеокарты, а также установить связь с мультимедийными службами. С помощью средства диагностики также можно отключить некоторые средства аппаратного ускорения. Чтобы запустить Средство диагностики </a:t>
            </a:r>
            <a:r>
              <a:rPr lang="ru-RU" sz="1800" dirty="0" err="1">
                <a:latin typeface="Times New Roman" panose="02020603050405020304" pitchFamily="18" charset="0"/>
                <a:cs typeface="Times New Roman" panose="02020603050405020304" pitchFamily="18" charset="0"/>
              </a:rPr>
              <a:t>DirectX</a:t>
            </a:r>
            <a:r>
              <a:rPr lang="ru-RU" sz="1800" dirty="0">
                <a:latin typeface="Times New Roman" panose="02020603050405020304" pitchFamily="18" charset="0"/>
                <a:cs typeface="Times New Roman" panose="02020603050405020304" pitchFamily="18" charset="0"/>
              </a:rPr>
              <a:t>, нажмите комбинацию клавиш &lt;</a:t>
            </a:r>
            <a:r>
              <a:rPr lang="ru-RU" sz="1800" dirty="0" err="1">
                <a:latin typeface="Times New Roman" panose="02020603050405020304" pitchFamily="18" charset="0"/>
                <a:cs typeface="Times New Roman" panose="02020603050405020304" pitchFamily="18" charset="0"/>
              </a:rPr>
              <a:t>Win+R</a:t>
            </a:r>
            <a:r>
              <a:rPr lang="ru-RU" sz="1800" dirty="0">
                <a:latin typeface="Times New Roman" panose="02020603050405020304" pitchFamily="18" charset="0"/>
                <a:cs typeface="Times New Roman" panose="02020603050405020304" pitchFamily="18" charset="0"/>
              </a:rPr>
              <a:t>&gt; и введите в поле запроса команду </a:t>
            </a:r>
            <a:r>
              <a:rPr lang="ru-RU" sz="1800" dirty="0" err="1">
                <a:latin typeface="Times New Roman" panose="02020603050405020304" pitchFamily="18" charset="0"/>
                <a:cs typeface="Times New Roman" panose="02020603050405020304" pitchFamily="18" charset="0"/>
              </a:rPr>
              <a:t>dxdiag</a:t>
            </a:r>
            <a:r>
              <a:rPr lang="ru-RU"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230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6632"/>
            <a:ext cx="8892480" cy="6741368"/>
          </a:xfrm>
        </p:spPr>
        <p:txBody>
          <a:bodyPr>
            <a:noAutofit/>
          </a:bodyPr>
          <a:lstStyle/>
          <a:p>
            <a:r>
              <a:rPr lang="ru-RU" sz="2000" b="1" dirty="0" err="1">
                <a:latin typeface="Times New Roman" panose="02020603050405020304" pitchFamily="18" charset="0"/>
                <a:cs typeface="Times New Roman" panose="02020603050405020304" pitchFamily="18" charset="0"/>
              </a:rPr>
              <a:t>HDDlifePro</a:t>
            </a:r>
            <a:r>
              <a:rPr lang="ru-RU" sz="2000" dirty="0">
                <a:latin typeface="Times New Roman" panose="02020603050405020304" pitchFamily="18" charset="0"/>
                <a:cs typeface="Times New Roman" panose="02020603050405020304" pitchFamily="18" charset="0"/>
              </a:rPr>
              <a:t>— это удобная в использовании программа, которая позволит вам контролировать здоровье и производительность вашего жёсткого диска. Просто запустите программу — и она покажет список ваших дисков с указанием состояния здоровья и жизни дисков, а также температуру. </a:t>
            </a:r>
            <a:r>
              <a:rPr lang="ru-RU" sz="2000" dirty="0" err="1">
                <a:latin typeface="Times New Roman" panose="02020603050405020304" pitchFamily="18" charset="0"/>
                <a:cs typeface="Times New Roman" panose="02020603050405020304" pitchFamily="18" charset="0"/>
              </a:rPr>
              <a:t>HDDlifePro</a:t>
            </a:r>
            <a:r>
              <a:rPr lang="ru-RU" sz="2000" dirty="0">
                <a:latin typeface="Times New Roman" panose="02020603050405020304" pitchFamily="18" charset="0"/>
                <a:cs typeface="Times New Roman" panose="02020603050405020304" pitchFamily="18" charset="0"/>
              </a:rPr>
              <a:t> может работать в фоновом режиме, регулярно контролируя диски. Теперь работает в </a:t>
            </a:r>
            <a:r>
              <a:rPr lang="ru-RU" sz="2000" dirty="0" err="1">
                <a:latin typeface="Times New Roman" panose="02020603050405020304" pitchFamily="18" charset="0"/>
                <a:cs typeface="Times New Roman" panose="02020603050405020304" pitchFamily="18" charset="0"/>
              </a:rPr>
              <a:t>Windows</a:t>
            </a:r>
            <a:r>
              <a:rPr lang="ru-RU" sz="2000" dirty="0">
                <a:latin typeface="Times New Roman" panose="02020603050405020304" pitchFamily="18" charset="0"/>
                <a:cs typeface="Times New Roman" panose="02020603050405020304" pitchFamily="18" charset="0"/>
              </a:rPr>
              <a:t> VISTA!</a:t>
            </a:r>
          </a:p>
          <a:p>
            <a:r>
              <a:rPr lang="ru-RU" sz="2000" b="1" dirty="0" err="1">
                <a:latin typeface="Times New Roman" panose="02020603050405020304" pitchFamily="18" charset="0"/>
                <a:cs typeface="Times New Roman" panose="02020603050405020304" pitchFamily="18" charset="0"/>
              </a:rPr>
              <a:t>AceUtilities</a:t>
            </a:r>
            <a:r>
              <a:rPr lang="ru-RU" sz="2000" dirty="0">
                <a:latin typeface="Times New Roman" panose="02020603050405020304" pitchFamily="18" charset="0"/>
                <a:cs typeface="Times New Roman" panose="02020603050405020304" pitchFamily="18" charset="0"/>
              </a:rPr>
              <a:t>— набор передовых утилит для оптимизации вашего компьютера. Программа позволяет отобразить полный список загружаемых компонент, очистить реестр и удалить ненужные файлы с диска. Также с </a:t>
            </a:r>
            <a:r>
              <a:rPr lang="ru-RU" sz="2000" dirty="0" err="1">
                <a:latin typeface="Times New Roman" panose="02020603050405020304" pitchFamily="18" charset="0"/>
                <a:cs typeface="Times New Roman" panose="02020603050405020304" pitchFamily="18" charset="0"/>
              </a:rPr>
              <a:t>AceUtilities</a:t>
            </a:r>
            <a:r>
              <a:rPr lang="ru-RU" sz="2000" dirty="0">
                <a:latin typeface="Times New Roman" panose="02020603050405020304" pitchFamily="18" charset="0"/>
                <a:cs typeface="Times New Roman" panose="02020603050405020304" pitchFamily="18" charset="0"/>
              </a:rPr>
              <a:t> вы сможете найти дубликаты файлов, удалить </a:t>
            </a:r>
            <a:r>
              <a:rPr lang="ru-RU" sz="2000" dirty="0" err="1">
                <a:latin typeface="Times New Roman" panose="02020603050405020304" pitchFamily="18" charset="0"/>
                <a:cs typeface="Times New Roman" panose="02020603050405020304" pitchFamily="18" charset="0"/>
              </a:rPr>
              <a:t>логи</a:t>
            </a:r>
            <a:r>
              <a:rPr lang="ru-RU" sz="2000" dirty="0">
                <a:latin typeface="Times New Roman" panose="02020603050405020304" pitchFamily="18" charset="0"/>
                <a:cs typeface="Times New Roman" panose="02020603050405020304" pitchFamily="18" charset="0"/>
              </a:rPr>
              <a:t> и неработающие ссылки.</a:t>
            </a:r>
          </a:p>
          <a:p>
            <a:r>
              <a:rPr lang="ru-RU" sz="2000" b="1" dirty="0" err="1">
                <a:latin typeface="Times New Roman" panose="02020603050405020304" pitchFamily="18" charset="0"/>
                <a:cs typeface="Times New Roman" panose="02020603050405020304" pitchFamily="18" charset="0"/>
              </a:rPr>
              <a:t>AuslogicsSystemInformation</a:t>
            </a:r>
            <a:r>
              <a:rPr lang="ru-RU" sz="2000" dirty="0">
                <a:latin typeface="Times New Roman" panose="02020603050405020304" pitchFamily="18" charset="0"/>
                <a:cs typeface="Times New Roman" panose="02020603050405020304" pitchFamily="18" charset="0"/>
              </a:rPr>
              <a:t> - позволит вам получить всю информацию о вашей системе, узнать какие устройства установлены и насколько хорошо они функционируют, получить данные об установленных программах и системных модулях. Программа позволяет создавать детальные отчеты в разных форматах и имеет простой и удобный интерфейс. </a:t>
            </a:r>
            <a:r>
              <a:rPr lang="ru-RU" sz="2000" dirty="0" err="1">
                <a:latin typeface="Times New Roman" panose="02020603050405020304" pitchFamily="18" charset="0"/>
                <a:cs typeface="Times New Roman" panose="02020603050405020304" pitchFamily="18" charset="0"/>
              </a:rPr>
              <a:t>SystemInformation</a:t>
            </a:r>
            <a:r>
              <a:rPr lang="ru-RU" sz="2000" dirty="0">
                <a:latin typeface="Times New Roman" panose="02020603050405020304" pitchFamily="18" charset="0"/>
                <a:cs typeface="Times New Roman" panose="02020603050405020304" pitchFamily="18" charset="0"/>
              </a:rPr>
              <a:t> — самый удобный способ узнать всю правду о системе, процессоре, видеокарте и материнской плате.</a:t>
            </a:r>
          </a:p>
          <a:p>
            <a:r>
              <a:rPr lang="ru-RU" sz="2000" b="1" dirty="0" err="1">
                <a:latin typeface="Times New Roman" panose="02020603050405020304" pitchFamily="18" charset="0"/>
                <a:cs typeface="Times New Roman" panose="02020603050405020304" pitchFamily="18" charset="0"/>
              </a:rPr>
              <a:t>AnVirTaskManager</a:t>
            </a:r>
            <a:r>
              <a:rPr lang="ru-RU" sz="2000" dirty="0">
                <a:latin typeface="Times New Roman" panose="02020603050405020304" pitchFamily="18" charset="0"/>
                <a:cs typeface="Times New Roman" panose="02020603050405020304" pitchFamily="18" charset="0"/>
              </a:rPr>
              <a:t> — бесплатная системная утилита, которая позволяет контролировать все, что запущено на компьютере, а также предлагает другие удобные инструменты для настройки компьютера.</a:t>
            </a:r>
          </a:p>
          <a:p>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5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sz="3600" dirty="0">
                <a:latin typeface="Times New Roman" panose="02020603050405020304" pitchFamily="18" charset="0"/>
                <a:cs typeface="Times New Roman" panose="02020603050405020304" pitchFamily="18" charset="0"/>
              </a:rPr>
              <a:t>И так, программная диагностика компьютера может выполняться только в том случае, когда работоспособна определенная часть жизненно важных его компонентов. В противном случае единственной возможностью является использование некоторых специальных программно-аппаратных средств - диагностических наборов, которые чаще всего могут установить причину возникшей неисправности.</a:t>
            </a:r>
          </a:p>
        </p:txBody>
      </p:sp>
    </p:spTree>
    <p:extLst>
      <p:ext uri="{BB962C8B-B14F-4D97-AF65-F5344CB8AC3E}">
        <p14:creationId xmlns:p14="http://schemas.microsoft.com/office/powerpoint/2010/main" val="145367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3482003559"/>
              </p:ext>
            </p:extLst>
          </p:nvPr>
        </p:nvGraphicFramePr>
        <p:xfrm>
          <a:off x="0" y="548683"/>
          <a:ext cx="9144000" cy="6309317"/>
        </p:xfrm>
        <a:graphic>
          <a:graphicData uri="http://schemas.openxmlformats.org/drawingml/2006/table">
            <a:tb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43894">
                <a:tc>
                  <a:txBody>
                    <a:bodyPr/>
                    <a:lstStyle/>
                    <a:p>
                      <a:r>
                        <a:rPr lang="ru-RU" sz="1800" dirty="0">
                          <a:latin typeface="Times New Roman" panose="02020603050405020304" pitchFamily="18" charset="0"/>
                          <a:cs typeface="Times New Roman" panose="02020603050405020304" pitchFamily="18" charset="0"/>
                        </a:rPr>
                        <a:t>Протяженность и количество гудков динамика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Значение сигнала (неисправность) </a:t>
                      </a:r>
                    </a:p>
                  </a:txBody>
                  <a:tcPr marL="89753" marR="89753" marT="44876" marB="44876" anchor="ctr">
                    <a:lnL>
                      <a:noFill/>
                    </a:lnL>
                    <a:lnR>
                      <a:noFill/>
                    </a:lnR>
                    <a:lnT>
                      <a:noFill/>
                    </a:lnT>
                    <a:lnB>
                      <a:noFill/>
                    </a:lnB>
                  </a:tcPr>
                </a:tc>
                <a:extLst>
                  <a:ext uri="{0D108BD9-81ED-4DB2-BD59-A6C34878D82A}">
                    <a16:rowId xmlns:a16="http://schemas.microsoft.com/office/drawing/2014/main" val="10000"/>
                  </a:ext>
                </a:extLst>
              </a:tr>
              <a:tr h="938601">
                <a:tc>
                  <a:txBody>
                    <a:bodyPr/>
                    <a:lstStyle/>
                    <a:p>
                      <a:r>
                        <a:rPr lang="ru-RU" sz="1800" dirty="0">
                          <a:latin typeface="Times New Roman" panose="02020603050405020304" pitchFamily="18" charset="0"/>
                          <a:cs typeface="Times New Roman" panose="02020603050405020304" pitchFamily="18" charset="0"/>
                        </a:rPr>
                        <a:t>1 короткий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Нормальное завершение POST, все O.K. </a:t>
                      </a:r>
                    </a:p>
                  </a:txBody>
                  <a:tcPr marL="89753" marR="89753" marT="44876" marB="44876" anchor="ctr">
                    <a:lnL>
                      <a:noFill/>
                    </a:lnL>
                    <a:lnR>
                      <a:noFill/>
                    </a:lnR>
                    <a:lnT>
                      <a:noFill/>
                    </a:lnT>
                    <a:lnB>
                      <a:noFill/>
                    </a:lnB>
                  </a:tcPr>
                </a:tc>
                <a:extLst>
                  <a:ext uri="{0D108BD9-81ED-4DB2-BD59-A6C34878D82A}">
                    <a16:rowId xmlns:a16="http://schemas.microsoft.com/office/drawing/2014/main" val="10001"/>
                  </a:ext>
                </a:extLst>
              </a:tr>
              <a:tr h="705247">
                <a:tc>
                  <a:txBody>
                    <a:bodyPr/>
                    <a:lstStyle/>
                    <a:p>
                      <a:r>
                        <a:rPr lang="ru-RU" sz="1800">
                          <a:latin typeface="Times New Roman" panose="02020603050405020304" pitchFamily="18" charset="0"/>
                          <a:cs typeface="Times New Roman" panose="02020603050405020304" pitchFamily="18" charset="0"/>
                        </a:rPr>
                        <a:t>2 коротких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Код ошибки связан с монитором </a:t>
                      </a:r>
                    </a:p>
                  </a:txBody>
                  <a:tcPr marL="89753" marR="89753" marT="44876" marB="44876" anchor="ctr">
                    <a:lnL>
                      <a:noFill/>
                    </a:lnL>
                    <a:lnR>
                      <a:noFill/>
                    </a:lnR>
                    <a:lnT>
                      <a:noFill/>
                    </a:lnT>
                    <a:lnB>
                      <a:noFill/>
                    </a:lnB>
                  </a:tcPr>
                </a:tc>
                <a:extLst>
                  <a:ext uri="{0D108BD9-81ED-4DB2-BD59-A6C34878D82A}">
                    <a16:rowId xmlns:a16="http://schemas.microsoft.com/office/drawing/2014/main" val="10002"/>
                  </a:ext>
                </a:extLst>
              </a:tr>
              <a:tr h="705247">
                <a:tc>
                  <a:txBody>
                    <a:bodyPr/>
                    <a:lstStyle/>
                    <a:p>
                      <a:r>
                        <a:rPr lang="ru-RU" sz="1800">
                          <a:latin typeface="Times New Roman" panose="02020603050405020304" pitchFamily="18" charset="0"/>
                          <a:cs typeface="Times New Roman" panose="02020603050405020304" pitchFamily="18" charset="0"/>
                        </a:rPr>
                        <a:t>Нет гудков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Источник питания, системная плата </a:t>
                      </a:r>
                    </a:p>
                  </a:txBody>
                  <a:tcPr marL="89753" marR="89753" marT="44876" marB="44876" anchor="ctr">
                    <a:lnL>
                      <a:noFill/>
                    </a:lnL>
                    <a:lnR>
                      <a:noFill/>
                    </a:lnR>
                    <a:lnT>
                      <a:noFill/>
                    </a:lnT>
                    <a:lnB>
                      <a:noFill/>
                    </a:lnB>
                  </a:tcPr>
                </a:tc>
                <a:extLst>
                  <a:ext uri="{0D108BD9-81ED-4DB2-BD59-A6C34878D82A}">
                    <a16:rowId xmlns:a16="http://schemas.microsoft.com/office/drawing/2014/main" val="10003"/>
                  </a:ext>
                </a:extLst>
              </a:tr>
              <a:tr h="705247">
                <a:tc>
                  <a:txBody>
                    <a:bodyPr/>
                    <a:lstStyle/>
                    <a:p>
                      <a:r>
                        <a:rPr lang="ru-RU" sz="1800">
                          <a:latin typeface="Times New Roman" panose="02020603050405020304" pitchFamily="18" charset="0"/>
                          <a:cs typeface="Times New Roman" panose="02020603050405020304" pitchFamily="18" charset="0"/>
                        </a:rPr>
                        <a:t>Непрерывный гудок </a:t>
                      </a:r>
                    </a:p>
                  </a:txBody>
                  <a:tcPr marL="89753" marR="89753" marT="44876" marB="44876" anchor="ctr">
                    <a:lnL>
                      <a:noFill/>
                    </a:lnL>
                    <a:lnR>
                      <a:noFill/>
                    </a:lnR>
                    <a:lnT>
                      <a:noFill/>
                    </a:lnT>
                    <a:lnB>
                      <a:noFill/>
                    </a:lnB>
                  </a:tcPr>
                </a:tc>
                <a:tc>
                  <a:txBody>
                    <a:bodyPr/>
                    <a:lstStyle/>
                    <a:p>
                      <a:r>
                        <a:rPr lang="ru-RU" sz="1800" dirty="0">
                          <a:latin typeface="Times New Roman" panose="02020603050405020304" pitchFamily="18" charset="0"/>
                          <a:cs typeface="Times New Roman" panose="02020603050405020304" pitchFamily="18" charset="0"/>
                        </a:rPr>
                        <a:t>Источник питания, системная плата </a:t>
                      </a:r>
                    </a:p>
                  </a:txBody>
                  <a:tcPr marL="89753" marR="89753" marT="44876" marB="44876" anchor="ctr">
                    <a:lnL>
                      <a:noFill/>
                    </a:lnL>
                    <a:lnR>
                      <a:noFill/>
                    </a:lnR>
                    <a:lnT>
                      <a:noFill/>
                    </a:lnT>
                    <a:lnB>
                      <a:noFill/>
                    </a:lnB>
                  </a:tcPr>
                </a:tc>
                <a:extLst>
                  <a:ext uri="{0D108BD9-81ED-4DB2-BD59-A6C34878D82A}">
                    <a16:rowId xmlns:a16="http://schemas.microsoft.com/office/drawing/2014/main" val="10004"/>
                  </a:ext>
                </a:extLst>
              </a:tr>
              <a:tr h="705247">
                <a:tc>
                  <a:txBody>
                    <a:bodyPr/>
                    <a:lstStyle/>
                    <a:p>
                      <a:r>
                        <a:rPr lang="ru-RU" sz="1800">
                          <a:latin typeface="Times New Roman" panose="02020603050405020304" pitchFamily="18" charset="0"/>
                          <a:cs typeface="Times New Roman" panose="02020603050405020304" pitchFamily="18" charset="0"/>
                        </a:rPr>
                        <a:t>Повторяющиеся короткие гудки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Источник питания, системная плата </a:t>
                      </a:r>
                    </a:p>
                  </a:txBody>
                  <a:tcPr marL="89753" marR="89753" marT="44876" marB="44876" anchor="ctr">
                    <a:lnL>
                      <a:noFill/>
                    </a:lnL>
                    <a:lnR>
                      <a:noFill/>
                    </a:lnR>
                    <a:lnT>
                      <a:noFill/>
                    </a:lnT>
                    <a:lnB>
                      <a:noFill/>
                    </a:lnB>
                  </a:tcPr>
                </a:tc>
                <a:extLst>
                  <a:ext uri="{0D108BD9-81ED-4DB2-BD59-A6C34878D82A}">
                    <a16:rowId xmlns:a16="http://schemas.microsoft.com/office/drawing/2014/main" val="10005"/>
                  </a:ext>
                </a:extLst>
              </a:tr>
              <a:tr h="535278">
                <a:tc>
                  <a:txBody>
                    <a:bodyPr/>
                    <a:lstStyle/>
                    <a:p>
                      <a:r>
                        <a:rPr lang="ru-RU" sz="1800">
                          <a:latin typeface="Times New Roman" panose="02020603050405020304" pitchFamily="18" charset="0"/>
                          <a:cs typeface="Times New Roman" panose="02020603050405020304" pitchFamily="18" charset="0"/>
                        </a:rPr>
                        <a:t>1 длинный, 1 короткий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Системная плата </a:t>
                      </a:r>
                    </a:p>
                  </a:txBody>
                  <a:tcPr marL="89753" marR="89753" marT="44876" marB="44876" anchor="ctr">
                    <a:lnL>
                      <a:noFill/>
                    </a:lnL>
                    <a:lnR>
                      <a:noFill/>
                    </a:lnR>
                    <a:lnT>
                      <a:noFill/>
                    </a:lnT>
                    <a:lnB>
                      <a:noFill/>
                    </a:lnB>
                  </a:tcPr>
                </a:tc>
                <a:extLst>
                  <a:ext uri="{0D108BD9-81ED-4DB2-BD59-A6C34878D82A}">
                    <a16:rowId xmlns:a16="http://schemas.microsoft.com/office/drawing/2014/main" val="10006"/>
                  </a:ext>
                </a:extLst>
              </a:tr>
              <a:tr h="535278">
                <a:tc>
                  <a:txBody>
                    <a:bodyPr/>
                    <a:lstStyle/>
                    <a:p>
                      <a:r>
                        <a:rPr lang="ru-RU" sz="1800">
                          <a:latin typeface="Times New Roman" panose="02020603050405020304" pitchFamily="18" charset="0"/>
                          <a:cs typeface="Times New Roman" panose="02020603050405020304" pitchFamily="18" charset="0"/>
                        </a:rPr>
                        <a:t>1 длинный, 2 коротких </a:t>
                      </a:r>
                    </a:p>
                  </a:txBody>
                  <a:tcPr marL="89753" marR="89753" marT="44876" marB="44876" anchor="ctr">
                    <a:lnL>
                      <a:noFill/>
                    </a:lnL>
                    <a:lnR>
                      <a:noFill/>
                    </a:lnR>
                    <a:lnT>
                      <a:noFill/>
                    </a:lnT>
                    <a:lnB>
                      <a:noFill/>
                    </a:lnB>
                  </a:tcPr>
                </a:tc>
                <a:tc>
                  <a:txBody>
                    <a:bodyPr/>
                    <a:lstStyle/>
                    <a:p>
                      <a:r>
                        <a:rPr lang="ru-RU" sz="1800">
                          <a:latin typeface="Times New Roman" panose="02020603050405020304" pitchFamily="18" charset="0"/>
                          <a:cs typeface="Times New Roman" panose="02020603050405020304" pitchFamily="18" charset="0"/>
                        </a:rPr>
                        <a:t>Адаптер дисплея (</a:t>
                      </a:r>
                      <a:r>
                        <a:rPr lang="en-US" sz="1800">
                          <a:latin typeface="Times New Roman" panose="02020603050405020304" pitchFamily="18" charset="0"/>
                          <a:cs typeface="Times New Roman" panose="02020603050405020304" pitchFamily="18" charset="0"/>
                        </a:rPr>
                        <a:t>MDA, CGA) </a:t>
                      </a:r>
                    </a:p>
                  </a:txBody>
                  <a:tcPr marL="89753" marR="89753" marT="44876" marB="44876" anchor="ctr">
                    <a:lnL>
                      <a:noFill/>
                    </a:lnL>
                    <a:lnR>
                      <a:noFill/>
                    </a:lnR>
                    <a:lnT>
                      <a:noFill/>
                    </a:lnT>
                    <a:lnB>
                      <a:noFill/>
                    </a:lnB>
                  </a:tcPr>
                </a:tc>
                <a:extLst>
                  <a:ext uri="{0D108BD9-81ED-4DB2-BD59-A6C34878D82A}">
                    <a16:rowId xmlns:a16="http://schemas.microsoft.com/office/drawing/2014/main" val="10007"/>
                  </a:ext>
                </a:extLst>
              </a:tr>
              <a:tr h="535278">
                <a:tc>
                  <a:txBody>
                    <a:bodyPr/>
                    <a:lstStyle/>
                    <a:p>
                      <a:r>
                        <a:rPr lang="ru-RU" sz="1800">
                          <a:latin typeface="Times New Roman" panose="02020603050405020304" pitchFamily="18" charset="0"/>
                          <a:cs typeface="Times New Roman" panose="02020603050405020304" pitchFamily="18" charset="0"/>
                        </a:rPr>
                        <a:t>1 длинный, 3 коротких </a:t>
                      </a:r>
                    </a:p>
                  </a:txBody>
                  <a:tcPr marL="89753" marR="89753" marT="44876" marB="44876" anchor="ctr">
                    <a:lnL>
                      <a:noFill/>
                    </a:lnL>
                    <a:lnR>
                      <a:noFill/>
                    </a:lnR>
                    <a:lnT>
                      <a:noFill/>
                    </a:lnT>
                    <a:lnB>
                      <a:noFill/>
                    </a:lnB>
                  </a:tcPr>
                </a:tc>
                <a:tc>
                  <a:txBody>
                    <a:bodyPr/>
                    <a:lstStyle/>
                    <a:p>
                      <a:r>
                        <a:rPr lang="ru-RU" sz="1800" dirty="0">
                          <a:latin typeface="Times New Roman" panose="02020603050405020304" pitchFamily="18" charset="0"/>
                          <a:cs typeface="Times New Roman" panose="02020603050405020304" pitchFamily="18" charset="0"/>
                        </a:rPr>
                        <a:t>Адаптер дисплея (</a:t>
                      </a:r>
                      <a:r>
                        <a:rPr lang="en-US" sz="1800" dirty="0">
                          <a:latin typeface="Times New Roman" panose="02020603050405020304" pitchFamily="18" charset="0"/>
                          <a:cs typeface="Times New Roman" panose="02020603050405020304" pitchFamily="18" charset="0"/>
                        </a:rPr>
                        <a:t>EGA) </a:t>
                      </a:r>
                    </a:p>
                  </a:txBody>
                  <a:tcPr marL="89753" marR="89753" marT="44876" marB="44876"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5" name="Прямоугольник 4"/>
          <p:cNvSpPr/>
          <p:nvPr/>
        </p:nvSpPr>
        <p:spPr>
          <a:xfrm>
            <a:off x="0" y="0"/>
            <a:ext cx="8784976"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Звуковая сигнализация об ошибках BIOS IBM</a:t>
            </a:r>
          </a:p>
        </p:txBody>
      </p:sp>
    </p:spTree>
    <p:extLst>
      <p:ext uri="{BB962C8B-B14F-4D97-AF65-F5344CB8AC3E}">
        <p14:creationId xmlns:p14="http://schemas.microsoft.com/office/powerpoint/2010/main" val="1867102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
            <a:ext cx="9144000" cy="6858000"/>
          </a:xfrm>
        </p:spPr>
        <p:txBody>
          <a:bodyPr>
            <a:normAutofit/>
          </a:bodyPr>
          <a:lstStyle/>
          <a:p>
            <a:pPr marL="18288" indent="0">
              <a:buNone/>
            </a:pPr>
            <a:r>
              <a:rPr lang="ru-RU" sz="3200" dirty="0">
                <a:latin typeface="Times New Roman" panose="02020603050405020304" pitchFamily="18" charset="0"/>
                <a:cs typeface="Times New Roman" panose="02020603050405020304" pitchFamily="18" charset="0"/>
              </a:rPr>
              <a:t>Надо сказать, что информировать о том, как проходит диагностика компьютера, процедура POST (</a:t>
            </a:r>
            <a:r>
              <a:rPr lang="ru-RU" sz="3200" dirty="0" err="1">
                <a:latin typeface="Times New Roman" panose="02020603050405020304" pitchFamily="18" charset="0"/>
                <a:cs typeface="Times New Roman" panose="02020603050405020304" pitchFamily="18" charset="0"/>
              </a:rPr>
              <a:t>PowerOnSelfTest</a:t>
            </a:r>
            <a:r>
              <a:rPr lang="ru-RU" sz="3200" dirty="0">
                <a:latin typeface="Times New Roman" panose="02020603050405020304" pitchFamily="18" charset="0"/>
                <a:cs typeface="Times New Roman" panose="02020603050405020304" pitchFamily="18" charset="0"/>
              </a:rPr>
              <a:t>), вообще говоря, может тремя различными способами: звуковыми сигналами, сообщениями на дисплей и выдачей шестнадцатеричных кодов в определенный порт ввода-вывода. Из этих трех способов наименее известным является последний, но именно на нем и основано большинство диагностических плат и наборов. Как известно, сигнализация звуковыми сигналами осуществляется через динамик компьютера последовательностью коротких и длинных гудков</a:t>
            </a:r>
          </a:p>
        </p:txBody>
      </p:sp>
    </p:spTree>
    <p:extLst>
      <p:ext uri="{BB962C8B-B14F-4D97-AF65-F5344CB8AC3E}">
        <p14:creationId xmlns:p14="http://schemas.microsoft.com/office/powerpoint/2010/main" val="1355397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614415297"/>
              </p:ext>
            </p:extLst>
          </p:nvPr>
        </p:nvGraphicFramePr>
        <p:xfrm>
          <a:off x="179513" y="1196753"/>
          <a:ext cx="7848870" cy="5571645"/>
        </p:xfrm>
        <a:graphic>
          <a:graphicData uri="http://schemas.openxmlformats.org/drawingml/2006/table">
            <a:tbl>
              <a:tblPr/>
              <a:tblGrid>
                <a:gridCol w="2616290">
                  <a:extLst>
                    <a:ext uri="{9D8B030D-6E8A-4147-A177-3AD203B41FA5}">
                      <a16:colId xmlns:a16="http://schemas.microsoft.com/office/drawing/2014/main" val="20000"/>
                    </a:ext>
                  </a:extLst>
                </a:gridCol>
                <a:gridCol w="2616290">
                  <a:extLst>
                    <a:ext uri="{9D8B030D-6E8A-4147-A177-3AD203B41FA5}">
                      <a16:colId xmlns:a16="http://schemas.microsoft.com/office/drawing/2014/main" val="20001"/>
                    </a:ext>
                  </a:extLst>
                </a:gridCol>
                <a:gridCol w="2616290">
                  <a:extLst>
                    <a:ext uri="{9D8B030D-6E8A-4147-A177-3AD203B41FA5}">
                      <a16:colId xmlns:a16="http://schemas.microsoft.com/office/drawing/2014/main" val="20002"/>
                    </a:ext>
                  </a:extLst>
                </a:gridCol>
              </a:tblGrid>
              <a:tr h="197235">
                <a:tc>
                  <a:txBody>
                    <a:bodyPr/>
                    <a:lstStyle/>
                    <a:p>
                      <a:r>
                        <a:rPr lang="en-US" sz="1400" dirty="0">
                          <a:latin typeface="Times New Roman" panose="02020603050405020304" pitchFamily="18" charset="0"/>
                          <a:cs typeface="Times New Roman" panose="02020603050405020304" pitchFamily="18" charset="0"/>
                        </a:rPr>
                        <a:t>Phoenix AT </a:t>
                      </a:r>
                    </a:p>
                  </a:txBody>
                  <a:tcPr marL="43274" marR="43274" marT="21637" marB="21637" anchor="ctr">
                    <a:lnL>
                      <a:noFill/>
                    </a:lnL>
                    <a:lnR>
                      <a:noFill/>
                    </a:lnR>
                    <a:lnT>
                      <a:noFill/>
                    </a:lnT>
                    <a:lnB>
                      <a:noFill/>
                    </a:lnB>
                  </a:tcPr>
                </a:tc>
                <a:tc>
                  <a:txBody>
                    <a:bodyPr/>
                    <a:lstStyle/>
                    <a:p>
                      <a:r>
                        <a:rPr lang="en-US" sz="1400">
                          <a:latin typeface="Times New Roman" panose="02020603050405020304" pitchFamily="18" charset="0"/>
                          <a:cs typeface="Times New Roman" panose="02020603050405020304" pitchFamily="18" charset="0"/>
                        </a:rPr>
                        <a:t>AMI AT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Значения гудков </a:t>
                      </a:r>
                    </a:p>
                  </a:txBody>
                  <a:tcPr marL="43274" marR="43274" marT="21637" marB="21637" anchor="ctr">
                    <a:lnL>
                      <a:noFill/>
                    </a:lnL>
                    <a:lnR>
                      <a:noFill/>
                    </a:lnR>
                    <a:lnT>
                      <a:noFill/>
                    </a:lnT>
                    <a:lnB>
                      <a:noFill/>
                    </a:lnB>
                  </a:tcPr>
                </a:tc>
                <a:extLst>
                  <a:ext uri="{0D108BD9-81ED-4DB2-BD59-A6C34878D82A}">
                    <a16:rowId xmlns:a16="http://schemas.microsoft.com/office/drawing/2014/main" val="10000"/>
                  </a:ext>
                </a:extLst>
              </a:tr>
              <a:tr h="331121">
                <a:tc>
                  <a:txBody>
                    <a:bodyPr/>
                    <a:lstStyle/>
                    <a:p>
                      <a:r>
                        <a:rPr lang="ru-RU" sz="1400" dirty="0">
                          <a:latin typeface="Times New Roman" panose="02020603050405020304" pitchFamily="18" charset="0"/>
                          <a:cs typeface="Times New Roman" panose="02020603050405020304" pitchFamily="18" charset="0"/>
                        </a:rPr>
                        <a:t>1 короткий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1 короткий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До видеотеста все </a:t>
                      </a:r>
                      <a:r>
                        <a:rPr lang="en-US" sz="1400">
                          <a:latin typeface="Times New Roman" panose="02020603050405020304" pitchFamily="18" charset="0"/>
                          <a:cs typeface="Times New Roman" panose="02020603050405020304" pitchFamily="18" charset="0"/>
                        </a:rPr>
                        <a:t>O.K. </a:t>
                      </a:r>
                    </a:p>
                  </a:txBody>
                  <a:tcPr marL="43274" marR="43274" marT="21637" marB="21637" anchor="ctr">
                    <a:lnL>
                      <a:noFill/>
                    </a:lnL>
                    <a:lnR>
                      <a:noFill/>
                    </a:lnR>
                    <a:lnT>
                      <a:noFill/>
                    </a:lnT>
                    <a:lnB>
                      <a:noFill/>
                    </a:lnB>
                  </a:tcPr>
                </a:tc>
                <a:extLst>
                  <a:ext uri="{0D108BD9-81ED-4DB2-BD59-A6C34878D82A}">
                    <a16:rowId xmlns:a16="http://schemas.microsoft.com/office/drawing/2014/main" val="10001"/>
                  </a:ext>
                </a:extLst>
              </a:tr>
              <a:tr h="473029">
                <a:tc>
                  <a:txBody>
                    <a:bodyPr/>
                    <a:lstStyle/>
                    <a:p>
                      <a:r>
                        <a:rPr lang="ru-RU" sz="1400" dirty="0">
                          <a:latin typeface="Times New Roman" panose="02020603050405020304" pitchFamily="18" charset="0"/>
                          <a:cs typeface="Times New Roman" panose="02020603050405020304" pitchFamily="18" charset="0"/>
                        </a:rPr>
                        <a:t>  </a:t>
                      </a:r>
                    </a:p>
                  </a:txBody>
                  <a:tcPr marL="43274" marR="43274" marT="21637" marB="21637" anchor="ctr">
                    <a:lnL>
                      <a:noFill/>
                    </a:lnL>
                    <a:lnR>
                      <a:noFill/>
                    </a:lnR>
                    <a:lnT>
                      <a:noFill/>
                    </a:lnT>
                    <a:lnB>
                      <a:noFill/>
                    </a:lnB>
                  </a:tcPr>
                </a:tc>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dirty="0">
                          <a:latin typeface="Times New Roman" panose="02020603050405020304" pitchFamily="18" charset="0"/>
                          <a:cs typeface="Times New Roman" panose="02020603050405020304" pitchFamily="18" charset="0"/>
                        </a:rPr>
                        <a:t>Сбой в работе процессора. Ошибка в работе CMOS RAM </a:t>
                      </a:r>
                    </a:p>
                  </a:txBody>
                  <a:tcPr marL="43274" marR="43274" marT="21637" marB="21637" anchor="ctr">
                    <a:lnL>
                      <a:noFill/>
                    </a:lnL>
                    <a:lnR>
                      <a:noFill/>
                    </a:lnR>
                    <a:lnT>
                      <a:noFill/>
                    </a:lnT>
                    <a:lnB>
                      <a:noFill/>
                    </a:lnB>
                  </a:tcPr>
                </a:tc>
                <a:extLst>
                  <a:ext uri="{0D108BD9-81ED-4DB2-BD59-A6C34878D82A}">
                    <a16:rowId xmlns:a16="http://schemas.microsoft.com/office/drawing/2014/main" val="10002"/>
                  </a:ext>
                </a:extLst>
              </a:tr>
              <a:tr h="331121">
                <a:tc>
                  <a:txBody>
                    <a:bodyPr/>
                    <a:lstStyle/>
                    <a:p>
                      <a:r>
                        <a:rPr lang="ru-RU" sz="1400" dirty="0">
                          <a:latin typeface="Times New Roman" panose="02020603050405020304" pitchFamily="18" charset="0"/>
                          <a:cs typeface="Times New Roman" panose="02020603050405020304" pitchFamily="18" charset="0"/>
                        </a:rPr>
                        <a:t>1-1-4 </a:t>
                      </a:r>
                    </a:p>
                  </a:txBody>
                  <a:tcPr marL="43274" marR="43274" marT="21637" marB="21637" anchor="ctr">
                    <a:lnL>
                      <a:noFill/>
                    </a:lnL>
                    <a:lnR>
                      <a:noFill/>
                    </a:lnR>
                    <a:lnT>
                      <a:noFill/>
                    </a:lnT>
                    <a:lnB>
                      <a:noFill/>
                    </a:lnB>
                  </a:tcPr>
                </a:tc>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Ошибка в работе ROM BIOS </a:t>
                      </a:r>
                    </a:p>
                  </a:txBody>
                  <a:tcPr marL="43274" marR="43274" marT="21637" marB="21637" anchor="ctr">
                    <a:lnL>
                      <a:noFill/>
                    </a:lnL>
                    <a:lnR>
                      <a:noFill/>
                    </a:lnR>
                    <a:lnT>
                      <a:noFill/>
                    </a:lnT>
                    <a:lnB>
                      <a:noFill/>
                    </a:lnB>
                  </a:tcPr>
                </a:tc>
                <a:extLst>
                  <a:ext uri="{0D108BD9-81ED-4DB2-BD59-A6C34878D82A}">
                    <a16:rowId xmlns:a16="http://schemas.microsoft.com/office/drawing/2014/main" val="10003"/>
                  </a:ext>
                </a:extLst>
              </a:tr>
              <a:tr h="473029">
                <a:tc>
                  <a:txBody>
                    <a:bodyPr/>
                    <a:lstStyle/>
                    <a:p>
                      <a:r>
                        <a:rPr lang="ru-RU" sz="1400">
                          <a:latin typeface="Times New Roman" panose="02020603050405020304" pitchFamily="18" charset="0"/>
                          <a:cs typeface="Times New Roman" panose="02020603050405020304" pitchFamily="18" charset="0"/>
                        </a:rPr>
                        <a:t>1-2-1 </a:t>
                      </a:r>
                    </a:p>
                  </a:txBody>
                  <a:tcPr marL="43274" marR="43274" marT="21637" marB="21637" anchor="ctr">
                    <a:lnL>
                      <a:noFill/>
                    </a:lnL>
                    <a:lnR>
                      <a:noFill/>
                    </a:lnR>
                    <a:lnT>
                      <a:noFill/>
                    </a:lnT>
                    <a:lnB>
                      <a:noFill/>
                    </a:lnB>
                  </a:tcPr>
                </a:tc>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Сбой программируемого таймера </a:t>
                      </a:r>
                    </a:p>
                  </a:txBody>
                  <a:tcPr marL="43274" marR="43274" marT="21637" marB="21637" anchor="ctr">
                    <a:lnL>
                      <a:noFill/>
                    </a:lnL>
                    <a:lnR>
                      <a:noFill/>
                    </a:lnR>
                    <a:lnT>
                      <a:noFill/>
                    </a:lnT>
                    <a:lnB>
                      <a:noFill/>
                    </a:lnB>
                  </a:tcPr>
                </a:tc>
                <a:extLst>
                  <a:ext uri="{0D108BD9-81ED-4DB2-BD59-A6C34878D82A}">
                    <a16:rowId xmlns:a16="http://schemas.microsoft.com/office/drawing/2014/main" val="10004"/>
                  </a:ext>
                </a:extLst>
              </a:tr>
              <a:tr h="331121">
                <a:tc>
                  <a:txBody>
                    <a:bodyPr/>
                    <a:lstStyle/>
                    <a:p>
                      <a:r>
                        <a:rPr lang="ru-RU" sz="1400">
                          <a:latin typeface="Times New Roman" panose="02020603050405020304" pitchFamily="18" charset="0"/>
                          <a:cs typeface="Times New Roman" panose="02020603050405020304" pitchFamily="18" charset="0"/>
                        </a:rPr>
                        <a:t>1-2-2,1-2-3 </a:t>
                      </a:r>
                    </a:p>
                  </a:txBody>
                  <a:tcPr marL="43274" marR="43274" marT="21637" marB="21637" anchor="ctr">
                    <a:lnL>
                      <a:noFill/>
                    </a:lnL>
                    <a:lnR>
                      <a:noFill/>
                    </a:lnR>
                    <a:lnT>
                      <a:noFill/>
                    </a:lnT>
                    <a:lnB>
                      <a:noFill/>
                    </a:lnB>
                  </a:tcPr>
                </a:tc>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Ошибка в работе микросхем DMA </a:t>
                      </a:r>
                    </a:p>
                  </a:txBody>
                  <a:tcPr marL="43274" marR="43274" marT="21637" marB="21637" anchor="ctr">
                    <a:lnL>
                      <a:noFill/>
                    </a:lnL>
                    <a:lnR>
                      <a:noFill/>
                    </a:lnR>
                    <a:lnT>
                      <a:noFill/>
                    </a:lnT>
                    <a:lnB>
                      <a:noFill/>
                    </a:lnB>
                  </a:tcPr>
                </a:tc>
                <a:extLst>
                  <a:ext uri="{0D108BD9-81ED-4DB2-BD59-A6C34878D82A}">
                    <a16:rowId xmlns:a16="http://schemas.microsoft.com/office/drawing/2014/main" val="10005"/>
                  </a:ext>
                </a:extLst>
              </a:tr>
              <a:tr h="614938">
                <a:tc>
                  <a:txBody>
                    <a:bodyPr/>
                    <a:lstStyle/>
                    <a:p>
                      <a:r>
                        <a:rPr lang="ru-RU" sz="1400">
                          <a:latin typeface="Times New Roman" panose="02020603050405020304" pitchFamily="18" charset="0"/>
                          <a:cs typeface="Times New Roman" panose="02020603050405020304" pitchFamily="18" charset="0"/>
                        </a:rPr>
                        <a:t>1-3-х, 1-4-х </a:t>
                      </a:r>
                    </a:p>
                  </a:txBody>
                  <a:tcPr marL="43274" marR="43274" marT="21637" marB="21637" anchor="ctr">
                    <a:lnL>
                      <a:noFill/>
                    </a:lnL>
                    <a:lnR>
                      <a:noFill/>
                    </a:lnR>
                    <a:lnT>
                      <a:noFill/>
                    </a:lnT>
                    <a:lnB>
                      <a:noFill/>
                    </a:lnB>
                  </a:tcPr>
                </a:tc>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Ошибка в первых 64 Кбайтах оперативной памяти (RAM) </a:t>
                      </a:r>
                    </a:p>
                  </a:txBody>
                  <a:tcPr marL="43274" marR="43274" marT="21637" marB="21637" anchor="ctr">
                    <a:lnL>
                      <a:noFill/>
                    </a:lnL>
                    <a:lnR>
                      <a:noFill/>
                    </a:lnR>
                    <a:lnT>
                      <a:noFill/>
                    </a:lnT>
                    <a:lnB>
                      <a:noFill/>
                    </a:lnB>
                  </a:tcPr>
                </a:tc>
                <a:extLst>
                  <a:ext uri="{0D108BD9-81ED-4DB2-BD59-A6C34878D82A}">
                    <a16:rowId xmlns:a16="http://schemas.microsoft.com/office/drawing/2014/main" val="10006"/>
                  </a:ext>
                </a:extLst>
              </a:tr>
              <a:tr h="473029">
                <a:tc>
                  <a:txBody>
                    <a:bodyPr/>
                    <a:lstStyle/>
                    <a:p>
                      <a:r>
                        <a:rPr lang="ru-RU" sz="1400">
                          <a:latin typeface="Times New Roman" panose="02020603050405020304" pitchFamily="18" charset="0"/>
                          <a:cs typeface="Times New Roman" panose="02020603050405020304" pitchFamily="18" charset="0"/>
                        </a:rPr>
                        <a:t>3-1-1,3-1-2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Сбой в работе управляемой микросхемы DMA </a:t>
                      </a:r>
                    </a:p>
                  </a:txBody>
                  <a:tcPr marL="43274" marR="43274" marT="21637" marB="21637" anchor="ctr">
                    <a:lnL>
                      <a:noFill/>
                    </a:lnL>
                    <a:lnR>
                      <a:noFill/>
                    </a:lnR>
                    <a:lnT>
                      <a:noFill/>
                    </a:lnT>
                    <a:lnB>
                      <a:noFill/>
                    </a:lnB>
                  </a:tcPr>
                </a:tc>
                <a:extLst>
                  <a:ext uri="{0D108BD9-81ED-4DB2-BD59-A6C34878D82A}">
                    <a16:rowId xmlns:a16="http://schemas.microsoft.com/office/drawing/2014/main" val="10007"/>
                  </a:ext>
                </a:extLst>
              </a:tr>
              <a:tr h="473029">
                <a:tc>
                  <a:txBody>
                    <a:bodyPr/>
                    <a:lstStyle/>
                    <a:p>
                      <a:r>
                        <a:rPr lang="ru-RU" sz="1400">
                          <a:latin typeface="Times New Roman" panose="02020603050405020304" pitchFamily="18" charset="0"/>
                          <a:cs typeface="Times New Roman" panose="02020603050405020304" pitchFamily="18" charset="0"/>
                        </a:rPr>
                        <a:t>3-1-3,3-1-4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  </a:t>
                      </a:r>
                    </a:p>
                  </a:txBody>
                  <a:tcPr marL="43274" marR="43274" marT="21637" marB="21637" anchor="ctr">
                    <a:lnL>
                      <a:noFill/>
                    </a:lnL>
                    <a:lnR>
                      <a:noFill/>
                    </a:lnR>
                    <a:lnT>
                      <a:noFill/>
                    </a:lnT>
                    <a:lnB>
                      <a:noFill/>
                    </a:lnB>
                  </a:tcPr>
                </a:tc>
                <a:tc>
                  <a:txBody>
                    <a:bodyPr/>
                    <a:lstStyle/>
                    <a:p>
                      <a:r>
                        <a:rPr lang="ru-RU" sz="1400" dirty="0">
                          <a:latin typeface="Times New Roman" panose="02020603050405020304" pitchFamily="18" charset="0"/>
                          <a:cs typeface="Times New Roman" panose="02020603050405020304" pitchFamily="18" charset="0"/>
                        </a:rPr>
                        <a:t>Ошибка в работе контроллера прерываний </a:t>
                      </a:r>
                    </a:p>
                  </a:txBody>
                  <a:tcPr marL="43274" marR="43274" marT="21637" marB="21637" anchor="ctr">
                    <a:lnL>
                      <a:noFill/>
                    </a:lnL>
                    <a:lnR>
                      <a:noFill/>
                    </a:lnR>
                    <a:lnT>
                      <a:noFill/>
                    </a:lnT>
                    <a:lnB>
                      <a:noFill/>
                    </a:lnB>
                  </a:tcPr>
                </a:tc>
                <a:extLst>
                  <a:ext uri="{0D108BD9-81ED-4DB2-BD59-A6C34878D82A}">
                    <a16:rowId xmlns:a16="http://schemas.microsoft.com/office/drawing/2014/main" val="10008"/>
                  </a:ext>
                </a:extLst>
              </a:tr>
              <a:tr h="473029">
                <a:tc>
                  <a:txBody>
                    <a:bodyPr/>
                    <a:lstStyle/>
                    <a:p>
                      <a:r>
                        <a:rPr lang="ru-RU" sz="1400">
                          <a:latin typeface="Times New Roman" panose="02020603050405020304" pitchFamily="18" charset="0"/>
                          <a:cs typeface="Times New Roman" panose="02020603050405020304" pitchFamily="18" charset="0"/>
                        </a:rPr>
                        <a:t>3-2-4 </a:t>
                      </a:r>
                    </a:p>
                  </a:txBody>
                  <a:tcPr marL="43274" marR="43274" marT="21637" marB="21637" anchor="ctr">
                    <a:lnL>
                      <a:noFill/>
                    </a:lnL>
                    <a:lnR>
                      <a:noFill/>
                    </a:lnR>
                    <a:lnT>
                      <a:noFill/>
                    </a:lnT>
                    <a:lnB>
                      <a:noFill/>
                    </a:lnB>
                  </a:tcPr>
                </a:tc>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Ошибка контроллера клавиатуры </a:t>
                      </a:r>
                    </a:p>
                  </a:txBody>
                  <a:tcPr marL="43274" marR="43274" marT="21637" marB="21637" anchor="ctr">
                    <a:lnL>
                      <a:noFill/>
                    </a:lnL>
                    <a:lnR>
                      <a:noFill/>
                    </a:lnR>
                    <a:lnT>
                      <a:noFill/>
                    </a:lnT>
                    <a:lnB>
                      <a:noFill/>
                    </a:lnB>
                  </a:tcPr>
                </a:tc>
                <a:extLst>
                  <a:ext uri="{0D108BD9-81ED-4DB2-BD59-A6C34878D82A}">
                    <a16:rowId xmlns:a16="http://schemas.microsoft.com/office/drawing/2014/main" val="10009"/>
                  </a:ext>
                </a:extLst>
              </a:tr>
              <a:tr h="473029">
                <a:tc>
                  <a:txBody>
                    <a:bodyPr/>
                    <a:lstStyle/>
                    <a:p>
                      <a:endParaRPr lang="ru-RU" sz="1400">
                        <a:latin typeface="Times New Roman" panose="02020603050405020304" pitchFamily="18" charset="0"/>
                        <a:cs typeface="Times New Roman" panose="02020603050405020304" pitchFamily="18" charset="0"/>
                      </a:endParaRP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Ошибка виртуального режима </a:t>
                      </a:r>
                    </a:p>
                  </a:txBody>
                  <a:tcPr marL="43274" marR="43274" marT="21637" marB="21637" anchor="ctr">
                    <a:lnL>
                      <a:noFill/>
                    </a:lnL>
                    <a:lnR>
                      <a:noFill/>
                    </a:lnR>
                    <a:lnT>
                      <a:noFill/>
                    </a:lnT>
                    <a:lnB>
                      <a:noFill/>
                    </a:lnB>
                  </a:tcPr>
                </a:tc>
                <a:tc>
                  <a:txBody>
                    <a:bodyPr/>
                    <a:lstStyle/>
                    <a:p>
                      <a:endParaRPr lang="ru-RU" sz="1400" dirty="0">
                        <a:latin typeface="Times New Roman" panose="02020603050405020304" pitchFamily="18" charset="0"/>
                        <a:cs typeface="Times New Roman" panose="02020603050405020304" pitchFamily="18" charset="0"/>
                      </a:endParaRPr>
                    </a:p>
                  </a:txBody>
                  <a:tcPr marL="43274" marR="43274" marT="21637" marB="21637">
                    <a:lnL>
                      <a:noFill/>
                    </a:lnL>
                    <a:lnT>
                      <a:noFill/>
                    </a:lnT>
                  </a:tcPr>
                </a:tc>
                <a:extLst>
                  <a:ext uri="{0D108BD9-81ED-4DB2-BD59-A6C34878D82A}">
                    <a16:rowId xmlns:a16="http://schemas.microsoft.com/office/drawing/2014/main" val="10010"/>
                  </a:ext>
                </a:extLst>
              </a:tr>
              <a:tr h="473029">
                <a:tc>
                  <a:txBody>
                    <a:bodyPr/>
                    <a:lstStyle/>
                    <a:p>
                      <a:r>
                        <a:rPr lang="ru-RU" sz="1400">
                          <a:latin typeface="Times New Roman" panose="02020603050405020304" pitchFamily="18" charset="0"/>
                          <a:cs typeface="Times New Roman" panose="02020603050405020304" pitchFamily="18" charset="0"/>
                        </a:rPr>
                        <a:t>3-3-4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Ошибка инициализации экрана </a:t>
                      </a:r>
                    </a:p>
                  </a:txBody>
                  <a:tcPr marL="43274" marR="43274" marT="21637" marB="21637" anchor="ctr">
                    <a:lnL>
                      <a:noFill/>
                    </a:lnL>
                    <a:lnR>
                      <a:noFill/>
                    </a:lnR>
                    <a:lnB>
                      <a:noFill/>
                    </a:lnB>
                  </a:tcPr>
                </a:tc>
                <a:extLst>
                  <a:ext uri="{0D108BD9-81ED-4DB2-BD59-A6C34878D82A}">
                    <a16:rowId xmlns:a16="http://schemas.microsoft.com/office/drawing/2014/main" val="10011"/>
                  </a:ext>
                </a:extLst>
              </a:tr>
              <a:tr h="197235">
                <a:tc>
                  <a:txBody>
                    <a:bodyPr/>
                    <a:lstStyle/>
                    <a:p>
                      <a:r>
                        <a:rPr lang="ru-RU" sz="1400">
                          <a:latin typeface="Times New Roman" panose="02020603050405020304" pitchFamily="18" charset="0"/>
                          <a:cs typeface="Times New Roman" panose="02020603050405020304" pitchFamily="18" charset="0"/>
                        </a:rPr>
                        <a:t>3-4-х </a:t>
                      </a:r>
                    </a:p>
                  </a:txBody>
                  <a:tcPr marL="43274" marR="43274" marT="21637" marB="21637" anchor="ctr">
                    <a:lnL>
                      <a:noFill/>
                    </a:lnL>
                    <a:lnR>
                      <a:noFill/>
                    </a:lnR>
                    <a:lnT>
                      <a:noFill/>
                    </a:lnT>
                    <a:lnB>
                      <a:noFill/>
                    </a:lnB>
                  </a:tcPr>
                </a:tc>
                <a:tc>
                  <a:txBody>
                    <a:bodyPr/>
                    <a:lstStyle/>
                    <a:p>
                      <a:r>
                        <a:rPr lang="ru-RU" sz="1400">
                          <a:latin typeface="Times New Roman" panose="02020603050405020304" pitchFamily="18" charset="0"/>
                          <a:cs typeface="Times New Roman" panose="02020603050405020304" pitchFamily="18" charset="0"/>
                        </a:rPr>
                        <a:t>  </a:t>
                      </a:r>
                    </a:p>
                  </a:txBody>
                  <a:tcPr marL="43274" marR="43274" marT="21637" marB="21637" anchor="ctr">
                    <a:lnL>
                      <a:noFill/>
                    </a:lnL>
                    <a:lnR>
                      <a:noFill/>
                    </a:lnR>
                    <a:lnT>
                      <a:noFill/>
                    </a:lnT>
                    <a:lnB>
                      <a:noFill/>
                    </a:lnB>
                  </a:tcPr>
                </a:tc>
                <a:tc>
                  <a:txBody>
                    <a:bodyPr/>
                    <a:lstStyle/>
                    <a:p>
                      <a:r>
                        <a:rPr lang="ru-RU" sz="1400" dirty="0">
                          <a:latin typeface="Times New Roman" panose="02020603050405020304" pitchFamily="18" charset="0"/>
                          <a:cs typeface="Times New Roman" panose="02020603050405020304" pitchFamily="18" charset="0"/>
                        </a:rPr>
                        <a:t>Сбой в </a:t>
                      </a:r>
                      <a:r>
                        <a:rPr lang="ru-RU" sz="1400" dirty="0" err="1">
                          <a:latin typeface="Times New Roman" panose="02020603050405020304" pitchFamily="18" charset="0"/>
                          <a:cs typeface="Times New Roman" panose="02020603050405020304" pitchFamily="18" charset="0"/>
                        </a:rPr>
                        <a:t>видеотесте</a:t>
                      </a:r>
                      <a:r>
                        <a:rPr lang="ru-RU" sz="1400" dirty="0">
                          <a:latin typeface="Times New Roman" panose="02020603050405020304" pitchFamily="18" charset="0"/>
                          <a:cs typeface="Times New Roman" panose="02020603050405020304" pitchFamily="18" charset="0"/>
                        </a:rPr>
                        <a:t> </a:t>
                      </a:r>
                    </a:p>
                  </a:txBody>
                  <a:tcPr marL="43274" marR="43274" marT="21637" marB="21637" anchor="ctr">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2" name="Заголовок 1"/>
          <p:cNvSpPr>
            <a:spLocks noGrp="1"/>
          </p:cNvSpPr>
          <p:nvPr>
            <p:ph type="title"/>
          </p:nvPr>
        </p:nvSpPr>
        <p:spPr>
          <a:xfrm>
            <a:off x="0" y="0"/>
            <a:ext cx="7239000" cy="1143000"/>
          </a:xfrm>
        </p:spPr>
        <p:txBody>
          <a:bodyPr>
            <a:normAutofit fontScale="90000"/>
          </a:bodyPr>
          <a:lstStyle/>
          <a:p>
            <a:pPr lvl="0"/>
            <a:r>
              <a:rPr lang="ru-RU" altLang="ru-RU" sz="4000" b="0" cap="none" dirty="0">
                <a:ln>
                  <a:noFill/>
                </a:ln>
                <a:solidFill>
                  <a:schemeClr val="tx1"/>
                </a:solidFill>
                <a:latin typeface="Times New Roman" panose="02020603050405020304" pitchFamily="18" charset="0"/>
                <a:cs typeface="Times New Roman" panose="02020603050405020304" pitchFamily="18" charset="0"/>
              </a:rPr>
              <a:t>Звуковая сигнализация ошибок в BIOS AMI и </a:t>
            </a:r>
            <a:r>
              <a:rPr lang="ru-RU" altLang="ru-RU" sz="4000" b="0" cap="none" dirty="0" err="1">
                <a:ln>
                  <a:noFill/>
                </a:ln>
                <a:solidFill>
                  <a:schemeClr val="tx1"/>
                </a:solidFill>
                <a:latin typeface="Times New Roman" panose="02020603050405020304" pitchFamily="18" charset="0"/>
                <a:cs typeface="Times New Roman" panose="02020603050405020304" pitchFamily="18" charset="0"/>
              </a:rPr>
              <a:t>Phoenix</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57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124744"/>
            <a:ext cx="9036496" cy="5733256"/>
          </a:xfrm>
        </p:spPr>
        <p:txBody>
          <a:bodyPr>
            <a:noAutofit/>
          </a:bodyPr>
          <a:lstStyle/>
          <a:p>
            <a:r>
              <a:rPr lang="ru-RU" sz="1800" dirty="0">
                <a:latin typeface="Times New Roman" panose="02020603050405020304" pitchFamily="18" charset="0"/>
                <a:cs typeface="Times New Roman" panose="02020603050405020304" pitchFamily="18" charset="0"/>
              </a:rPr>
              <a:t>Без признаков жизни</a:t>
            </a:r>
          </a:p>
          <a:p>
            <a:r>
              <a:rPr lang="ru-RU" sz="1800" dirty="0">
                <a:latin typeface="Times New Roman" panose="02020603050405020304" pitchFamily="18" charset="0"/>
                <a:cs typeface="Times New Roman" panose="02020603050405020304" pitchFamily="18" charset="0"/>
              </a:rPr>
              <a:t>Если компьютер никаким образом не реагирует на нажатие на кнопку включения, в первую очередь следует проверить питание или саму кнопку. Мы поможем локализовать проблему.</a:t>
            </a:r>
          </a:p>
          <a:p>
            <a:r>
              <a:rPr lang="ru-RU" sz="1800" dirty="0">
                <a:latin typeface="Times New Roman" panose="02020603050405020304" pitchFamily="18" charset="0"/>
                <a:cs typeface="Times New Roman" panose="02020603050405020304" pitchFamily="18" charset="0"/>
              </a:rPr>
              <a:t>1.1. Внешний осмотр.</a:t>
            </a:r>
          </a:p>
          <a:p>
            <a:r>
              <a:rPr lang="ru-RU" sz="1800" dirty="0">
                <a:latin typeface="Times New Roman" panose="02020603050405020304" pitchFamily="18" charset="0"/>
                <a:cs typeface="Times New Roman" panose="02020603050405020304" pitchFamily="18" charset="0"/>
              </a:rPr>
              <a:t>Прежде всего, проверьте, хорошо ли подсоединен кабель питания и включен ли сетевой фильтр. Не исключена ситуация, когда кнопка блока питания на тыльной стороне компьютера стоит в положении «Выкл.».</a:t>
            </a:r>
          </a:p>
          <a:p>
            <a:r>
              <a:rPr lang="ru-RU" sz="1800" dirty="0">
                <a:latin typeface="Times New Roman" panose="02020603050405020304" pitchFamily="18" charset="0"/>
                <a:cs typeface="Times New Roman" panose="02020603050405020304" pitchFamily="18" charset="0"/>
              </a:rPr>
              <a:t>1.2. Коннекторы корпуса.</a:t>
            </a:r>
          </a:p>
          <a:p>
            <a:r>
              <a:rPr lang="ru-RU" sz="1800" dirty="0">
                <a:latin typeface="Times New Roman" panose="02020603050405020304" pitchFamily="18" charset="0"/>
                <a:cs typeface="Times New Roman" panose="02020603050405020304" pitchFamily="18" charset="0"/>
              </a:rPr>
              <a:t>Откройте корпус ПК и проверьте надежность соединения коннекторов и отсутствие повреждений кабеля на участке между выключателями и светодиодами корпуса и материнской платой — возможно, какой-то коннектор отошел от штекера. Если один или несколько кабелей отсоединены, откройте руководство к материнской плате и проверьте, правильно ли кабели подключены к штекерам.</a:t>
            </a:r>
          </a:p>
          <a:p>
            <a:r>
              <a:rPr lang="ru-RU" sz="1800" dirty="0">
                <a:latin typeface="Times New Roman" panose="02020603050405020304" pitchFamily="18" charset="0"/>
                <a:cs typeface="Times New Roman" panose="02020603050405020304" pitchFamily="18" charset="0"/>
              </a:rPr>
              <a:t>Проверьте правильность подключения всех коннекторов блока питания к материнской плате. Речь идет не только о широком коннекторе ATX с 24 контактами, но и дополнительном </a:t>
            </a:r>
            <a:r>
              <a:rPr lang="ru-RU" sz="1800" dirty="0" err="1">
                <a:latin typeface="Times New Roman" panose="02020603050405020304" pitchFamily="18" charset="0"/>
                <a:cs typeface="Times New Roman" panose="02020603050405020304" pitchFamily="18" charset="0"/>
              </a:rPr>
              <a:t>четырехконтактном</a:t>
            </a:r>
            <a:r>
              <a:rPr lang="ru-RU" sz="1800" dirty="0">
                <a:latin typeface="Times New Roman" panose="02020603050405020304" pitchFamily="18" charset="0"/>
                <a:cs typeface="Times New Roman" panose="02020603050405020304" pitchFamily="18" charset="0"/>
              </a:rPr>
              <a:t> коннекторе P4 для питания процессора.</a:t>
            </a:r>
          </a:p>
        </p:txBody>
      </p:sp>
      <p:sp>
        <p:nvSpPr>
          <p:cNvPr id="2" name="Заголовок 1"/>
          <p:cNvSpPr>
            <a:spLocks noGrp="1"/>
          </p:cNvSpPr>
          <p:nvPr>
            <p:ph type="title"/>
          </p:nvPr>
        </p:nvSpPr>
        <p:spPr>
          <a:xfrm>
            <a:off x="323528" y="692696"/>
            <a:ext cx="8100392" cy="620688"/>
          </a:xfrm>
        </p:spPr>
        <p:txBody>
          <a:bodyPr>
            <a:normAutofit fontScale="90000"/>
          </a:bodyPr>
          <a:lstStyle/>
          <a:p>
            <a:r>
              <a:rPr lang="ru-RU" dirty="0"/>
              <a:t>АППАРАТНАЯ ДИАГНОСТИКА.</a:t>
            </a:r>
          </a:p>
        </p:txBody>
      </p:sp>
    </p:spTree>
    <p:extLst>
      <p:ext uri="{BB962C8B-B14F-4D97-AF65-F5344CB8AC3E}">
        <p14:creationId xmlns:p14="http://schemas.microsoft.com/office/powerpoint/2010/main" val="4175978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300" dirty="0">
                <a:latin typeface="Times New Roman" panose="02020603050405020304" pitchFamily="18" charset="0"/>
                <a:cs typeface="Times New Roman" panose="02020603050405020304" pitchFamily="18" charset="0"/>
              </a:rPr>
              <a:t>1.3. Кнопка включения.</a:t>
            </a:r>
          </a:p>
          <a:p>
            <a:r>
              <a:rPr lang="ru-RU" sz="1300" dirty="0">
                <a:latin typeface="Times New Roman" panose="02020603050405020304" pitchFamily="18" charset="0"/>
                <a:cs typeface="Times New Roman" panose="02020603050405020304" pitchFamily="18" charset="0"/>
              </a:rPr>
              <a:t>Если коннекторы корпуса подключены корректно или их повторное подключение не принесло результата, отсоедините от материнской платы все коннекторы. Затем замкните два контакта с надписью «</a:t>
            </a:r>
            <a:r>
              <a:rPr lang="ru-RU" sz="1300" dirty="0" err="1">
                <a:latin typeface="Times New Roman" panose="02020603050405020304" pitchFamily="18" charset="0"/>
                <a:cs typeface="Times New Roman" panose="02020603050405020304" pitchFamily="18" charset="0"/>
              </a:rPr>
              <a:t>PowerSwitch</a:t>
            </a:r>
            <a:r>
              <a:rPr lang="ru-RU" sz="1300" dirty="0">
                <a:latin typeface="Times New Roman" panose="02020603050405020304" pitchFamily="18" charset="0"/>
                <a:cs typeface="Times New Roman" panose="02020603050405020304" pitchFamily="18" charset="0"/>
              </a:rPr>
              <a:t>» с помощью скрепки. Если компьютер включился, возможно два варианта. Первый — неисправная кнопка включения на корпусе. В этом случае нужно подсоединить оба коннектора с надписью «</a:t>
            </a:r>
            <a:r>
              <a:rPr lang="ru-RU" sz="1300" dirty="0" err="1">
                <a:latin typeface="Times New Roman" panose="02020603050405020304" pitchFamily="18" charset="0"/>
                <a:cs typeface="Times New Roman" panose="02020603050405020304" pitchFamily="18" charset="0"/>
              </a:rPr>
              <a:t>ResetSwitch</a:t>
            </a:r>
            <a:r>
              <a:rPr lang="ru-RU" sz="1300" dirty="0">
                <a:latin typeface="Times New Roman" panose="02020603050405020304" pitchFamily="18" charset="0"/>
                <a:cs typeface="Times New Roman" panose="02020603050405020304" pitchFamily="18" charset="0"/>
              </a:rPr>
              <a:t>» к контактам с надписью «</a:t>
            </a:r>
            <a:r>
              <a:rPr lang="ru-RU" sz="1300" dirty="0" err="1">
                <a:latin typeface="Times New Roman" panose="02020603050405020304" pitchFamily="18" charset="0"/>
                <a:cs typeface="Times New Roman" panose="02020603050405020304" pitchFamily="18" charset="0"/>
              </a:rPr>
              <a:t>PowerSwitch</a:t>
            </a:r>
            <a:r>
              <a:rPr lang="ru-RU" sz="1300" dirty="0">
                <a:latin typeface="Times New Roman" panose="02020603050405020304" pitchFamily="18" charset="0"/>
                <a:cs typeface="Times New Roman" panose="02020603050405020304" pitchFamily="18" charset="0"/>
              </a:rPr>
              <a:t>» на материнской плате. С этого момента включение ПК будет осуществляться с помощью кнопки перезагрузки, а кнопка включения перестанет выполнять свою функцию. Другой причиной такой неисправности может быть короткое замыкание в кнопке перезагрузки: обычная кнопка в этом случае работать не будет, и запуск ПК станет возможен только путем замыкания двух контактов на материнской плате. Подтверждением данного предположения будет возможность запуска ПК с отключенной кнопкой перезагрузки. В таком случае оставьте кнопку включения подключенной, а кнопку перезагрузки отсоедините. После всех этих действий ваш ПК, скорее всего, вновь будет включаться без каких-либо проблем. Если и при использовании офисной скрепки компьютер отказывается «стартовать», то следует проверить систему питания.</a:t>
            </a:r>
          </a:p>
          <a:p>
            <a:r>
              <a:rPr lang="ru-RU" sz="1300" dirty="0">
                <a:latin typeface="Times New Roman" panose="02020603050405020304" pitchFamily="18" charset="0"/>
                <a:cs typeface="Times New Roman" panose="02020603050405020304" pitchFamily="18" charset="0"/>
              </a:rPr>
              <a:t>1.4. Питания материнской платы.</a:t>
            </a:r>
          </a:p>
          <a:p>
            <a:r>
              <a:rPr lang="ru-RU" sz="1300" dirty="0">
                <a:latin typeface="Times New Roman" panose="02020603050405020304" pitchFamily="18" charset="0"/>
                <a:cs typeface="Times New Roman" panose="02020603050405020304" pitchFamily="18" charset="0"/>
              </a:rPr>
              <a:t>1.5. Блок питания.</a:t>
            </a:r>
          </a:p>
          <a:p>
            <a:r>
              <a:rPr lang="ru-RU" sz="1300" dirty="0">
                <a:latin typeface="Times New Roman" panose="02020603050405020304" pitchFamily="18" charset="0"/>
                <a:cs typeface="Times New Roman" panose="02020603050405020304" pitchFamily="18" charset="0"/>
              </a:rPr>
              <a:t>Далее необходимо исключить возможность выхода из строя блока питания. Для этого подключите к ПК исправный БП — например, от второго компьютера. Подсоедините 24-контактный коннектор ATX и четырех- или </a:t>
            </a:r>
            <a:r>
              <a:rPr lang="ru-RU" sz="1300" dirty="0" err="1">
                <a:latin typeface="Times New Roman" panose="02020603050405020304" pitchFamily="18" charset="0"/>
                <a:cs typeface="Times New Roman" panose="02020603050405020304" pitchFamily="18" charset="0"/>
              </a:rPr>
              <a:t>восьмиконтактный</a:t>
            </a:r>
            <a:r>
              <a:rPr lang="ru-RU" sz="1300" dirty="0">
                <a:latin typeface="Times New Roman" panose="02020603050405020304" pitchFamily="18" charset="0"/>
                <a:cs typeface="Times New Roman" panose="02020603050405020304" pitchFamily="18" charset="0"/>
              </a:rPr>
              <a:t> коннектор P4 работающего компьютера к материнской плате неисправного ПК и попытайтесь его запустить. Если после этого он включится, значит, все дело в блоке питания, который необходимо будет заменить.</a:t>
            </a:r>
          </a:p>
          <a:p>
            <a:r>
              <a:rPr lang="ru-RU" sz="1300" dirty="0">
                <a:latin typeface="Times New Roman" panose="02020603050405020304" pitchFamily="18" charset="0"/>
                <a:cs typeface="Times New Roman" panose="02020603050405020304" pitchFamily="18" charset="0"/>
              </a:rPr>
              <a:t>1.6. Материнская плата.</a:t>
            </a:r>
          </a:p>
          <a:p>
            <a:r>
              <a:rPr lang="ru-RU" sz="1300" dirty="0">
                <a:latin typeface="Times New Roman" panose="02020603050405020304" pitchFamily="18" charset="0"/>
                <a:cs typeface="Times New Roman" panose="02020603050405020304" pitchFamily="18" charset="0"/>
              </a:rPr>
              <a:t>Если все выше описанные меры не помогли, то, скорее всего, из строя вышла материнская плата, которую лучше всего заменить, так как ремонт не по гарантии, как правило, не оправдывает себя. Так или иначе, замена материнской платы означает полную разборку и сборку вашего ПК. Но к данной процедуре рекомендуется приступать только в том случае, когда исключены остальные возможные неисправности.</a:t>
            </a:r>
          </a:p>
          <a:p>
            <a:r>
              <a:rPr lang="ru-RU" sz="1300" dirty="0">
                <a:latin typeface="Times New Roman" panose="02020603050405020304" pitchFamily="18" charset="0"/>
                <a:cs typeface="Times New Roman" panose="02020603050405020304" pitchFamily="18" charset="0"/>
              </a:rPr>
              <a:t>2. ПК работает, но нет изображения</a:t>
            </a:r>
          </a:p>
          <a:p>
            <a:r>
              <a:rPr lang="ru-RU" sz="1300" dirty="0">
                <a:latin typeface="Times New Roman" panose="02020603050405020304" pitchFamily="18" charset="0"/>
                <a:cs typeface="Times New Roman" panose="02020603050405020304" pitchFamily="18" charset="0"/>
              </a:rPr>
              <a:t>После включения экран остается черным, хотя вентиляторы блока питания, ЦП и видеокарты работают и на системной плате горят светодиоды.</a:t>
            </a:r>
          </a:p>
          <a:p>
            <a:r>
              <a:rPr lang="ru-RU" sz="1300" dirty="0">
                <a:latin typeface="Times New Roman" panose="02020603050405020304" pitchFamily="18" charset="0"/>
                <a:cs typeface="Times New Roman" panose="02020603050405020304" pitchFamily="18" charset="0"/>
              </a:rPr>
              <a:t>1.6. Проверка монитора.</a:t>
            </a:r>
          </a:p>
          <a:p>
            <a:r>
              <a:rPr lang="ru-RU" sz="1300" dirty="0">
                <a:latin typeface="Times New Roman" panose="02020603050405020304" pitchFamily="18" charset="0"/>
                <a:cs typeface="Times New Roman" panose="02020603050405020304" pitchFamily="18" charset="0"/>
              </a:rPr>
              <a:t>Первым делом нужно исключить банальную неисправность, ответив на вопрос: включается ли монитор? Если нет, то, возможно, имеется проблема с питанием: кабель отключен от дисплея или от розетки или экран имеет выключатель, который установлен в положение «Выкл.». Если монитор включается, откройте экранное меню и проверьте, правильно ли выбран источник сигнала (VGA/D-</a:t>
            </a:r>
            <a:r>
              <a:rPr lang="ru-RU" sz="1300" dirty="0" err="1">
                <a:latin typeface="Times New Roman" panose="02020603050405020304" pitchFamily="18" charset="0"/>
                <a:cs typeface="Times New Roman" panose="02020603050405020304" pitchFamily="18" charset="0"/>
              </a:rPr>
              <a:t>Sub</a:t>
            </a:r>
            <a:r>
              <a:rPr lang="ru-RU" sz="1300" dirty="0">
                <a:latin typeface="Times New Roman" panose="02020603050405020304" pitchFamily="18" charset="0"/>
                <a:cs typeface="Times New Roman" panose="02020603050405020304" pitchFamily="18" charset="0"/>
              </a:rPr>
              <a:t>, DVI, HDMI)</a:t>
            </a:r>
          </a:p>
          <a:p>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25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800" dirty="0">
                <a:latin typeface="Times New Roman" panose="02020603050405020304" pitchFamily="18" charset="0"/>
                <a:cs typeface="Times New Roman" panose="02020603050405020304" pitchFamily="18" charset="0"/>
              </a:rPr>
              <a:t>1.7. Звуковые и световые сигналы.</a:t>
            </a:r>
          </a:p>
          <a:p>
            <a:r>
              <a:rPr lang="ru-RU" sz="1800" dirty="0">
                <a:latin typeface="Times New Roman" panose="02020603050405020304" pitchFamily="18" charset="0"/>
                <a:cs typeface="Times New Roman" panose="02020603050405020304" pitchFamily="18" charset="0"/>
              </a:rPr>
              <a:t>Если на монитор не подается сигнал изображения, системная плата часто дает это понять путем подачи звуковых либо световых сигналов, которые позволяют разобраться, в чем проблема. Обратитесь к руководству материнской платы, чтобы определить, что означают сигналы. Одним из типичных дефектов, о которых сообщается таким образом, могут быть неисправные или неправильно установленные модули ОЗУ, о чем системная плата, в зависимости от модели, предупреждает с помощью звукового сигнала либо горящих светодиодных ламп.</a:t>
            </a:r>
          </a:p>
          <a:p>
            <a:r>
              <a:rPr lang="ru-RU" sz="1800" dirty="0">
                <a:latin typeface="Times New Roman" panose="02020603050405020304" pitchFamily="18" charset="0"/>
                <a:cs typeface="Times New Roman" panose="02020603050405020304" pitchFamily="18" charset="0"/>
              </a:rPr>
              <a:t>1.8. Кнопка перезагрузки.</a:t>
            </a:r>
          </a:p>
          <a:p>
            <a:r>
              <a:rPr lang="ru-RU" sz="1800" dirty="0">
                <a:latin typeface="Times New Roman" panose="02020603050405020304" pitchFamily="18" charset="0"/>
                <a:cs typeface="Times New Roman" panose="02020603050405020304" pitchFamily="18" charset="0"/>
              </a:rPr>
              <a:t>Короткое замыкание в кнопке перезагрузки также может быть причиной указанных симптомов. Выполните проверку (пункт 1.3).</a:t>
            </a:r>
          </a:p>
          <a:p>
            <a:r>
              <a:rPr lang="ru-RU" sz="1800" dirty="0">
                <a:latin typeface="Times New Roman" panose="02020603050405020304" pitchFamily="18" charset="0"/>
                <a:cs typeface="Times New Roman" panose="02020603050405020304" pitchFamily="18" charset="0"/>
              </a:rPr>
              <a:t>1.9. </a:t>
            </a:r>
            <a:r>
              <a:rPr lang="ru-RU" sz="1800" dirty="0" err="1">
                <a:latin typeface="Times New Roman" panose="02020603050405020304" pitchFamily="18" charset="0"/>
                <a:cs typeface="Times New Roman" panose="02020603050405020304" pitchFamily="18" charset="0"/>
              </a:rPr>
              <a:t>Bios</a:t>
            </a:r>
            <a:r>
              <a:rPr lang="ru-RU" sz="1800" dirty="0">
                <a:latin typeface="Times New Roman" panose="02020603050405020304" pitchFamily="18" charset="0"/>
                <a:cs typeface="Times New Roman" panose="02020603050405020304" pitchFamily="18" charset="0"/>
              </a:rPr>
              <a:t>.</a:t>
            </a:r>
          </a:p>
          <a:p>
            <a:r>
              <a:rPr lang="ru-RU" sz="1800" dirty="0">
                <a:latin typeface="Times New Roman" panose="02020603050405020304" pitchFamily="18" charset="0"/>
                <a:cs typeface="Times New Roman" panose="02020603050405020304" pitchFamily="18" charset="0"/>
              </a:rPr>
              <a:t>Иногда причиной подобных проблем с запуском могут быть неправильные настройки BIOS. Чтобы сбросить параметры BIOS, найдите на материнской плате </a:t>
            </a:r>
            <a:r>
              <a:rPr lang="ru-RU" sz="1800" dirty="0" err="1">
                <a:latin typeface="Times New Roman" panose="02020603050405020304" pitchFamily="18" charset="0"/>
                <a:cs typeface="Times New Roman" panose="02020603050405020304" pitchFamily="18" charset="0"/>
              </a:rPr>
              <a:t>джамперClear</a:t>
            </a:r>
            <a:r>
              <a:rPr lang="ru-RU" sz="1800" dirty="0">
                <a:latin typeface="Times New Roman" panose="02020603050405020304" pitchFamily="18" charset="0"/>
                <a:cs typeface="Times New Roman" panose="02020603050405020304" pitchFamily="18" charset="0"/>
              </a:rPr>
              <a:t> CMOS. Речь идет о трех контактах, два из которых соединены </a:t>
            </a:r>
            <a:r>
              <a:rPr lang="ru-RU" sz="1800" dirty="0" err="1">
                <a:latin typeface="Times New Roman" panose="02020603050405020304" pitchFamily="18" charset="0"/>
                <a:cs typeface="Times New Roman" panose="02020603050405020304" pitchFamily="18" charset="0"/>
              </a:rPr>
              <a:t>джампером</a:t>
            </a:r>
            <a:r>
              <a:rPr lang="ru-RU" sz="1800" dirty="0">
                <a:latin typeface="Times New Roman" panose="02020603050405020304" pitchFamily="18" charset="0"/>
                <a:cs typeface="Times New Roman" panose="02020603050405020304" pitchFamily="18" charset="0"/>
              </a:rPr>
              <a:t>. Запомните исходное положение </a:t>
            </a:r>
            <a:r>
              <a:rPr lang="ru-RU" sz="1800" dirty="0" err="1">
                <a:latin typeface="Times New Roman" panose="02020603050405020304" pitchFamily="18" charset="0"/>
                <a:cs typeface="Times New Roman" panose="02020603050405020304" pitchFamily="18" charset="0"/>
              </a:rPr>
              <a:t>джампера</a:t>
            </a:r>
            <a:r>
              <a:rPr lang="ru-RU" sz="1800" dirty="0">
                <a:latin typeface="Times New Roman" panose="02020603050405020304" pitchFamily="18" charset="0"/>
                <a:cs typeface="Times New Roman" panose="02020603050405020304" pitchFamily="18" charset="0"/>
              </a:rPr>
              <a:t>, затем вытащите его и соедините с его помощью другую пару контактов, подождите минимум десять секунд. После этого установите его снова в исходное положение. Если на системной плате есть кнопка перезагрузки, нажмите ее. Если компьютер включился, проверьте настройки BIOS. В большинстве случаев необходимо выбрать правильный режим работы SATA-контроллера, которым, начиная с </a:t>
            </a:r>
            <a:r>
              <a:rPr lang="ru-RU" sz="1800" dirty="0" err="1">
                <a:latin typeface="Times New Roman" panose="02020603050405020304" pitchFamily="18" charset="0"/>
                <a:cs typeface="Times New Roman" panose="02020603050405020304" pitchFamily="18" charset="0"/>
              </a:rPr>
              <a:t>Windows</a:t>
            </a:r>
            <a:r>
              <a:rPr lang="ru-RU" sz="1800" dirty="0">
                <a:latin typeface="Times New Roman" panose="02020603050405020304" pitchFamily="18" charset="0"/>
                <a:cs typeface="Times New Roman" panose="02020603050405020304" pitchFamily="18" charset="0"/>
              </a:rPr>
              <a:t> XP, является «AHCI», а не «IDE». После этого указанная проблема должна исчезнуть. Одной из возможных причин сбившихся настроек BIOS может быть разрядившаяся батарея системной платы — об этом речь пойдет в пункте 3.1.</a:t>
            </a:r>
          </a:p>
        </p:txBody>
      </p:sp>
    </p:spTree>
    <p:extLst>
      <p:ext uri="{BB962C8B-B14F-4D97-AF65-F5344CB8AC3E}">
        <p14:creationId xmlns:p14="http://schemas.microsoft.com/office/powerpoint/2010/main" val="1178292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600" dirty="0">
                <a:effectLst/>
                <a:latin typeface="Times New Roman" panose="02020603050405020304" pitchFamily="18" charset="0"/>
                <a:cs typeface="Times New Roman" panose="02020603050405020304" pitchFamily="18" charset="0"/>
              </a:rPr>
              <a:t>1.10. Оперативная память.</a:t>
            </a:r>
          </a:p>
          <a:p>
            <a:r>
              <a:rPr lang="ru-RU" sz="1600" dirty="0">
                <a:effectLst/>
                <a:latin typeface="Times New Roman" panose="02020603050405020304" pitchFamily="18" charset="0"/>
                <a:cs typeface="Times New Roman" panose="02020603050405020304" pitchFamily="18" charset="0"/>
              </a:rPr>
              <a:t>О неисправной памяти большинство материнских плат сигнализируют с помощью звуковых или световых (LED) сигналов (см. пункт 2.2). Однако мы рекомендуем проверить работоспособность модулей оперативной памяти, не дожидаясь предупреждающего сигнала. В компьютере должны быть установлены как минимум два модуля — извлеките один и попытайтесь с ним загрузить компьютер. Если ПК не включился с этим модулем, попробуйте запустить систему с установленным другим модулем. Если компьютер стартует только с одним модулем памяти, как правило, это означает, что другой неисправен.</a:t>
            </a:r>
          </a:p>
          <a:p>
            <a:r>
              <a:rPr lang="ru-RU" sz="1600" dirty="0">
                <a:effectLst/>
                <a:latin typeface="Times New Roman" panose="02020603050405020304" pitchFamily="18" charset="0"/>
                <a:cs typeface="Times New Roman" panose="02020603050405020304" pitchFamily="18" charset="0"/>
              </a:rPr>
              <a:t>1.11. </a:t>
            </a:r>
            <a:r>
              <a:rPr lang="ru-RU" sz="1600" dirty="0" err="1">
                <a:effectLst/>
                <a:latin typeface="Times New Roman" panose="02020603050405020304" pitchFamily="18" charset="0"/>
                <a:cs typeface="Times New Roman" panose="02020603050405020304" pitchFamily="18" charset="0"/>
              </a:rPr>
              <a:t>Видеоплата</a:t>
            </a:r>
            <a:r>
              <a:rPr lang="ru-RU" sz="1600" dirty="0">
                <a:effectLst/>
                <a:latin typeface="Times New Roman" panose="02020603050405020304" pitchFamily="18" charset="0"/>
                <a:cs typeface="Times New Roman" panose="02020603050405020304" pitchFamily="18" charset="0"/>
              </a:rPr>
              <a:t>.</a:t>
            </a:r>
          </a:p>
          <a:p>
            <a:r>
              <a:rPr lang="ru-RU" sz="1600" dirty="0">
                <a:effectLst/>
                <a:latin typeface="Times New Roman" panose="02020603050405020304" pitchFamily="18" charset="0"/>
                <a:cs typeface="Times New Roman" panose="02020603050405020304" pitchFamily="18" charset="0"/>
              </a:rPr>
              <a:t>Среди компонентов ПК проблему прежде всего стоит искать в источнике сигнала изображения — графической карте. Если ваш компьютер оснащен встроенной </a:t>
            </a:r>
            <a:r>
              <a:rPr lang="ru-RU" sz="1600" dirty="0" err="1">
                <a:effectLst/>
                <a:latin typeface="Times New Roman" panose="02020603050405020304" pitchFamily="18" charset="0"/>
                <a:cs typeface="Times New Roman" panose="02020603050405020304" pitchFamily="18" charset="0"/>
              </a:rPr>
              <a:t>видеоплатой</a:t>
            </a:r>
            <a:r>
              <a:rPr lang="ru-RU" sz="1600" dirty="0">
                <a:effectLst/>
                <a:latin typeface="Times New Roman" panose="02020603050405020304" pitchFamily="18" charset="0"/>
                <a:cs typeface="Times New Roman" panose="02020603050405020304" pitchFamily="18" charset="0"/>
              </a:rPr>
              <a:t>, извлеките дискретную плату и протестируйте систему со встроенным GPU. В противном случае проверьте, работает ли ПК с другой графической платой. Если да, то ваша дискретная или встроенная видеокарта неисправна.</a:t>
            </a:r>
          </a:p>
          <a:p>
            <a:r>
              <a:rPr lang="ru-RU" sz="1600" dirty="0">
                <a:effectLst/>
                <a:latin typeface="Times New Roman" panose="02020603050405020304" pitchFamily="18" charset="0"/>
                <a:cs typeface="Times New Roman" panose="02020603050405020304" pitchFamily="18" charset="0"/>
              </a:rPr>
              <a:t>1.12. Процессор.</a:t>
            </a:r>
          </a:p>
          <a:p>
            <a:r>
              <a:rPr lang="ru-RU" sz="1600" dirty="0">
                <a:effectLst/>
                <a:latin typeface="Times New Roman" panose="02020603050405020304" pitchFamily="18" charset="0"/>
                <a:cs typeface="Times New Roman" panose="02020603050405020304" pitchFamily="18" charset="0"/>
              </a:rPr>
              <a:t>Неисправный процессор также может быть причиной того, что компьютер работает, но не выдает сигнал изображения. Поэтому протестируйте по возможности перед следующим очень сложным шагом работоспособность ПК с другим совместимым процессором.</a:t>
            </a:r>
          </a:p>
          <a:p>
            <a:r>
              <a:rPr lang="ru-RU" sz="1600" dirty="0">
                <a:effectLst/>
                <a:latin typeface="Times New Roman" panose="02020603050405020304" pitchFamily="18" charset="0"/>
                <a:cs typeface="Times New Roman" panose="02020603050405020304" pitchFamily="18" charset="0"/>
              </a:rPr>
              <a:t>1.13. Материнская плата.</a:t>
            </a:r>
          </a:p>
          <a:p>
            <a:r>
              <a:rPr lang="ru-RU" sz="1600" dirty="0">
                <a:effectLst/>
                <a:latin typeface="Times New Roman" panose="02020603050405020304" pitchFamily="18" charset="0"/>
                <a:cs typeface="Times New Roman" panose="02020603050405020304" pitchFamily="18" charset="0"/>
              </a:rPr>
              <a:t>Ввиду того что все другие возможные источники проблем теперь исключены, последним «подозреваемым» остается материнская плата. Проблема здесь может быть, например, в чипе CMOS, в котором хранится BIOS, или в шине </a:t>
            </a:r>
            <a:r>
              <a:rPr lang="ru-RU" sz="1600" dirty="0" err="1">
                <a:effectLst/>
                <a:latin typeface="Times New Roman" panose="02020603050405020304" pitchFamily="18" charset="0"/>
                <a:cs typeface="Times New Roman" panose="02020603050405020304" pitchFamily="18" charset="0"/>
              </a:rPr>
              <a:t>PCIe</a:t>
            </a:r>
            <a:r>
              <a:rPr lang="ru-RU" sz="1600" dirty="0">
                <a:effectLst/>
                <a:latin typeface="Times New Roman" panose="02020603050405020304" pitchFamily="18" charset="0"/>
                <a:cs typeface="Times New Roman" panose="02020603050405020304" pitchFamily="18" charset="0"/>
              </a:rPr>
              <a:t>, к которой подключаются </a:t>
            </a:r>
            <a:r>
              <a:rPr lang="ru-RU" sz="1600" dirty="0" err="1">
                <a:effectLst/>
                <a:latin typeface="Times New Roman" panose="02020603050405020304" pitchFamily="18" charset="0"/>
                <a:cs typeface="Times New Roman" panose="02020603050405020304" pitchFamily="18" charset="0"/>
              </a:rPr>
              <a:t>видеоплаты</a:t>
            </a:r>
            <a:r>
              <a:rPr lang="ru-RU" sz="1600" dirty="0">
                <a:effectLst/>
                <a:latin typeface="Times New Roman" panose="02020603050405020304" pitchFamily="18" charset="0"/>
                <a:cs typeface="Times New Roman" panose="02020603050405020304" pitchFamily="18" charset="0"/>
              </a:rPr>
              <a:t>. Поиск и устранение неисправности в большинстве случаев не оправдывают себя, поэтому лучшим решением будет сразу заменить системную плату.</a:t>
            </a:r>
          </a:p>
        </p:txBody>
      </p:sp>
    </p:spTree>
    <p:extLst>
      <p:ext uri="{BB962C8B-B14F-4D97-AF65-F5344CB8AC3E}">
        <p14:creationId xmlns:p14="http://schemas.microsoft.com/office/powerpoint/2010/main" val="172273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2400" dirty="0">
                <a:latin typeface="Times New Roman" panose="02020603050405020304" pitchFamily="18" charset="0"/>
                <a:cs typeface="Times New Roman" panose="02020603050405020304" pitchFamily="18" charset="0"/>
              </a:rPr>
              <a:t>Элементарная проверка состоит в подаче на объект тестового воздействия и в измерении (оценке) ответа объекта на это воздействие. Алгоритм диагноза определяется как совокупность и последовательность элементарных проверок вместе с определенными правилами анализа результатов последних с целью отыскания места в объекте, параметры которого не отвечают заданным значениям. </a:t>
            </a:r>
          </a:p>
          <a:p>
            <a:r>
              <a:rPr lang="ru-RU" sz="2400" i="1" dirty="0">
                <a:latin typeface="Times New Roman" panose="02020603050405020304" pitchFamily="18" charset="0"/>
                <a:cs typeface="Times New Roman" panose="02020603050405020304" pitchFamily="18" charset="0"/>
              </a:rPr>
              <a:t>Следовательно, диагностика — это тоже контроль, но контроль последовательный, направленный на отыскание неисправного места (элемента) в</a:t>
            </a:r>
            <a:r>
              <a:rPr lang="ru-RU" sz="2400" dirty="0">
                <a:latin typeface="Times New Roman" panose="02020603050405020304" pitchFamily="18" charset="0"/>
                <a:cs typeface="Times New Roman" panose="02020603050405020304" pitchFamily="18" charset="0"/>
              </a:rPr>
              <a:t> </a:t>
            </a:r>
          </a:p>
          <a:p>
            <a:r>
              <a:rPr lang="ru-RU" sz="2400" i="1" dirty="0">
                <a:latin typeface="Times New Roman" panose="02020603050405020304" pitchFamily="18" charset="0"/>
                <a:cs typeface="Times New Roman" panose="02020603050405020304" pitchFamily="18" charset="0"/>
              </a:rPr>
              <a:t>диагностируемом объекте. </a:t>
            </a:r>
            <a:r>
              <a:rPr lang="ru-RU" sz="2400" dirty="0">
                <a:latin typeface="Times New Roman" panose="02020603050405020304" pitchFamily="18" charset="0"/>
                <a:cs typeface="Times New Roman" panose="02020603050405020304" pitchFamily="18" charset="0"/>
              </a:rPr>
              <a:t>Обычно диагностика начинается по сигналу </a:t>
            </a:r>
            <a:r>
              <a:rPr lang="ru-RU" sz="2400" dirty="0" err="1">
                <a:latin typeface="Times New Roman" panose="02020603050405020304" pitchFamily="18" charset="0"/>
                <a:cs typeface="Times New Roman" panose="02020603050405020304" pitchFamily="18" charset="0"/>
              </a:rPr>
              <a:t>ошибки,выработанному</a:t>
            </a:r>
            <a:r>
              <a:rPr lang="ru-RU" sz="2400" dirty="0">
                <a:latin typeface="Times New Roman" panose="02020603050405020304" pitchFamily="18" charset="0"/>
                <a:cs typeface="Times New Roman" panose="02020603050405020304" pitchFamily="18" charset="0"/>
              </a:rPr>
              <a:t> схемами контроля СВТ. </a:t>
            </a:r>
          </a:p>
          <a:p>
            <a:r>
              <a:rPr lang="ru-RU" sz="2400" dirty="0">
                <a:latin typeface="Times New Roman" panose="02020603050405020304" pitchFamily="18" charset="0"/>
                <a:cs typeface="Times New Roman" panose="02020603050405020304" pitchFamily="18" charset="0"/>
              </a:rPr>
              <a:t>Систему    автоматического   контроля   и   диагностики   часто   называют </a:t>
            </a:r>
            <a:br>
              <a:rPr lang="ru-RU" sz="2400" dirty="0">
                <a:latin typeface="Times New Roman" panose="02020603050405020304" pitchFamily="18" charset="0"/>
                <a:cs typeface="Times New Roman" panose="02020603050405020304" pitchFamily="18" charset="0"/>
              </a:rPr>
            </a:br>
            <a:r>
              <a:rPr lang="ru-RU" sz="2400" i="1" dirty="0">
                <a:latin typeface="Times New Roman" panose="02020603050405020304" pitchFamily="18" charset="0"/>
                <a:cs typeface="Times New Roman" panose="02020603050405020304" pitchFamily="18" charset="0"/>
              </a:rPr>
              <a:t>системой обнаружения ошибок.</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577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400" dirty="0">
                <a:latin typeface="Times New Roman" panose="02020603050405020304" pitchFamily="18" charset="0"/>
                <a:cs typeface="Times New Roman" panose="02020603050405020304" pitchFamily="18" charset="0"/>
              </a:rPr>
              <a:t>На данный момент в России диагностические карты, тестовые ROM BIOS и другие средства диагностики производятся компанией ACE </a:t>
            </a:r>
            <a:r>
              <a:rPr lang="ru-RU" sz="1400" dirty="0" err="1">
                <a:latin typeface="Times New Roman" panose="02020603050405020304" pitchFamily="18" charset="0"/>
                <a:cs typeface="Times New Roman" panose="02020603050405020304" pitchFamily="18" charset="0"/>
              </a:rPr>
              <a:t>Laboratory</a:t>
            </a:r>
            <a:r>
              <a:rPr lang="ru-RU" sz="1400" dirty="0">
                <a:latin typeface="Times New Roman" panose="02020603050405020304" pitchFamily="18" charset="0"/>
                <a:cs typeface="Times New Roman" panose="02020603050405020304" pitchFamily="18" charset="0"/>
              </a:rPr>
              <a:t>.</a:t>
            </a:r>
          </a:p>
          <a:p>
            <a:r>
              <a:rPr lang="ru-RU" sz="1400" dirty="0">
                <a:latin typeface="Times New Roman" panose="02020603050405020304" pitchFamily="18" charset="0"/>
                <a:cs typeface="Times New Roman" panose="02020603050405020304" pitchFamily="18" charset="0"/>
              </a:rPr>
              <a:t>При аппаратной диагностике следует иметь ввиду, что в большинстве случаев выходит из строя только одно устройство, и проще всего его выявить, заменив на аналогичное, гарантированно работающее.</a:t>
            </a:r>
          </a:p>
          <a:p>
            <a:r>
              <a:rPr lang="ru-RU" sz="1400" dirty="0">
                <a:latin typeface="Times New Roman" panose="02020603050405020304" pitchFamily="18" charset="0"/>
                <a:cs typeface="Times New Roman" panose="02020603050405020304" pitchFamily="18" charset="0"/>
              </a:rPr>
              <a:t>Что касается блоков питания и периферийных устройств, то диагностика неисправностей в них – тема отдельного разговора, но по поводу мониторов можно дать ряд советов. Достаточно часто из строя выходит промежуточный строчный трансформатор, включаемый между </a:t>
            </a:r>
            <a:r>
              <a:rPr lang="ru-RU" sz="1400" dirty="0" err="1">
                <a:latin typeface="Times New Roman" panose="02020603050405020304" pitchFamily="18" charset="0"/>
                <a:cs typeface="Times New Roman" panose="02020603050405020304" pitchFamily="18" charset="0"/>
              </a:rPr>
              <a:t>предоконечным</a:t>
            </a:r>
            <a:r>
              <a:rPr lang="ru-RU" sz="1400" dirty="0">
                <a:latin typeface="Times New Roman" panose="02020603050405020304" pitchFamily="18" charset="0"/>
                <a:cs typeface="Times New Roman" panose="02020603050405020304" pitchFamily="18" charset="0"/>
              </a:rPr>
              <a:t> и выходным транзистором строчной развертки. Основной его неисправностью, как правило, бывает короткое замыкание витков. Этот трансформатор – часть высоковольтного блока строчной развертки. Это высокое напряжение подается на ЭЛТ. Поэтому часто отсутствие свечения на экране и отсутствие растра указывают на отсутствие высокого напряжения. Как правило, вертикальная полоса на экране также указывает на отказ блока строчной развертки. Проверить наличие высокого напряжение на ЭЛТ можно проведя рукой по поверхности экрана. Если высокое напряжение подается, то вы должны почувствовать некоторую вибрацию или потрескивания статического электричества.</a:t>
            </a:r>
          </a:p>
          <a:p>
            <a:r>
              <a:rPr lang="ru-RU" sz="1400" dirty="0">
                <a:latin typeface="Times New Roman" panose="02020603050405020304" pitchFamily="18" charset="0"/>
                <a:cs typeface="Times New Roman" panose="02020603050405020304" pitchFamily="18" charset="0"/>
              </a:rPr>
              <a:t>Диагностика неисправностей НГМД(накопитель на гибких магнитных дисках</a:t>
            </a:r>
          </a:p>
          <a:p>
            <a:r>
              <a:rPr lang="ru-RU" sz="1400" dirty="0">
                <a:latin typeface="Times New Roman" panose="02020603050405020304" pitchFamily="18" charset="0"/>
                <a:cs typeface="Times New Roman" panose="02020603050405020304" pitchFamily="18" charset="0"/>
              </a:rPr>
              <a:t>Перед диагностикой неисправного НГМД убедитесь, что вами испробованы все экспресс-средства, доступные пользо­вателю, а именно: проверьте установки платы контроллера в слот системной платы, правильность и надежность кабель­ного соединения платы контроллера с НГМД, наличие на­пряжений питания +5 В и +12 В </a:t>
            </a:r>
            <a:r>
              <a:rPr lang="ru-RU" sz="1400" dirty="0" err="1">
                <a:latin typeface="Times New Roman" panose="02020603050405020304" pitchFamily="18" charset="0"/>
                <a:cs typeface="Times New Roman" panose="02020603050405020304" pitchFamily="18" charset="0"/>
              </a:rPr>
              <a:t>в</a:t>
            </a:r>
            <a:r>
              <a:rPr lang="ru-RU" sz="1400" dirty="0">
                <a:latin typeface="Times New Roman" panose="02020603050405020304" pitchFamily="18" charset="0"/>
                <a:cs typeface="Times New Roman" panose="02020603050405020304" pitchFamily="18" charset="0"/>
              </a:rPr>
              <a:t> НГМД.</a:t>
            </a:r>
          </a:p>
          <a:p>
            <a:r>
              <a:rPr lang="ru-RU" sz="1400" dirty="0">
                <a:latin typeface="Times New Roman" panose="02020603050405020304" pitchFamily="18" charset="0"/>
                <a:cs typeface="Times New Roman" panose="02020603050405020304" pitchFamily="18" charset="0"/>
              </a:rPr>
              <a:t>Максимально используйте звуковую и визуальную инди­кацию ошибок. Например, если ошибка появляется при за­пуске ПК, то в случае неисправного НГМД звучит один короткий сигнал и на дисплее загорается код системной ошибки:</a:t>
            </a:r>
          </a:p>
          <a:p>
            <a:r>
              <a:rPr lang="ru-RU" sz="1400" dirty="0">
                <a:latin typeface="Times New Roman" panose="02020603050405020304" pitchFamily="18" charset="0"/>
                <a:cs typeface="Times New Roman" panose="02020603050405020304" pitchFamily="18" charset="0"/>
              </a:rPr>
              <a:t>— код 6ХХ, например: код 601 — неисправна дискета (</a:t>
            </a:r>
            <a:r>
              <a:rPr lang="ru-RU" sz="1400" dirty="0" err="1">
                <a:latin typeface="Times New Roman" panose="02020603050405020304" pitchFamily="18" charset="0"/>
                <a:cs typeface="Times New Roman" panose="02020603050405020304" pitchFamily="18" charset="0"/>
              </a:rPr>
              <a:t>Diskette</a:t>
            </a:r>
            <a:r>
              <a:rPr lang="ru-RU" sz="1400" dirty="0">
                <a:latin typeface="Times New Roman" panose="02020603050405020304" pitchFamily="18" charset="0"/>
                <a:cs typeface="Times New Roman" panose="02020603050405020304" pitchFamily="18" charset="0"/>
              </a:rPr>
              <a:t> </a:t>
            </a:r>
            <a:r>
              <a:rPr lang="ru-RU" sz="1400" dirty="0" err="1">
                <a:latin typeface="Times New Roman" panose="02020603050405020304" pitchFamily="18" charset="0"/>
                <a:cs typeface="Times New Roman" panose="02020603050405020304" pitchFamily="18" charset="0"/>
              </a:rPr>
              <a:t>error</a:t>
            </a:r>
            <a:r>
              <a:rPr lang="ru-RU" sz="1400" dirty="0">
                <a:latin typeface="Times New Roman" panose="02020603050405020304" pitchFamily="18" charset="0"/>
                <a:cs typeface="Times New Roman" panose="02020603050405020304" pitchFamily="18" charset="0"/>
              </a:rPr>
              <a:t>) или плата контроллера, кабель, дис­ковод;</a:t>
            </a:r>
          </a:p>
          <a:p>
            <a:r>
              <a:rPr lang="ru-RU" sz="1400" dirty="0">
                <a:latin typeface="Times New Roman" panose="02020603050405020304" pitchFamily="18" charset="0"/>
                <a:cs typeface="Times New Roman" panose="02020603050405020304" pitchFamily="18" charset="0"/>
              </a:rPr>
              <a:t>— код 602 — ошибка считывания загрузочной записи (Diskett1.6. Материнская плата.</a:t>
            </a:r>
          </a:p>
          <a:p>
            <a:r>
              <a:rPr lang="ru-RU" sz="1400" dirty="0">
                <a:latin typeface="Times New Roman" panose="02020603050405020304" pitchFamily="18" charset="0"/>
                <a:cs typeface="Times New Roman" panose="02020603050405020304" pitchFamily="18" charset="0"/>
              </a:rPr>
              <a:t>Если все выше описанные меры не помогли, то, скорее всего, из строя вышла материнская плата, которую лучше всего заменить, так как ремонт не по гарантии, как правило, не оправдывает себя. Так или иначе, замена материнской платы означает полную разборку и сборку вашего ПК. Но к данной процедуре рекомендуется приступать только в том случае, когда исключены остальные возможные неисправности.</a:t>
            </a:r>
          </a:p>
          <a:p>
            <a:r>
              <a:rPr lang="ru-RU" sz="1400" dirty="0">
                <a:latin typeface="Times New Roman" panose="02020603050405020304" pitchFamily="18" charset="0"/>
                <a:cs typeface="Times New Roman" panose="02020603050405020304" pitchFamily="18" charset="0"/>
              </a:rPr>
              <a:t>2. ПК работает, но нет изображения</a:t>
            </a:r>
          </a:p>
          <a:p>
            <a:r>
              <a:rPr lang="ru-RU" sz="1400" dirty="0">
                <a:latin typeface="Times New Roman" panose="02020603050405020304" pitchFamily="18" charset="0"/>
                <a:cs typeface="Times New Roman" panose="02020603050405020304" pitchFamily="18" charset="0"/>
              </a:rPr>
              <a:t>После включения экран остается черным, хотя вентиляторы блока питания, ЦП и видеокарты работают и на системной плате горят светодиоды.</a:t>
            </a:r>
          </a:p>
          <a:p>
            <a:endParaRPr lang="ru-RU"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55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200" dirty="0">
                <a:latin typeface="Times New Roman" panose="02020603050405020304" pitchFamily="18" charset="0"/>
                <a:cs typeface="Times New Roman" panose="02020603050405020304" pitchFamily="18" charset="0"/>
              </a:rPr>
              <a:t>1.6. Проверка монитора.</a:t>
            </a:r>
          </a:p>
          <a:p>
            <a:r>
              <a:rPr lang="ru-RU" sz="1200" dirty="0">
                <a:latin typeface="Times New Roman" panose="02020603050405020304" pitchFamily="18" charset="0"/>
                <a:cs typeface="Times New Roman" panose="02020603050405020304" pitchFamily="18" charset="0"/>
              </a:rPr>
              <a:t>Первым делом нужно исключить банальную неисправность, ответив на вопрос: включается ли монитор? Если нет, то, возможно, имеется проблема с питанием: кабель отключен от дисплея или от розетки или экран имеет выключатель, который установлен в положение «Выкл.». Если монитор включается, откройте экранное меню и проверьте, правильно ли выбран источник сигнала (VGA/D-</a:t>
            </a:r>
            <a:r>
              <a:rPr lang="ru-RU" sz="1200" dirty="0" err="1">
                <a:latin typeface="Times New Roman" panose="02020603050405020304" pitchFamily="18" charset="0"/>
                <a:cs typeface="Times New Roman" panose="02020603050405020304" pitchFamily="18" charset="0"/>
              </a:rPr>
              <a:t>Sub</a:t>
            </a:r>
            <a:r>
              <a:rPr lang="ru-RU" sz="1200" dirty="0">
                <a:latin typeface="Times New Roman" panose="02020603050405020304" pitchFamily="18" charset="0"/>
                <a:cs typeface="Times New Roman" panose="02020603050405020304" pitchFamily="18" charset="0"/>
              </a:rPr>
              <a:t>, DVI, HDMI)</a:t>
            </a:r>
          </a:p>
          <a:p>
            <a:r>
              <a:rPr lang="ru-RU" sz="1200" dirty="0">
                <a:latin typeface="Times New Roman" panose="02020603050405020304" pitchFamily="18" charset="0"/>
                <a:cs typeface="Times New Roman" panose="02020603050405020304" pitchFamily="18" charset="0"/>
              </a:rPr>
              <a:t>1.7. Звуковые и световые сигналы.</a:t>
            </a:r>
          </a:p>
          <a:p>
            <a:r>
              <a:rPr lang="ru-RU" sz="1200" dirty="0">
                <a:latin typeface="Times New Roman" panose="02020603050405020304" pitchFamily="18" charset="0"/>
                <a:cs typeface="Times New Roman" panose="02020603050405020304" pitchFamily="18" charset="0"/>
              </a:rPr>
              <a:t>Если на монитор не подается сигнал изображения, системная плата часто дает это понять путем подачи звуковых либо световых сигналов, которые позволяют разобраться, в чем проблема. Обратитесь к руководству материнской платы, чтобы определить, что означают сигналы. Одним из типичных дефектов, о которых сообщается таким образом, могут быть неисправные или неправильно установленные модули ОЗУ, о чем системная плата, в зависимости от модели, предупреждает с помощью звукового сигнала либо горящих светодиодных ламп.</a:t>
            </a:r>
          </a:p>
          <a:p>
            <a:r>
              <a:rPr lang="ru-RU" sz="1200" dirty="0">
                <a:latin typeface="Times New Roman" panose="02020603050405020304" pitchFamily="18" charset="0"/>
                <a:cs typeface="Times New Roman" panose="02020603050405020304" pitchFamily="18" charset="0"/>
              </a:rPr>
              <a:t>1.8. Кнопка перезагрузки.</a:t>
            </a:r>
          </a:p>
          <a:p>
            <a:r>
              <a:rPr lang="ru-RU" sz="1200" dirty="0">
                <a:latin typeface="Times New Roman" panose="02020603050405020304" pitchFamily="18" charset="0"/>
                <a:cs typeface="Times New Roman" panose="02020603050405020304" pitchFamily="18" charset="0"/>
              </a:rPr>
              <a:t>Короткое замыкание в кнопке перезагрузки также может быть причиной указанных симптомов. Выполните проверку (пункт 1.3).</a:t>
            </a:r>
          </a:p>
          <a:p>
            <a:r>
              <a:rPr lang="ru-RU" sz="1200" dirty="0">
                <a:latin typeface="Times New Roman" panose="02020603050405020304" pitchFamily="18" charset="0"/>
                <a:cs typeface="Times New Roman" panose="02020603050405020304" pitchFamily="18" charset="0"/>
              </a:rPr>
              <a:t>1.9. </a:t>
            </a:r>
            <a:r>
              <a:rPr lang="ru-RU" sz="1200" dirty="0" err="1">
                <a:latin typeface="Times New Roman" panose="02020603050405020304" pitchFamily="18" charset="0"/>
                <a:cs typeface="Times New Roman" panose="02020603050405020304" pitchFamily="18" charset="0"/>
              </a:rPr>
              <a:t>Bios</a:t>
            </a:r>
            <a:r>
              <a:rPr lang="ru-RU" sz="1200" dirty="0">
                <a:latin typeface="Times New Roman" panose="02020603050405020304" pitchFamily="18" charset="0"/>
                <a:cs typeface="Times New Roman" panose="02020603050405020304" pitchFamily="18" charset="0"/>
              </a:rPr>
              <a:t>.</a:t>
            </a:r>
          </a:p>
          <a:p>
            <a:r>
              <a:rPr lang="ru-RU" sz="1200" dirty="0">
                <a:latin typeface="Times New Roman" panose="02020603050405020304" pitchFamily="18" charset="0"/>
                <a:cs typeface="Times New Roman" panose="02020603050405020304" pitchFamily="18" charset="0"/>
              </a:rPr>
              <a:t>Иногда причиной подобных проблем с запуском могут быть неправильные настройки BIOS. Чтобы сбросить параметры BIOS, найдите на материнской плате </a:t>
            </a:r>
            <a:r>
              <a:rPr lang="ru-RU" sz="1200" dirty="0" err="1">
                <a:latin typeface="Times New Roman" panose="02020603050405020304" pitchFamily="18" charset="0"/>
                <a:cs typeface="Times New Roman" panose="02020603050405020304" pitchFamily="18" charset="0"/>
              </a:rPr>
              <a:t>джамперClear</a:t>
            </a:r>
            <a:r>
              <a:rPr lang="ru-RU" sz="1200" dirty="0">
                <a:latin typeface="Times New Roman" panose="02020603050405020304" pitchFamily="18" charset="0"/>
                <a:cs typeface="Times New Roman" panose="02020603050405020304" pitchFamily="18" charset="0"/>
              </a:rPr>
              <a:t> CMOS. Речь идет о трех контактах, два из которых соединены </a:t>
            </a:r>
            <a:r>
              <a:rPr lang="ru-RU" sz="1200" dirty="0" err="1">
                <a:latin typeface="Times New Roman" panose="02020603050405020304" pitchFamily="18" charset="0"/>
                <a:cs typeface="Times New Roman" panose="02020603050405020304" pitchFamily="18" charset="0"/>
              </a:rPr>
              <a:t>джампером</a:t>
            </a:r>
            <a:r>
              <a:rPr lang="ru-RU" sz="1200" dirty="0">
                <a:latin typeface="Times New Roman" panose="02020603050405020304" pitchFamily="18" charset="0"/>
                <a:cs typeface="Times New Roman" panose="02020603050405020304" pitchFamily="18" charset="0"/>
              </a:rPr>
              <a:t>. Запомните исходное положение </a:t>
            </a:r>
            <a:r>
              <a:rPr lang="ru-RU" sz="1200" dirty="0" err="1">
                <a:latin typeface="Times New Roman" panose="02020603050405020304" pitchFamily="18" charset="0"/>
                <a:cs typeface="Times New Roman" panose="02020603050405020304" pitchFamily="18" charset="0"/>
              </a:rPr>
              <a:t>джампера</a:t>
            </a:r>
            <a:r>
              <a:rPr lang="ru-RU" sz="1200" dirty="0">
                <a:latin typeface="Times New Roman" panose="02020603050405020304" pitchFamily="18" charset="0"/>
                <a:cs typeface="Times New Roman" panose="02020603050405020304" pitchFamily="18" charset="0"/>
              </a:rPr>
              <a:t>, затем вытащите его и соедините с его помощью другую пару контактов, подождите минимум десять секунд. После этого установите его снова в исходное положение. Если на системной плате есть кнопка перезагрузки, нажмите ее. Если компьютер включился, проверьте настройки BIOS. В большинстве случаев необходимо выбрать правильный режим работы SATA-контроллера, которым, начиная с </a:t>
            </a:r>
            <a:r>
              <a:rPr lang="ru-RU" sz="1200" dirty="0" err="1">
                <a:latin typeface="Times New Roman" panose="02020603050405020304" pitchFamily="18" charset="0"/>
                <a:cs typeface="Times New Roman" panose="02020603050405020304" pitchFamily="18" charset="0"/>
              </a:rPr>
              <a:t>Windows</a:t>
            </a:r>
            <a:r>
              <a:rPr lang="ru-RU" sz="1200" dirty="0">
                <a:latin typeface="Times New Roman" panose="02020603050405020304" pitchFamily="18" charset="0"/>
                <a:cs typeface="Times New Roman" panose="02020603050405020304" pitchFamily="18" charset="0"/>
              </a:rPr>
              <a:t> XP, является «AHCI», а не «IDE». После этого указанная проблема должна исчезнуть. Одной из возможных причин сбившихся настроек BIOS может быть разрядившаяся батарея системной платы — об этом речь пойдет в пункте 3.1.</a:t>
            </a:r>
          </a:p>
          <a:p>
            <a:r>
              <a:rPr lang="ru-RU" sz="1200" dirty="0">
                <a:latin typeface="Times New Roman" panose="02020603050405020304" pitchFamily="18" charset="0"/>
                <a:cs typeface="Times New Roman" panose="02020603050405020304" pitchFamily="18" charset="0"/>
              </a:rPr>
              <a:t>1.10. Оперативная память.</a:t>
            </a:r>
          </a:p>
          <a:p>
            <a:r>
              <a:rPr lang="ru-RU" sz="1200" dirty="0">
                <a:latin typeface="Times New Roman" panose="02020603050405020304" pitchFamily="18" charset="0"/>
                <a:cs typeface="Times New Roman" panose="02020603050405020304" pitchFamily="18" charset="0"/>
              </a:rPr>
              <a:t>О неисправной памяти большинство материнских плат сигнализируют с помощью звуковых или световых (LED) сигналов (см. пункт 2.2). Однако мы рекомендуем проверить работоспособность модулей оперативной памяти, не дожидаясь предупреждающего сигнала. В компьютере должны быть установлены как минимум два модуля — извлеките один и попытайтесь с ним загрузить компьютер. Если ПК не включился с этим модулем, попробуйте запустить систему с установленным другим модулем. Если компьютер стартует только с одним модулем памяти, как правило, это означает, что другой неисправен.</a:t>
            </a:r>
          </a:p>
          <a:p>
            <a:r>
              <a:rPr lang="ru-RU" sz="1200" dirty="0">
                <a:latin typeface="Times New Roman" panose="02020603050405020304" pitchFamily="18" charset="0"/>
                <a:cs typeface="Times New Roman" panose="02020603050405020304" pitchFamily="18" charset="0"/>
              </a:rPr>
              <a:t>1.11. </a:t>
            </a:r>
            <a:r>
              <a:rPr lang="ru-RU" sz="1200" dirty="0" err="1">
                <a:latin typeface="Times New Roman" panose="02020603050405020304" pitchFamily="18" charset="0"/>
                <a:cs typeface="Times New Roman" panose="02020603050405020304" pitchFamily="18" charset="0"/>
              </a:rPr>
              <a:t>Видеоплата</a:t>
            </a:r>
            <a:r>
              <a:rPr lang="ru-RU" sz="1200" dirty="0">
                <a:latin typeface="Times New Roman" panose="02020603050405020304" pitchFamily="18" charset="0"/>
                <a:cs typeface="Times New Roman" panose="02020603050405020304" pitchFamily="18" charset="0"/>
              </a:rPr>
              <a:t>.</a:t>
            </a:r>
          </a:p>
          <a:p>
            <a:r>
              <a:rPr lang="ru-RU" sz="1200" dirty="0">
                <a:latin typeface="Times New Roman" panose="02020603050405020304" pitchFamily="18" charset="0"/>
                <a:cs typeface="Times New Roman" panose="02020603050405020304" pitchFamily="18" charset="0"/>
              </a:rPr>
              <a:t>Среди компонентов ПК проблему прежде всего стоит искать в источнике сигнала изображения — графической карте. Если ваш компьютер оснащен встроенной </a:t>
            </a:r>
            <a:r>
              <a:rPr lang="ru-RU" sz="1200" dirty="0" err="1">
                <a:latin typeface="Times New Roman" panose="02020603050405020304" pitchFamily="18" charset="0"/>
                <a:cs typeface="Times New Roman" panose="02020603050405020304" pitchFamily="18" charset="0"/>
              </a:rPr>
              <a:t>видеоплатой</a:t>
            </a:r>
            <a:r>
              <a:rPr lang="ru-RU" sz="1200" dirty="0">
                <a:latin typeface="Times New Roman" panose="02020603050405020304" pitchFamily="18" charset="0"/>
                <a:cs typeface="Times New Roman" panose="02020603050405020304" pitchFamily="18" charset="0"/>
              </a:rPr>
              <a:t>, извлеките дискретную плату и протестируйте систему со встроенным GPU. В противном случае проверьте, работает ли ПК с другой графической платой. Если да, то ваша дискретная или встроенная видеокарта неисправна.</a:t>
            </a:r>
          </a:p>
        </p:txBody>
      </p:sp>
    </p:spTree>
    <p:extLst>
      <p:ext uri="{BB962C8B-B14F-4D97-AF65-F5344CB8AC3E}">
        <p14:creationId xmlns:p14="http://schemas.microsoft.com/office/powerpoint/2010/main" val="3993905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1200" dirty="0">
                <a:latin typeface="Times New Roman" panose="02020603050405020304" pitchFamily="18" charset="0"/>
                <a:cs typeface="Times New Roman" panose="02020603050405020304" pitchFamily="18" charset="0"/>
              </a:rPr>
              <a:t>1.12. Процессор.</a:t>
            </a:r>
          </a:p>
          <a:p>
            <a:r>
              <a:rPr lang="ru-RU" sz="1200" dirty="0">
                <a:latin typeface="Times New Roman" panose="02020603050405020304" pitchFamily="18" charset="0"/>
                <a:cs typeface="Times New Roman" panose="02020603050405020304" pitchFamily="18" charset="0"/>
              </a:rPr>
              <a:t>Неисправный процессор также может быть причиной того, что компьютер работает, но не выдает сигнал изображения. Поэтому протестируйте по возможности перед следующим очень сложным шагом работоспособность ПК с другим совместимым процессором.</a:t>
            </a:r>
          </a:p>
          <a:p>
            <a:r>
              <a:rPr lang="ru-RU" sz="1200" dirty="0">
                <a:latin typeface="Times New Roman" panose="02020603050405020304" pitchFamily="18" charset="0"/>
                <a:cs typeface="Times New Roman" panose="02020603050405020304" pitchFamily="18" charset="0"/>
              </a:rPr>
              <a:t>1.13. Материнская плата.</a:t>
            </a:r>
          </a:p>
          <a:p>
            <a:r>
              <a:rPr lang="ru-RU" sz="1200" dirty="0">
                <a:latin typeface="Times New Roman" panose="02020603050405020304" pitchFamily="18" charset="0"/>
                <a:cs typeface="Times New Roman" panose="02020603050405020304" pitchFamily="18" charset="0"/>
              </a:rPr>
              <a:t>Ввиду того что все другие возможные источники проблем теперь исключены, последним «подозреваемым» остается материнская плата. Проблема здесь может быть, например, в чипе CMOS, в котором хранится BIOS, или в шине </a:t>
            </a:r>
            <a:r>
              <a:rPr lang="ru-RU" sz="1200" dirty="0" err="1">
                <a:latin typeface="Times New Roman" panose="02020603050405020304" pitchFamily="18" charset="0"/>
                <a:cs typeface="Times New Roman" panose="02020603050405020304" pitchFamily="18" charset="0"/>
              </a:rPr>
              <a:t>PCIe</a:t>
            </a:r>
            <a:r>
              <a:rPr lang="ru-RU" sz="1200" dirty="0">
                <a:latin typeface="Times New Roman" panose="02020603050405020304" pitchFamily="18" charset="0"/>
                <a:cs typeface="Times New Roman" panose="02020603050405020304" pitchFamily="18" charset="0"/>
              </a:rPr>
              <a:t>, к которой подключаются </a:t>
            </a:r>
            <a:r>
              <a:rPr lang="ru-RU" sz="1200" dirty="0" err="1">
                <a:latin typeface="Times New Roman" panose="02020603050405020304" pitchFamily="18" charset="0"/>
                <a:cs typeface="Times New Roman" panose="02020603050405020304" pitchFamily="18" charset="0"/>
              </a:rPr>
              <a:t>видеоплаты</a:t>
            </a:r>
            <a:r>
              <a:rPr lang="ru-RU" sz="1200" dirty="0">
                <a:latin typeface="Times New Roman" panose="02020603050405020304" pitchFamily="18" charset="0"/>
                <a:cs typeface="Times New Roman" panose="02020603050405020304" pitchFamily="18" charset="0"/>
              </a:rPr>
              <a:t>. Поиск и устранение неисправности в большинстве случаев не оправдывают себя, поэтому лучшим решением будет сразу заменить системную плату.</a:t>
            </a:r>
          </a:p>
          <a:p>
            <a:r>
              <a:rPr lang="ru-RU" sz="1200" dirty="0">
                <a:latin typeface="Times New Roman" panose="02020603050405020304" pitchFamily="18" charset="0"/>
                <a:cs typeface="Times New Roman" panose="02020603050405020304" pitchFamily="18" charset="0"/>
              </a:rPr>
              <a:t>На данный момент в России диагностические карты, тестовые ROM BIOS и другие средства диагностики производятся компанией ACE </a:t>
            </a:r>
            <a:r>
              <a:rPr lang="ru-RU" sz="1200" dirty="0" err="1">
                <a:latin typeface="Times New Roman" panose="02020603050405020304" pitchFamily="18" charset="0"/>
                <a:cs typeface="Times New Roman" panose="02020603050405020304" pitchFamily="18" charset="0"/>
              </a:rPr>
              <a:t>Laboratory</a:t>
            </a:r>
            <a:r>
              <a:rPr lang="ru-RU" sz="1200" dirty="0">
                <a:latin typeface="Times New Roman" panose="02020603050405020304" pitchFamily="18" charset="0"/>
                <a:cs typeface="Times New Roman" panose="02020603050405020304" pitchFamily="18" charset="0"/>
              </a:rPr>
              <a:t>.</a:t>
            </a:r>
          </a:p>
          <a:p>
            <a:r>
              <a:rPr lang="ru-RU" sz="1200" dirty="0">
                <a:latin typeface="Times New Roman" panose="02020603050405020304" pitchFamily="18" charset="0"/>
                <a:cs typeface="Times New Roman" panose="02020603050405020304" pitchFamily="18" charset="0"/>
              </a:rPr>
              <a:t>При аппаратной диагностике следует иметь ввиду, что в большинстве случаев выходит из строя только одно устройство, и проще всего его выявить, заменив на аналогичное, гарантированно работающее.</a:t>
            </a:r>
          </a:p>
          <a:p>
            <a:r>
              <a:rPr lang="ru-RU" sz="1200" dirty="0">
                <a:latin typeface="Times New Roman" panose="02020603050405020304" pitchFamily="18" charset="0"/>
                <a:cs typeface="Times New Roman" panose="02020603050405020304" pitchFamily="18" charset="0"/>
              </a:rPr>
              <a:t>Что касается блоков питания и периферийных устройств, то диагностика неисправностей в них – тема отдельного разговора, но по поводу мониторов можно дать ряд советов. Достаточно часто из строя выходит промежуточный строчный трансформатор, включаемый между </a:t>
            </a:r>
            <a:r>
              <a:rPr lang="ru-RU" sz="1200" dirty="0" err="1">
                <a:latin typeface="Times New Roman" panose="02020603050405020304" pitchFamily="18" charset="0"/>
                <a:cs typeface="Times New Roman" panose="02020603050405020304" pitchFamily="18" charset="0"/>
              </a:rPr>
              <a:t>предоконечным</a:t>
            </a:r>
            <a:r>
              <a:rPr lang="ru-RU" sz="1200" dirty="0">
                <a:latin typeface="Times New Roman" panose="02020603050405020304" pitchFamily="18" charset="0"/>
                <a:cs typeface="Times New Roman" panose="02020603050405020304" pitchFamily="18" charset="0"/>
              </a:rPr>
              <a:t> и выходным транзистором строчной развертки. Основной его неисправностью, как правило, бывает короткое замыкание витков. Этот трансформатор – часть высоковольтного блока строчной развертки. Это высокое напряжение подается на ЭЛТ. Поэтому часто отсутствие свечения на экране и отсутствие растра указывают на отсутствие высокого напряжения. Как правило, вертикальная полоса на экране также указывает на отказ блока строчной развертки. Проверить наличие высокого напряжение на ЭЛТ можно проведя рукой по поверхности экрана. Если высокое напряжение подается, то вы должны почувствовать некоторую вибрацию или потрескивания статического электричества.</a:t>
            </a:r>
          </a:p>
          <a:p>
            <a:r>
              <a:rPr lang="ru-RU" sz="1200" u="sng" dirty="0">
                <a:latin typeface="Times New Roman" panose="02020603050405020304" pitchFamily="18" charset="0"/>
                <a:cs typeface="Times New Roman" panose="02020603050405020304" pitchFamily="18" charset="0"/>
              </a:rPr>
              <a:t>Диагностика неисправностей НГМД(накопитель на гибких магнитных дисках</a:t>
            </a:r>
            <a:endParaRPr lang="ru-RU" sz="1200" dirty="0">
              <a:latin typeface="Times New Roman" panose="02020603050405020304" pitchFamily="18" charset="0"/>
              <a:cs typeface="Times New Roman" panose="02020603050405020304" pitchFamily="18" charset="0"/>
            </a:endParaRPr>
          </a:p>
          <a:p>
            <a:r>
              <a:rPr lang="ru-RU" sz="1200" dirty="0">
                <a:latin typeface="Times New Roman" panose="02020603050405020304" pitchFamily="18" charset="0"/>
                <a:cs typeface="Times New Roman" panose="02020603050405020304" pitchFamily="18" charset="0"/>
              </a:rPr>
              <a:t>Перед диагностикой неисправного НГМД убедитесь, что вами испробованы все экспресс-средства, доступные пользо­вателю, а именно: проверьте установки платы контроллера в слот системной платы, правильность и надежность кабель­ного соединения платы контроллера с НГМД, наличие на­пряжений питания +5 В и +12 В </a:t>
            </a:r>
            <a:r>
              <a:rPr lang="ru-RU" sz="1200" dirty="0" err="1">
                <a:latin typeface="Times New Roman" panose="02020603050405020304" pitchFamily="18" charset="0"/>
                <a:cs typeface="Times New Roman" panose="02020603050405020304" pitchFamily="18" charset="0"/>
              </a:rPr>
              <a:t>в</a:t>
            </a:r>
            <a:r>
              <a:rPr lang="ru-RU" sz="1200" dirty="0">
                <a:latin typeface="Times New Roman" panose="02020603050405020304" pitchFamily="18" charset="0"/>
                <a:cs typeface="Times New Roman" panose="02020603050405020304" pitchFamily="18" charset="0"/>
              </a:rPr>
              <a:t> НГМД.</a:t>
            </a:r>
          </a:p>
          <a:p>
            <a:r>
              <a:rPr lang="ru-RU" sz="1200" dirty="0">
                <a:latin typeface="Times New Roman" panose="02020603050405020304" pitchFamily="18" charset="0"/>
                <a:cs typeface="Times New Roman" panose="02020603050405020304" pitchFamily="18" charset="0"/>
              </a:rPr>
              <a:t>Максимально используйте звуковую и визуальную инди­кацию ошибок. Например, если ошибка появляется при за­пуске ПК, то в случае неисправного НГМД звучит один короткий сигнал и на дисплее загорается код системной ошибки:</a:t>
            </a:r>
          </a:p>
          <a:p>
            <a:r>
              <a:rPr lang="ru-RU" sz="1200" dirty="0">
                <a:latin typeface="Times New Roman" panose="02020603050405020304" pitchFamily="18" charset="0"/>
                <a:cs typeface="Times New Roman" panose="02020603050405020304" pitchFamily="18" charset="0"/>
              </a:rPr>
              <a:t>— код 6ХХ, например: код 601 — неисправна дискета (</a:t>
            </a:r>
            <a:r>
              <a:rPr lang="ru-RU" sz="1200" dirty="0" err="1">
                <a:latin typeface="Times New Roman" panose="02020603050405020304" pitchFamily="18" charset="0"/>
                <a:cs typeface="Times New Roman" panose="02020603050405020304" pitchFamily="18" charset="0"/>
              </a:rPr>
              <a:t>Diskette</a:t>
            </a:r>
            <a:r>
              <a:rPr lang="ru-RU" sz="1200" dirty="0">
                <a:latin typeface="Times New Roman" panose="02020603050405020304" pitchFamily="18" charset="0"/>
                <a:cs typeface="Times New Roman" panose="02020603050405020304" pitchFamily="18" charset="0"/>
              </a:rPr>
              <a:t> </a:t>
            </a:r>
            <a:r>
              <a:rPr lang="ru-RU" sz="1200" dirty="0" err="1">
                <a:latin typeface="Times New Roman" panose="02020603050405020304" pitchFamily="18" charset="0"/>
                <a:cs typeface="Times New Roman" panose="02020603050405020304" pitchFamily="18" charset="0"/>
              </a:rPr>
              <a:t>Boot</a:t>
            </a:r>
            <a:r>
              <a:rPr lang="ru-RU" sz="1200" dirty="0">
                <a:latin typeface="Times New Roman" panose="02020603050405020304" pitchFamily="18" charset="0"/>
                <a:cs typeface="Times New Roman" panose="02020603050405020304" pitchFamily="18" charset="0"/>
              </a:rPr>
              <a:t> </a:t>
            </a:r>
            <a:r>
              <a:rPr lang="ru-RU" sz="1200" dirty="0" err="1">
                <a:latin typeface="Times New Roman" panose="02020603050405020304" pitchFamily="18" charset="0"/>
                <a:cs typeface="Times New Roman" panose="02020603050405020304" pitchFamily="18" charset="0"/>
              </a:rPr>
              <a:t>Record</a:t>
            </a:r>
            <a:r>
              <a:rPr lang="ru-RU" sz="1200" dirty="0">
                <a:latin typeface="Times New Roman" panose="02020603050405020304" pitchFamily="18" charset="0"/>
                <a:cs typeface="Times New Roman" panose="02020603050405020304" pitchFamily="18" charset="0"/>
              </a:rPr>
              <a:t> </a:t>
            </a:r>
            <a:r>
              <a:rPr lang="ru-RU" sz="1200" dirty="0" err="1">
                <a:latin typeface="Times New Roman" panose="02020603050405020304" pitchFamily="18" charset="0"/>
                <a:cs typeface="Times New Roman" panose="02020603050405020304" pitchFamily="18" charset="0"/>
              </a:rPr>
              <a:t>error</a:t>
            </a:r>
            <a:r>
              <a:rPr lang="ru-RU" sz="1200" dirty="0">
                <a:latin typeface="Times New Roman" panose="02020603050405020304" pitchFamily="18" charset="0"/>
                <a:cs typeface="Times New Roman" panose="02020603050405020304" pitchFamily="18" charset="0"/>
              </a:rPr>
              <a:t>);</a:t>
            </a:r>
          </a:p>
          <a:p>
            <a:r>
              <a:rPr lang="ru-RU" sz="1200" dirty="0">
                <a:latin typeface="Times New Roman" panose="02020603050405020304" pitchFamily="18" charset="0"/>
                <a:cs typeface="Times New Roman" panose="02020603050405020304" pitchFamily="18" charset="0"/>
              </a:rPr>
              <a:t>— код 606 — неисправность в конструкции дисковода или на плате контроллера НГМД;</a:t>
            </a:r>
          </a:p>
          <a:p>
            <a:r>
              <a:rPr lang="ru-RU" sz="1200" dirty="0">
                <a:latin typeface="Times New Roman" panose="02020603050405020304" pitchFamily="18" charset="0"/>
                <a:cs typeface="Times New Roman" panose="02020603050405020304" pitchFamily="18" charset="0"/>
              </a:rPr>
              <a:t>— код 607 — диск защищен от записи, диск неправиль­но вставлен, плохой переключатель защиты диска от записи, неисправность в аналоговой части электрон­ной платы НГМД;</a:t>
            </a:r>
          </a:p>
          <a:p>
            <a:r>
              <a:rPr lang="ru-RU" sz="1200" dirty="0">
                <a:latin typeface="Times New Roman" panose="02020603050405020304" pitchFamily="18" charset="0"/>
                <a:cs typeface="Times New Roman" panose="02020603050405020304" pitchFamily="18" charset="0"/>
              </a:rPr>
              <a:t>— код 608 — ГМД неисправен;</a:t>
            </a:r>
          </a:p>
          <a:p>
            <a:r>
              <a:rPr lang="ru-RU" sz="1200" dirty="0">
                <a:latin typeface="Times New Roman" panose="02020603050405020304" pitchFamily="18" charset="0"/>
                <a:cs typeface="Times New Roman" panose="02020603050405020304" pitchFamily="18" charset="0"/>
              </a:rPr>
              <a:t>— код 611-613 — неисправность на плате контроллера дисковода или в кабеле данных дисковода;</a:t>
            </a:r>
          </a:p>
          <a:p>
            <a:r>
              <a:rPr lang="ru-RU" sz="1200" dirty="0">
                <a:latin typeface="Times New Roman" panose="02020603050405020304" pitchFamily="18" charset="0"/>
                <a:cs typeface="Times New Roman" panose="02020603050405020304" pitchFamily="18" charset="0"/>
              </a:rPr>
              <a:t>— код 621-626 — неисправность в конструкции дисковода.</a:t>
            </a:r>
          </a:p>
        </p:txBody>
      </p:sp>
    </p:spTree>
    <p:extLst>
      <p:ext uri="{BB962C8B-B14F-4D97-AF65-F5344CB8AC3E}">
        <p14:creationId xmlns:p14="http://schemas.microsoft.com/office/powerpoint/2010/main" val="2526877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908720"/>
            <a:ext cx="8229600" cy="5949280"/>
          </a:xfrm>
        </p:spPr>
        <p:txBody>
          <a:bodyPr>
            <a:normAutofit lnSpcReduction="10000"/>
          </a:bodyPr>
          <a:lstStyle/>
          <a:p>
            <a:r>
              <a:rPr lang="ru-RU" dirty="0">
                <a:latin typeface="Times New Roman" panose="02020603050405020304" pitchFamily="18" charset="0"/>
                <a:cs typeface="Times New Roman" panose="02020603050405020304" pitchFamily="18" charset="0"/>
              </a:rPr>
              <a:t>Ни один компьютер не гарантирован от сбоев. Сбои, остановки работы, перезагрузки и другие примеры необъяснимого поведения персонального компьютера (ПК) вошли в повседневность. До сих пор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так и не избавлен от множества потенциальных поводов для неприятностей. Старые программы после удаления оставляют ненужные файлы и элементы в системном реестре, файлы совместного пользования теряются при переносе поврежденными программами, а повышенная </a:t>
            </a:r>
            <a:r>
              <a:rPr lang="ru-RU" dirty="0" err="1">
                <a:latin typeface="Times New Roman" panose="02020603050405020304" pitchFamily="18" charset="0"/>
                <a:cs typeface="Times New Roman" panose="02020603050405020304" pitchFamily="18" charset="0"/>
              </a:rPr>
              <a:t>фрагментированность</a:t>
            </a:r>
            <a:r>
              <a:rPr lang="ru-RU" dirty="0">
                <a:latin typeface="Times New Roman" panose="02020603050405020304" pitchFamily="18" charset="0"/>
                <a:cs typeface="Times New Roman" panose="02020603050405020304" pitchFamily="18" charset="0"/>
              </a:rPr>
              <a:t> диска снижает производительность.</a:t>
            </a:r>
          </a:p>
          <a:p>
            <a:r>
              <a:rPr lang="ru-RU" dirty="0">
                <a:latin typeface="Times New Roman" panose="02020603050405020304" pitchFamily="18" charset="0"/>
                <a:cs typeface="Times New Roman" panose="02020603050405020304" pitchFamily="18" charset="0"/>
              </a:rPr>
              <a:t>В данной работе я описал программную и аппаратную диагностику компьютера и различные ошибки компьютера.</a:t>
            </a:r>
          </a:p>
          <a:p>
            <a:r>
              <a:rPr lang="ru-RU" dirty="0">
                <a:latin typeface="Times New Roman" panose="02020603050405020304" pitchFamily="18" charset="0"/>
                <a:cs typeface="Times New Roman" panose="02020603050405020304" pitchFamily="18" charset="0"/>
              </a:rPr>
              <a:t>Выделяют более распространённые ошибки:</a:t>
            </a:r>
          </a:p>
          <a:p>
            <a:r>
              <a:rPr lang="ru-RU" dirty="0">
                <a:latin typeface="Times New Roman" panose="02020603050405020304" pitchFamily="18" charset="0"/>
                <a:cs typeface="Times New Roman" panose="02020603050405020304" pitchFamily="18" charset="0"/>
              </a:rPr>
              <a:t>1. Сбой в работе процессора.</a:t>
            </a:r>
          </a:p>
          <a:p>
            <a:r>
              <a:rPr lang="ru-RU" dirty="0">
                <a:latin typeface="Times New Roman" panose="02020603050405020304" pitchFamily="18" charset="0"/>
                <a:cs typeface="Times New Roman" panose="02020603050405020304" pitchFamily="18" charset="0"/>
              </a:rPr>
              <a:t>2. Неисправность контроллера HDD.</a:t>
            </a:r>
          </a:p>
          <a:p>
            <a:r>
              <a:rPr lang="ru-RU" dirty="0">
                <a:latin typeface="Times New Roman" panose="02020603050405020304" pitchFamily="18" charset="0"/>
                <a:cs typeface="Times New Roman" panose="02020603050405020304" pitchFamily="18" charset="0"/>
              </a:rPr>
              <a:t>3. Неисправность клавиатуры.</a:t>
            </a:r>
          </a:p>
          <a:p>
            <a:r>
              <a:rPr lang="ru-RU" dirty="0">
                <a:latin typeface="Times New Roman" panose="02020603050405020304" pitchFamily="18" charset="0"/>
                <a:cs typeface="Times New Roman" panose="02020603050405020304" pitchFamily="18" charset="0"/>
              </a:rPr>
              <a:t>4. Неисправность кулера на процессоре.</a:t>
            </a:r>
          </a:p>
          <a:p>
            <a:r>
              <a:rPr lang="ru-RU" dirty="0">
                <a:latin typeface="Times New Roman" panose="02020603050405020304" pitchFamily="18" charset="0"/>
                <a:cs typeface="Times New Roman" panose="02020603050405020304" pitchFamily="18" charset="0"/>
              </a:rPr>
              <a:t>5. Перегорание Блока питания.</a:t>
            </a:r>
          </a:p>
          <a:p>
            <a:r>
              <a:rPr lang="ru-RU" dirty="0">
                <a:latin typeface="Times New Roman" panose="02020603050405020304" pitchFamily="18" charset="0"/>
                <a:cs typeface="Times New Roman" panose="02020603050405020304" pitchFamily="18" charset="0"/>
              </a:rPr>
              <a:t>6. Неисправность в работе ОС.</a:t>
            </a:r>
          </a:p>
          <a:p>
            <a:endParaRPr lang="ru-RU" dirty="0">
              <a:latin typeface="Times New Roman" panose="02020603050405020304" pitchFamily="18" charset="0"/>
              <a:cs typeface="Times New Roman" panose="02020603050405020304" pitchFamily="18" charset="0"/>
            </a:endParaRPr>
          </a:p>
        </p:txBody>
      </p:sp>
      <p:sp>
        <p:nvSpPr>
          <p:cNvPr id="2" name="Заголовок 1"/>
          <p:cNvSpPr>
            <a:spLocks noGrp="1"/>
          </p:cNvSpPr>
          <p:nvPr>
            <p:ph type="title"/>
          </p:nvPr>
        </p:nvSpPr>
        <p:spPr>
          <a:xfrm>
            <a:off x="0" y="0"/>
            <a:ext cx="7956376" cy="836712"/>
          </a:xfrm>
        </p:spPr>
        <p:txBody>
          <a:bodyPr/>
          <a:lstStyle/>
          <a:p>
            <a:r>
              <a:rPr lang="ru-RU" dirty="0"/>
              <a:t>заключение</a:t>
            </a:r>
          </a:p>
        </p:txBody>
      </p:sp>
    </p:spTree>
    <p:extLst>
      <p:ext uri="{BB962C8B-B14F-4D97-AF65-F5344CB8AC3E}">
        <p14:creationId xmlns:p14="http://schemas.microsoft.com/office/powerpoint/2010/main" val="14990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Autofit/>
          </a:bodyPr>
          <a:lstStyle/>
          <a:p>
            <a:r>
              <a:rPr lang="ru-RU" sz="2400" i="1" dirty="0">
                <a:latin typeface="Times New Roman" panose="02020603050405020304" pitchFamily="18" charset="0"/>
                <a:cs typeface="Times New Roman" panose="02020603050405020304" pitchFamily="18" charset="0"/>
              </a:rPr>
              <a:t>Принцип организации системы автоматического контроля.</a:t>
            </a:r>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Возникновение ошибки в каком-либо устройстве СВТ вызывает сигнал ошибки, по которому выполнение программы приостанавливается. </a:t>
            </a:r>
          </a:p>
          <a:p>
            <a:r>
              <a:rPr lang="ru-RU" sz="2400" dirty="0">
                <a:latin typeface="Times New Roman" panose="02020603050405020304" pitchFamily="18" charset="0"/>
                <a:cs typeface="Times New Roman" panose="02020603050405020304" pitchFamily="18" charset="0"/>
              </a:rPr>
              <a:t>По сигналу ошибки сразу же начинает работать система диагностики, которая во взаимодействии с системой контроля СВТ выполняет следующие </a:t>
            </a:r>
            <a:r>
              <a:rPr lang="ru-RU" sz="2400" u="sng" dirty="0">
                <a:latin typeface="Times New Roman" panose="02020603050405020304" pitchFamily="18" charset="0"/>
                <a:cs typeface="Times New Roman" panose="02020603050405020304" pitchFamily="18" charset="0"/>
              </a:rPr>
              <a:t>функции</a:t>
            </a:r>
            <a:r>
              <a:rPr lang="ru-RU" sz="2400" dirty="0">
                <a:latin typeface="Times New Roman" panose="02020603050405020304" pitchFamily="18" charset="0"/>
                <a:cs typeface="Times New Roman" panose="02020603050405020304" pitchFamily="18" charset="0"/>
              </a:rPr>
              <a:t>: </a:t>
            </a:r>
          </a:p>
          <a:p>
            <a:r>
              <a:rPr lang="ru-RU" sz="2400" dirty="0">
                <a:latin typeface="Times New Roman" panose="02020603050405020304" pitchFamily="18" charset="0"/>
                <a:cs typeface="Times New Roman" panose="02020603050405020304" pitchFamily="18" charset="0"/>
              </a:rPr>
              <a:t>распознавание (диагностирование) характера ошибки (сбой, отказ); </a:t>
            </a:r>
          </a:p>
          <a:p>
            <a:r>
              <a:rPr lang="ru-RU" sz="2400" dirty="0">
                <a:latin typeface="Times New Roman" panose="02020603050405020304" pitchFamily="18" charset="0"/>
                <a:cs typeface="Times New Roman" panose="02020603050405020304" pitchFamily="18" charset="0"/>
              </a:rPr>
              <a:t>повторный пуск программы (части программы, операции), если ошибка вызвана сбоем; </a:t>
            </a:r>
          </a:p>
          <a:p>
            <a:r>
              <a:rPr lang="ru-RU" sz="2400" dirty="0">
                <a:latin typeface="Times New Roman" panose="02020603050405020304" pitchFamily="18" charset="0"/>
                <a:cs typeface="Times New Roman" panose="02020603050405020304" pitchFamily="18" charset="0"/>
              </a:rPr>
              <a:t>локализация места неисправности, если ошибка вызвана отказом, с последующим ее устранением путем автоматической замены (или отключения) вышедшего из строя элемента или замены с помощью оператора; </a:t>
            </a:r>
          </a:p>
          <a:p>
            <a:r>
              <a:rPr lang="ru-RU" sz="2400" dirty="0">
                <a:latin typeface="Times New Roman" panose="02020603050405020304" pitchFamily="18" charset="0"/>
                <a:cs typeface="Times New Roman" panose="02020603050405020304" pitchFamily="18" charset="0"/>
              </a:rPr>
              <a:t>запись в память СВТ информации обо всех происшедших сбоях и отказах для дальнейшего анализа. </a:t>
            </a:r>
          </a:p>
        </p:txBody>
      </p:sp>
    </p:spTree>
    <p:extLst>
      <p:ext uri="{BB962C8B-B14F-4D97-AF65-F5344CB8AC3E}">
        <p14:creationId xmlns:p14="http://schemas.microsoft.com/office/powerpoint/2010/main" val="330180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980728"/>
            <a:ext cx="8964488" cy="5877272"/>
          </a:xfrm>
        </p:spPr>
        <p:txBody>
          <a:bodyPr>
            <a:normAutofit/>
          </a:bodyPr>
          <a:lstStyle/>
          <a:p>
            <a:r>
              <a:rPr lang="ru-RU" dirty="0">
                <a:latin typeface="Times New Roman" panose="02020603050405020304" pitchFamily="18" charset="0"/>
                <a:cs typeface="Times New Roman" panose="02020603050405020304" pitchFamily="18" charset="0"/>
              </a:rPr>
              <a:t>Для PC существует несколько видов диагностических программ (некоторые из них поставляются вместе с компьютером), которые позволяют пользователю выявлять причины неполадок, возникающих в компьютере. Диагностические программы, применяемые в ПК можно разделить на три уровня: </a:t>
            </a:r>
          </a:p>
          <a:p>
            <a:r>
              <a:rPr lang="ru-RU" dirty="0">
                <a:latin typeface="Times New Roman" panose="02020603050405020304" pitchFamily="18" charset="0"/>
                <a:cs typeface="Times New Roman" panose="02020603050405020304" pitchFamily="18" charset="0"/>
              </a:rPr>
              <a:t>Диагностические программы BIOS - POST (</a:t>
            </a:r>
            <a:r>
              <a:rPr lang="ru-RU" dirty="0" err="1">
                <a:latin typeface="Times New Roman" panose="02020603050405020304" pitchFamily="18" charset="0"/>
                <a:cs typeface="Times New Roman" panose="02020603050405020304" pitchFamily="18" charset="0"/>
              </a:rPr>
              <a:t>Power-On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Self</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Test</a:t>
            </a:r>
            <a:r>
              <a:rPr lang="ru-RU" dirty="0">
                <a:latin typeface="Times New Roman" panose="02020603050405020304" pitchFamily="18" charset="0"/>
                <a:cs typeface="Times New Roman" panose="02020603050405020304" pitchFamily="18" charset="0"/>
              </a:rPr>
              <a:t>— процедура самопроверки при включении). Выполняется при каждом включении компьютера. </a:t>
            </a:r>
          </a:p>
          <a:p>
            <a:r>
              <a:rPr lang="ru-RU" dirty="0">
                <a:latin typeface="Times New Roman" panose="02020603050405020304" pitchFamily="18" charset="0"/>
                <a:cs typeface="Times New Roman" panose="02020603050405020304" pitchFamily="18" charset="0"/>
              </a:rPr>
              <a:t>Диагностические программы операционных систем.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9x и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ХР/2000 поставляются с несколькими диагностическими программами для проверки различных компонентов компьютера. </a:t>
            </a:r>
          </a:p>
          <a:p>
            <a:r>
              <a:rPr lang="ru-RU" dirty="0">
                <a:latin typeface="Times New Roman" panose="02020603050405020304" pitchFamily="18" charset="0"/>
                <a:cs typeface="Times New Roman" panose="02020603050405020304" pitchFamily="18" charset="0"/>
              </a:rPr>
              <a:t>Диагностические программы фирм — производителей оборудования. </a:t>
            </a:r>
          </a:p>
          <a:p>
            <a:r>
              <a:rPr lang="ru-RU" dirty="0">
                <a:latin typeface="Times New Roman" panose="02020603050405020304" pitchFamily="18" charset="0"/>
                <a:cs typeface="Times New Roman" panose="02020603050405020304" pitchFamily="18" charset="0"/>
              </a:rPr>
              <a:t>Диагностические программы общего назначения. Такие программы, обеспечивающие тщательное тестирование любых PC-совместимых компьютеров, выпускают многие фирмы. </a:t>
            </a:r>
          </a:p>
        </p:txBody>
      </p:sp>
      <p:sp>
        <p:nvSpPr>
          <p:cNvPr id="2" name="Заголовок 1"/>
          <p:cNvSpPr>
            <a:spLocks noGrp="1"/>
          </p:cNvSpPr>
          <p:nvPr>
            <p:ph type="title"/>
          </p:nvPr>
        </p:nvSpPr>
        <p:spPr>
          <a:xfrm>
            <a:off x="0" y="188640"/>
            <a:ext cx="9036496" cy="914400"/>
          </a:xfrm>
        </p:spPr>
        <p:txBody>
          <a:bodyPr>
            <a:normAutofit/>
          </a:bodyPr>
          <a:lstStyle/>
          <a:p>
            <a:r>
              <a:rPr lang="ru-RU" dirty="0"/>
              <a:t>Диагностические программы</a:t>
            </a:r>
          </a:p>
        </p:txBody>
      </p:sp>
    </p:spTree>
    <p:extLst>
      <p:ext uri="{BB962C8B-B14F-4D97-AF65-F5344CB8AC3E}">
        <p14:creationId xmlns:p14="http://schemas.microsoft.com/office/powerpoint/2010/main" val="334569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sz="2800" b="1" dirty="0">
                <a:latin typeface="Times New Roman" panose="02020603050405020304" pitchFamily="18" charset="0"/>
                <a:cs typeface="Times New Roman" panose="02020603050405020304" pitchFamily="18" charset="0"/>
              </a:rPr>
              <a:t>Самопроверка при включении (POST)</a:t>
            </a:r>
            <a:r>
              <a:rPr lang="ru-RU" sz="2800" dirty="0">
                <a:latin typeface="Times New Roman" panose="02020603050405020304" pitchFamily="18" charset="0"/>
                <a:cs typeface="Times New Roman" panose="02020603050405020304" pitchFamily="18" charset="0"/>
              </a:rPr>
              <a:t> </a:t>
            </a:r>
          </a:p>
          <a:p>
            <a:r>
              <a:rPr lang="ru-RU" sz="2800" dirty="0">
                <a:latin typeface="Times New Roman" panose="02020603050405020304" pitchFamily="18" charset="0"/>
                <a:cs typeface="Times New Roman" panose="02020603050405020304" pitchFamily="18" charset="0"/>
              </a:rPr>
              <a:t>POST— последовательность коротких подпрограмм, хранящихся в ROM BIOS на системной плате. Они предназначены для проверки основных компонентов системы сразу после ее включения, что, собственно, и является причиной задержки перед загрузкой операционной системы. </a:t>
            </a:r>
          </a:p>
          <a:p>
            <a:r>
              <a:rPr lang="ru-RU" sz="2800" dirty="0">
                <a:latin typeface="Times New Roman" panose="02020603050405020304" pitchFamily="18" charset="0"/>
                <a:cs typeface="Times New Roman" panose="02020603050405020304" pitchFamily="18" charset="0"/>
              </a:rPr>
              <a:t>При каждом включении компьютера автоматически выполняется проверка его основных компонентов: </a:t>
            </a:r>
          </a:p>
          <a:p>
            <a:r>
              <a:rPr lang="ru-RU" sz="2800" dirty="0">
                <a:latin typeface="Times New Roman" panose="02020603050405020304" pitchFamily="18" charset="0"/>
                <a:cs typeface="Times New Roman" panose="02020603050405020304" pitchFamily="18" charset="0"/>
              </a:rPr>
              <a:t>процессора, </a:t>
            </a:r>
          </a:p>
          <a:p>
            <a:r>
              <a:rPr lang="ru-RU" sz="2800" dirty="0">
                <a:latin typeface="Times New Roman" panose="02020603050405020304" pitchFamily="18" charset="0"/>
                <a:cs typeface="Times New Roman" panose="02020603050405020304" pitchFamily="18" charset="0"/>
              </a:rPr>
              <a:t>микросхемы ROM, </a:t>
            </a:r>
          </a:p>
          <a:p>
            <a:r>
              <a:rPr lang="ru-RU" sz="2800" dirty="0">
                <a:latin typeface="Times New Roman" panose="02020603050405020304" pitchFamily="18" charset="0"/>
                <a:cs typeface="Times New Roman" panose="02020603050405020304" pitchFamily="18" charset="0"/>
              </a:rPr>
              <a:t>вспомогательных элементов системной платы, </a:t>
            </a:r>
          </a:p>
          <a:p>
            <a:r>
              <a:rPr lang="ru-RU" sz="2800" dirty="0">
                <a:latin typeface="Times New Roman" panose="02020603050405020304" pitchFamily="18" charset="0"/>
                <a:cs typeface="Times New Roman" panose="02020603050405020304" pitchFamily="18" charset="0"/>
              </a:rPr>
              <a:t>оперативной памяти и основных периферийных устройств. </a:t>
            </a: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78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dirty="0">
                <a:latin typeface="Times New Roman" panose="02020603050405020304" pitchFamily="18" charset="0"/>
                <a:cs typeface="Times New Roman" panose="02020603050405020304" pitchFamily="18" charset="0"/>
              </a:rPr>
              <a:t>Эти тесты выполняются быстро и не очень тщательно при обнаружении неисправного компонента выдается предупреждение или сообщение об ошибке (неисправности). Такие неисправности иногда называют фатальными ошибками (</a:t>
            </a:r>
            <a:r>
              <a:rPr lang="ru-RU" dirty="0" err="1">
                <a:latin typeface="Times New Roman" panose="02020603050405020304" pitchFamily="18" charset="0"/>
                <a:cs typeface="Times New Roman" panose="02020603050405020304" pitchFamily="18" charset="0"/>
              </a:rPr>
              <a:t>fatal</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error</a:t>
            </a:r>
            <a:r>
              <a:rPr lang="ru-RU" dirty="0">
                <a:latin typeface="Times New Roman" panose="02020603050405020304" pitchFamily="18" charset="0"/>
                <a:cs typeface="Times New Roman" panose="02020603050405020304" pitchFamily="18" charset="0"/>
              </a:rPr>
              <a:t>). Процедура POST обычно предусматривает три способа индикации неисправности: </a:t>
            </a:r>
          </a:p>
          <a:p>
            <a:r>
              <a:rPr lang="ru-RU" dirty="0">
                <a:latin typeface="Times New Roman" panose="02020603050405020304" pitchFamily="18" charset="0"/>
                <a:cs typeface="Times New Roman" panose="02020603050405020304" pitchFamily="18" charset="0"/>
              </a:rPr>
              <a:t>звуковые сигналы, </a:t>
            </a:r>
          </a:p>
          <a:p>
            <a:r>
              <a:rPr lang="ru-RU" dirty="0">
                <a:latin typeface="Times New Roman" panose="02020603050405020304" pitchFamily="18" charset="0"/>
                <a:cs typeface="Times New Roman" panose="02020603050405020304" pitchFamily="18" charset="0"/>
              </a:rPr>
              <a:t>сообщения, выводимые на экран монитора, </a:t>
            </a:r>
          </a:p>
          <a:p>
            <a:r>
              <a:rPr lang="ru-RU" dirty="0">
                <a:latin typeface="Times New Roman" panose="02020603050405020304" pitchFamily="18" charset="0"/>
                <a:cs typeface="Times New Roman" panose="02020603050405020304" pitchFamily="18" charset="0"/>
              </a:rPr>
              <a:t>шестнадцатеричные коды ошибок, выдаваемые в порт ввода-вывода. </a:t>
            </a:r>
          </a:p>
          <a:p>
            <a:r>
              <a:rPr lang="ru-RU" i="1" dirty="0">
                <a:latin typeface="Times New Roman" panose="02020603050405020304" pitchFamily="18" charset="0"/>
                <a:cs typeface="Times New Roman" panose="02020603050405020304" pitchFamily="18" charset="0"/>
              </a:rPr>
              <a:t>Звуковые коды ошибок, выдаваемые процедурой POST </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 обнаружении процедурой POST неисправности компьютер издает характерные звуковые сигналы, по которым можно определить неисправный элемент (или их группу). Если компьютер исправен, то при его включении вы услышите один короткий звуковой сигнал; если же обнаружена неисправность, выдается целая серия коротких или длинных звуковых сигналов, а иногда и их комбинация. Характер звуковых кодов зависит от версии BIOS и разработавшей ее фирмы. </a:t>
            </a:r>
            <a:br>
              <a:rPr lang="ru-RU" dirty="0">
                <a:latin typeface="Times New Roman" panose="02020603050405020304" pitchFamily="18" charset="0"/>
                <a:cs typeface="Times New Roman" panose="02020603050405020304" pitchFamily="18" charset="0"/>
              </a:rPr>
            </a:br>
            <a:r>
              <a:rPr lang="ru-RU" i="1" dirty="0">
                <a:latin typeface="Times New Roman" panose="02020603050405020304" pitchFamily="18" charset="0"/>
                <a:cs typeface="Times New Roman" panose="02020603050405020304" pitchFamily="18" charset="0"/>
              </a:rPr>
              <a:t>Сообщения об ошибках, выдаваемые на экран процедурой POST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90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a:bodyPr>
          <a:lstStyle/>
          <a:p>
            <a:r>
              <a:rPr lang="ru-RU" dirty="0">
                <a:latin typeface="Times New Roman" panose="02020603050405020304" pitchFamily="18" charset="0"/>
                <a:cs typeface="Times New Roman" panose="02020603050405020304" pitchFamily="18" charset="0"/>
              </a:rPr>
              <a:t>В большинстве PC-совместимых моделей процедура POST отображает на экране ход тестирования оперативной памяти компьютера. Если во время выполнения процедуры POST обнаружена неисправность, на экран выводится соответствующее сообщение, как правило в виде числового кода из нескольких цифр, например: 1790-Disk 0 </a:t>
            </a:r>
            <a:r>
              <a:rPr lang="ru-RU" dirty="0" err="1">
                <a:latin typeface="Times New Roman" panose="02020603050405020304" pitchFamily="18" charset="0"/>
                <a:cs typeface="Times New Roman" panose="02020603050405020304" pitchFamily="18" charset="0"/>
              </a:rPr>
              <a:t>Error</a:t>
            </a:r>
            <a:r>
              <a:rPr lang="ru-RU" dirty="0">
                <a:latin typeface="Times New Roman" panose="02020603050405020304" pitchFamily="18" charset="0"/>
                <a:cs typeface="Times New Roman" panose="02020603050405020304" pitchFamily="18" charset="0"/>
              </a:rPr>
              <a:t>. Воспользовавшись руководством по эксплуатации и сервисному обслуживанию, можно определить, какая неисправность соответствует данному коду. </a:t>
            </a:r>
            <a:br>
              <a:rPr lang="ru-RU" dirty="0">
                <a:latin typeface="Times New Roman" panose="02020603050405020304" pitchFamily="18" charset="0"/>
                <a:cs typeface="Times New Roman" panose="02020603050405020304" pitchFamily="18" charset="0"/>
              </a:rPr>
            </a:br>
            <a:r>
              <a:rPr lang="ru-RU" i="1" dirty="0">
                <a:latin typeface="Times New Roman" panose="02020603050405020304" pitchFamily="18" charset="0"/>
                <a:cs typeface="Times New Roman" panose="02020603050405020304" pitchFamily="18" charset="0"/>
              </a:rPr>
              <a:t>Коды ошибок, выдаваемые процедурой POST в порты ввода-вывода </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Менее известной возможностью этой процедуры является то, что в начале выполнения каждого теста по адресу специального порта ввода-вывода POST выдает коды теста, которые могут быть прочитаны только с помощью устанавливаемой в разъем расширения специальной платы адаптера. POST-плата устанавливается в разъем расширения. В момент выполнения процедуры POST на ее встроенном индикаторе будут быстро меняться двузначные шестнадцатеричные числа. Если компьютер неожиданно прекратит тестирование или "зависнет", в этом индикаторе будет отображен код того теста, во время выполнения которого произошел сбой. Это позволяет существенно сузить круг поиска неисправного элемента.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В большинстве компьютеров POST-коды в порт ввода-вывода 80h.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98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6632"/>
            <a:ext cx="9036496" cy="6741368"/>
          </a:xfrm>
        </p:spPr>
        <p:txBody>
          <a:bodyPr>
            <a:noAutofit/>
          </a:bodyPr>
          <a:lstStyle/>
          <a:p>
            <a:r>
              <a:rPr lang="ru-RU" sz="1900" b="1" dirty="0">
                <a:latin typeface="Times New Roman" panose="02020603050405020304" pitchFamily="18" charset="0"/>
                <a:cs typeface="Times New Roman" panose="02020603050405020304" pitchFamily="18" charset="0"/>
              </a:rPr>
              <a:t>Диагностические программы операционной системы</a:t>
            </a:r>
            <a:r>
              <a:rPr lang="ru-RU" sz="1900" dirty="0">
                <a:latin typeface="Times New Roman" panose="02020603050405020304" pitchFamily="18" charset="0"/>
                <a:cs typeface="Times New Roman" panose="02020603050405020304" pitchFamily="18" charset="0"/>
              </a:rPr>
              <a:t> </a:t>
            </a:r>
          </a:p>
          <a:p>
            <a:r>
              <a:rPr lang="ru-RU" sz="1900" dirty="0">
                <a:latin typeface="Times New Roman" panose="02020603050405020304" pitchFamily="18" charset="0"/>
                <a:cs typeface="Times New Roman" panose="02020603050405020304" pitchFamily="18" charset="0"/>
              </a:rPr>
              <a:t>В составе ОС ДОС и </a:t>
            </a:r>
            <a:r>
              <a:rPr lang="ru-RU" sz="1900" dirty="0" err="1">
                <a:latin typeface="Times New Roman" panose="02020603050405020304" pitchFamily="18" charset="0"/>
                <a:cs typeface="Times New Roman" panose="02020603050405020304" pitchFamily="18" charset="0"/>
              </a:rPr>
              <a:t>Windows</a:t>
            </a:r>
            <a:r>
              <a:rPr lang="ru-RU" sz="1900" dirty="0">
                <a:latin typeface="Times New Roman" panose="02020603050405020304" pitchFamily="18" charset="0"/>
                <a:cs typeface="Times New Roman" panose="02020603050405020304" pitchFamily="18" charset="0"/>
              </a:rPr>
              <a:t> есть несколько диагностических программ. Которые обеспечивают выполнение тестирования составных частей СВТ. Современные диагностические программы имеют графические оболочки и входят в состав операционной системы. Такими </a:t>
            </a:r>
            <a:r>
              <a:rPr lang="ru-RU" sz="1900" dirty="0" err="1">
                <a:latin typeface="Times New Roman" panose="02020603050405020304" pitchFamily="18" charset="0"/>
                <a:cs typeface="Times New Roman" panose="02020603050405020304" pitchFamily="18" charset="0"/>
              </a:rPr>
              <a:t>программоми</a:t>
            </a:r>
            <a:r>
              <a:rPr lang="ru-RU" sz="1900" dirty="0">
                <a:latin typeface="Times New Roman" panose="02020603050405020304" pitchFamily="18" charset="0"/>
                <a:cs typeface="Times New Roman" panose="02020603050405020304" pitchFamily="18" charset="0"/>
              </a:rPr>
              <a:t> являются, например: </a:t>
            </a:r>
          </a:p>
          <a:p>
            <a:r>
              <a:rPr lang="ru-RU" sz="1900" dirty="0">
                <a:latin typeface="Times New Roman" panose="02020603050405020304" pitchFamily="18" charset="0"/>
                <a:cs typeface="Times New Roman" panose="02020603050405020304" pitchFamily="18" charset="0"/>
              </a:rPr>
              <a:t>утилита очистки диска от ненужных файлов; </a:t>
            </a:r>
          </a:p>
          <a:p>
            <a:r>
              <a:rPr lang="ru-RU" sz="1900" dirty="0">
                <a:latin typeface="Times New Roman" panose="02020603050405020304" pitchFamily="18" charset="0"/>
                <a:cs typeface="Times New Roman" panose="02020603050405020304" pitchFamily="18" charset="0"/>
              </a:rPr>
              <a:t>утилита проверки диска на наличие ошибок; </a:t>
            </a:r>
          </a:p>
          <a:p>
            <a:r>
              <a:rPr lang="ru-RU" sz="1900" dirty="0">
                <a:latin typeface="Times New Roman" panose="02020603050405020304" pitchFamily="18" charset="0"/>
                <a:cs typeface="Times New Roman" panose="02020603050405020304" pitchFamily="18" charset="0"/>
              </a:rPr>
              <a:t>утилита дефрагментации файлов и свободного пространства; </a:t>
            </a:r>
          </a:p>
          <a:p>
            <a:r>
              <a:rPr lang="ru-RU" sz="1900" dirty="0">
                <a:latin typeface="Times New Roman" panose="02020603050405020304" pitchFamily="18" charset="0"/>
                <a:cs typeface="Times New Roman" panose="02020603050405020304" pitchFamily="18" charset="0"/>
              </a:rPr>
              <a:t>утилита архивации данных; </a:t>
            </a:r>
          </a:p>
          <a:p>
            <a:r>
              <a:rPr lang="ru-RU" sz="1900" dirty="0">
                <a:latin typeface="Times New Roman" panose="02020603050405020304" pitchFamily="18" charset="0"/>
                <a:cs typeface="Times New Roman" panose="02020603050405020304" pitchFamily="18" charset="0"/>
              </a:rPr>
              <a:t>утилита конвертирования файловой системы. </a:t>
            </a:r>
          </a:p>
          <a:p>
            <a:r>
              <a:rPr lang="ru-RU" sz="1900" dirty="0">
                <a:latin typeface="Times New Roman" panose="02020603050405020304" pitchFamily="18" charset="0"/>
                <a:cs typeface="Times New Roman" panose="02020603050405020304" pitchFamily="18" charset="0"/>
              </a:rPr>
              <a:t>Все перечисленные программы имеются и в </a:t>
            </a:r>
            <a:r>
              <a:rPr lang="ru-RU" sz="1900" dirty="0" err="1">
                <a:latin typeface="Times New Roman" panose="02020603050405020304" pitchFamily="18" charset="0"/>
                <a:cs typeface="Times New Roman" panose="02020603050405020304" pitchFamily="18" charset="0"/>
              </a:rPr>
              <a:t>Windows</a:t>
            </a:r>
            <a:r>
              <a:rPr lang="ru-RU" sz="1900" dirty="0">
                <a:latin typeface="Times New Roman" panose="02020603050405020304" pitchFamily="18" charset="0"/>
                <a:cs typeface="Times New Roman" panose="02020603050405020304" pitchFamily="18" charset="0"/>
              </a:rPr>
              <a:t>. </a:t>
            </a:r>
          </a:p>
          <a:p>
            <a:r>
              <a:rPr lang="ru-RU" sz="1900" b="1" dirty="0">
                <a:latin typeface="Times New Roman" panose="02020603050405020304" pitchFamily="18" charset="0"/>
                <a:cs typeface="Times New Roman" panose="02020603050405020304" pitchFamily="18" charset="0"/>
              </a:rPr>
              <a:t>Диагностические программы фирм — производителей оборудования</a:t>
            </a:r>
            <a:r>
              <a:rPr lang="ru-RU" sz="1900" dirty="0">
                <a:latin typeface="Times New Roman" panose="02020603050405020304" pitchFamily="18" charset="0"/>
                <a:cs typeface="Times New Roman" panose="02020603050405020304" pitchFamily="18" charset="0"/>
              </a:rPr>
              <a:t> </a:t>
            </a:r>
          </a:p>
          <a:p>
            <a:r>
              <a:rPr lang="ru-RU" sz="1900" dirty="0">
                <a:latin typeface="Times New Roman" panose="02020603050405020304" pitchFamily="18" charset="0"/>
                <a:cs typeface="Times New Roman" panose="02020603050405020304" pitchFamily="18" charset="0"/>
              </a:rPr>
              <a:t>Производители оборудования выпускают специальные специализированные программы для диагностики конкретного оборудования, конкретного производителя. Можно выделить следующие группы программ: </a:t>
            </a:r>
          </a:p>
          <a:p>
            <a:r>
              <a:rPr lang="ru-RU" sz="1900" i="1" dirty="0">
                <a:latin typeface="Times New Roman" panose="02020603050405020304" pitchFamily="18" charset="0"/>
                <a:cs typeface="Times New Roman" panose="02020603050405020304" pitchFamily="18" charset="0"/>
              </a:rPr>
              <a:t>Программы диагностики аппаратного обеспечения</a:t>
            </a:r>
            <a:r>
              <a:rPr lang="ru-RU" sz="1900" dirty="0">
                <a:latin typeface="Times New Roman" panose="02020603050405020304" pitchFamily="18" charset="0"/>
                <a:cs typeface="Times New Roman" panose="02020603050405020304" pitchFamily="18" charset="0"/>
              </a:rPr>
              <a:t> </a:t>
            </a:r>
          </a:p>
          <a:p>
            <a:r>
              <a:rPr lang="ru-RU" sz="1900" dirty="0">
                <a:latin typeface="Times New Roman" panose="02020603050405020304" pitchFamily="18" charset="0"/>
                <a:cs typeface="Times New Roman" panose="02020603050405020304" pitchFamily="18" charset="0"/>
              </a:rPr>
              <a:t>Многие типы диагностических программ предназначены для определенных типов аппаратного обеспечения. Эти программы поставляются вместе с устройствами. </a:t>
            </a:r>
          </a:p>
          <a:p>
            <a:r>
              <a:rPr lang="ru-RU" sz="1900" i="1" dirty="0">
                <a:latin typeface="Times New Roman" panose="02020603050405020304" pitchFamily="18" charset="0"/>
                <a:cs typeface="Times New Roman" panose="02020603050405020304" pitchFamily="18" charset="0"/>
              </a:rPr>
              <a:t>Программы диагностики устройств SCSI</a:t>
            </a:r>
            <a:r>
              <a:rPr lang="ru-RU" sz="1900" dirty="0">
                <a:latin typeface="Times New Roman" panose="02020603050405020304" pitchFamily="18" charset="0"/>
                <a:cs typeface="Times New Roman" panose="02020603050405020304" pitchFamily="18" charset="0"/>
              </a:rPr>
              <a:t> </a:t>
            </a:r>
          </a:p>
          <a:p>
            <a:r>
              <a:rPr lang="ru-RU" sz="1900" dirty="0">
                <a:latin typeface="Times New Roman" panose="02020603050405020304" pitchFamily="18" charset="0"/>
                <a:cs typeface="Times New Roman" panose="02020603050405020304" pitchFamily="18" charset="0"/>
              </a:rPr>
              <a:t>Большинство SCSI-адаптеров имеют встроенную BIOS, с помощью которой можно настраивать адаптер и выполнять его диагностику. </a:t>
            </a:r>
          </a:p>
        </p:txBody>
      </p:sp>
    </p:spTree>
    <p:extLst>
      <p:ext uri="{BB962C8B-B14F-4D97-AF65-F5344CB8AC3E}">
        <p14:creationId xmlns:p14="http://schemas.microsoft.com/office/powerpoint/2010/main" val="2591965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Базовая">
  <a:themeElements>
    <a:clrScheme name="Базовая">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Базовая">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азовая">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151</TotalTime>
  <Words>6078</Words>
  <Application>Microsoft Office PowerPoint</Application>
  <PresentationFormat>Экран (4:3)</PresentationFormat>
  <Paragraphs>253</Paragraphs>
  <Slides>33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33</vt:i4>
      </vt:variant>
    </vt:vector>
  </HeadingPairs>
  <TitlesOfParts>
    <vt:vector size="37" baseType="lpstr">
      <vt:lpstr>Palatino Linotype</vt:lpstr>
      <vt:lpstr>Times New Roman</vt:lpstr>
      <vt:lpstr>Wingdings</vt:lpstr>
      <vt:lpstr>Базовая</vt:lpstr>
      <vt:lpstr>Техническое обслуживание компьютерных систем</vt:lpstr>
      <vt:lpstr>Системы автоматизированного контроля, автоматического восстановления и диагностирования, их взаимосвязь</vt:lpstr>
      <vt:lpstr>Презентация PowerPoint</vt:lpstr>
      <vt:lpstr>Презентация PowerPoint</vt:lpstr>
      <vt:lpstr>Диагностические программы</vt:lpstr>
      <vt:lpstr>Презентация PowerPoint</vt:lpstr>
      <vt:lpstr>Презентация PowerPoint</vt:lpstr>
      <vt:lpstr>Презентация PowerPoint</vt:lpstr>
      <vt:lpstr>Презентация PowerPoint</vt:lpstr>
      <vt:lpstr>Презентация PowerPoint</vt:lpstr>
      <vt:lpstr>Взаимосвязь систем автоматизированного контроля</vt:lpstr>
      <vt:lpstr>Презентация PowerPoint</vt:lpstr>
      <vt:lpstr>Презентация PowerPoint</vt:lpstr>
      <vt:lpstr>Презентация PowerPoint</vt:lpstr>
      <vt:lpstr>Презентация PowerPoint</vt:lpstr>
      <vt:lpstr>Программная диагностика неисправностей и аппаратная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Звуковая сигнализация ошибок в BIOS AMI и Phoenix</vt:lpstr>
      <vt:lpstr>АППАРАТНАЯ ДИАГНОСТИКА.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Техническая диагностика и методы технического диагностирования </dc:title>
  <dc:creator>Студент</dc:creator>
  <cp:lastModifiedBy>влад хамзин</cp:lastModifiedBy>
  <cp:revision>10</cp:revision>
  <dcterms:created xsi:type="dcterms:W3CDTF">2019-11-25T08:03:01Z</dcterms:created>
  <dcterms:modified xsi:type="dcterms:W3CDTF">2019-11-26T10:14:38Z</dcterms:modified>
</cp:coreProperties>
</file>