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311" r:id="rId2"/>
    <p:sldId id="714" r:id="rId3"/>
    <p:sldId id="711" r:id="rId4"/>
    <p:sldId id="724" r:id="rId5"/>
    <p:sldId id="725" r:id="rId6"/>
    <p:sldId id="726" r:id="rId7"/>
    <p:sldId id="727" r:id="rId8"/>
    <p:sldId id="728" r:id="rId9"/>
    <p:sldId id="729" r:id="rId10"/>
    <p:sldId id="723" r:id="rId11"/>
    <p:sldId id="389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725 ..." initials="S." lastIdx="1" clrIdx="0">
    <p:extLst>
      <p:ext uri="{19B8F6BF-5375-455C-9EA6-DF929625EA0E}">
        <p15:presenceInfo xmlns:p15="http://schemas.microsoft.com/office/powerpoint/2012/main" userId="126203d7786c0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FFCC00"/>
    <a:srgbClr val="1E4B87"/>
    <a:srgbClr val="C0504D"/>
    <a:srgbClr val="FF82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api/colors_api.html" TargetMode="External"/><Relationship Id="rId2" Type="http://schemas.openxmlformats.org/officeDocument/2006/relationships/hyperlink" Target="http://matplotlib.org/api/markers_api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examples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cture/python-plotting/graphical-heuristics-data-ink-ratio-edward-tufte-qFnP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Introduction to Matplotlib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13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08,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9644-C7CF-5043-B9F2-B21D083D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71C87-251F-D643-91E2-1EED0FC19EF9}"/>
              </a:ext>
            </a:extLst>
          </p:cNvPr>
          <p:cNvSpPr/>
          <p:nvPr/>
        </p:nvSpPr>
        <p:spPr>
          <a:xfrm>
            <a:off x="457200" y="990600"/>
            <a:ext cx="8229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u="sng">
                <a:solidFill>
                  <a:srgbClr val="000000"/>
                </a:solidFill>
                <a:effectLst/>
                <a:hlinkClick r:id="rId2"/>
              </a:rPr>
              <a:t>http://Matplotlib.org/api/markers_api.html</a:t>
            </a:r>
            <a:endParaRPr lang="en-US" sz="2000" b="0" u="sng">
              <a:solidFill>
                <a:srgbClr val="000000"/>
              </a:solidFill>
              <a:effectLst/>
            </a:endParaRPr>
          </a:p>
          <a:p>
            <a:endParaRPr lang="en-US" sz="2000" u="sng">
              <a:solidFill>
                <a:srgbClr val="000000"/>
              </a:solidFill>
            </a:endParaRPr>
          </a:p>
          <a:p>
            <a:r>
              <a:rPr lang="en-US" u="sng">
                <a:hlinkClick r:id="rId3"/>
              </a:rPr>
              <a:t>http://Matplotlib.org/api/colors_api.html</a:t>
            </a:r>
            <a:endParaRPr lang="en-US"/>
          </a:p>
          <a:p>
            <a:endParaRPr lang="en-US" sz="2000" b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5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CA5-3EE4-E746-A468-E98D1929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D3926-590F-AE47-BC8D-F3DB0B71E156}"/>
              </a:ext>
            </a:extLst>
          </p:cNvPr>
          <p:cNvSpPr txBox="1"/>
          <p:nvPr/>
        </p:nvSpPr>
        <p:spPr>
          <a:xfrm>
            <a:off x="304800" y="7620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%matplotlib notebook</a:t>
            </a:r>
            <a:r>
              <a:rPr lang="en-US" sz="2400"/>
              <a:t> is used in a number of activities. It not only makes a plot interactive, but it also allows it to be updated after the initial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Understand Matplotlib's pyplot interface</a:t>
            </a:r>
          </a:p>
          <a:p>
            <a:endParaRPr lang="en-US" sz="1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Able to create line; bar; scatter; and pie charts and change the appearance of out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Familiar with basic plot configuration options, such as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xlim</a:t>
            </a:r>
            <a:r>
              <a:rPr lang="en-US" sz="2400"/>
              <a:t> and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ylim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Develop the habit of exploring the Matplotlib documentation. A large part of the process of developing plots with the library is reading such as </a:t>
            </a:r>
            <a:r>
              <a:rPr lang="en-US" sz="2000" u="sng">
                <a:hlinkClick r:id="rId2"/>
              </a:rPr>
              <a:t>http://Matplotlib.org/examples/index.html</a:t>
            </a:r>
            <a:r>
              <a:rPr lang="en-US" sz="2400"/>
              <a:t>, so it is important to become accustomed to this workflow</a:t>
            </a:r>
          </a:p>
        </p:txBody>
      </p:sp>
    </p:spTree>
    <p:extLst>
      <p:ext uri="{BB962C8B-B14F-4D97-AF65-F5344CB8AC3E}">
        <p14:creationId xmlns:p14="http://schemas.microsoft.com/office/powerpoint/2010/main" val="27393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AE7E-EB0A-6F46-88F1-166CA5C6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6858000" cy="2387600"/>
          </a:xfrm>
        </p:spPr>
        <p:txBody>
          <a:bodyPr>
            <a:normAutofit/>
          </a:bodyPr>
          <a:lstStyle/>
          <a:p>
            <a:r>
              <a:rPr lang="en-US" sz="3200" b="1"/>
              <a:t>Basic Line Graphs</a:t>
            </a:r>
            <a:endParaRPr lang="en-US" sz="3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A8E49-13DF-4A40-AD7C-62203266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1787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b="1"/>
              <a:t>exponential_chart.ipynb</a:t>
            </a:r>
          </a:p>
          <a:p>
            <a:r>
              <a:rPr lang="en-US" b="1"/>
              <a:t>cos_sin.ipynb</a:t>
            </a:r>
          </a:p>
          <a:p>
            <a:r>
              <a:rPr lang="en-US" b="1"/>
              <a:t>line_configuration.ipynb</a:t>
            </a:r>
          </a:p>
          <a:p>
            <a:r>
              <a:rPr lang="en-US" b="1"/>
              <a:t>Class activities in this section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D9890-3820-F544-8ADF-BF24169FDBF8}"/>
              </a:ext>
            </a:extLst>
          </p:cNvPr>
          <p:cNvCxnSpPr/>
          <p:nvPr/>
        </p:nvCxnSpPr>
        <p:spPr>
          <a:xfrm>
            <a:off x="1066800" y="3225800"/>
            <a:ext cx="685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28F5-86CB-2143-B345-0392D90E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Aesthetic (Design and Look)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ABA72-6E03-6748-AD5C-29CDEA92EBB8}"/>
              </a:ext>
            </a:extLst>
          </p:cNvPr>
          <p:cNvSpPr txBox="1"/>
          <p:nvPr/>
        </p:nvSpPr>
        <p:spPr>
          <a:xfrm>
            <a:off x="533400" y="838200"/>
            <a:ext cx="8153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Graphs should be easy to understand and not meant to be artistic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 few things we can do to improve readability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Adding labels to the x-axis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Adding labels to the y-axis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Adding titles to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Limiting the extent of the plot to bound the plot's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Adding grids is needed in some cases but generally discouraged</a:t>
            </a:r>
          </a:p>
          <a:p>
            <a:endParaRPr lang="en-US"/>
          </a:p>
          <a:p>
            <a:r>
              <a:rPr lang="en-US" sz="2000">
                <a:hlinkClick r:id="rId2"/>
              </a:rPr>
              <a:t>https://www.coursera.org/lecture/python-plotting/graphical-heuristics-data-ink-ratio-edward-tufte-qFnP9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AE7E-EB0A-6F46-88F1-166CA5C6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6858000" cy="2387600"/>
          </a:xfrm>
        </p:spPr>
        <p:txBody>
          <a:bodyPr>
            <a:normAutofit/>
          </a:bodyPr>
          <a:lstStyle/>
          <a:p>
            <a:r>
              <a:rPr lang="en-US" sz="3200" b="1"/>
              <a:t>Different Plots</a:t>
            </a:r>
            <a:endParaRPr lang="en-US" sz="3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A8E49-13DF-4A40-AD7C-62203266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1787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b="1"/>
              <a:t>bar_chart.ipynb</a:t>
            </a:r>
          </a:p>
          <a:p>
            <a:r>
              <a:rPr lang="en-US" b="1"/>
              <a:t>pie_chart.ipynb</a:t>
            </a:r>
          </a:p>
          <a:p>
            <a:r>
              <a:rPr lang="en-US" b="1"/>
              <a:t>Scatter_plots.ipynb</a:t>
            </a:r>
          </a:p>
          <a:p>
            <a:r>
              <a:rPr lang="en-US" b="1"/>
              <a:t>Class activities in this section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D9890-3820-F544-8ADF-BF24169FDBF8}"/>
              </a:ext>
            </a:extLst>
          </p:cNvPr>
          <p:cNvCxnSpPr/>
          <p:nvPr/>
        </p:nvCxnSpPr>
        <p:spPr>
          <a:xfrm>
            <a:off x="1066800" y="3225800"/>
            <a:ext cx="685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40BD-926E-9540-AC03-F549B65F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What Should I Choose?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A6F04-D455-D04E-8A5E-3A8FC9153462}"/>
              </a:ext>
            </a:extLst>
          </p:cNvPr>
          <p:cNvSpPr txBox="1"/>
          <p:nvPr/>
        </p:nvSpPr>
        <p:spPr>
          <a:xfrm>
            <a:off x="457200" y="762000"/>
            <a:ext cx="8229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Bar charts </a:t>
            </a:r>
            <a:r>
              <a:rPr lang="en-US" sz="2400"/>
              <a:t>are useful for comparing different entities to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Pie charts</a:t>
            </a:r>
            <a:r>
              <a:rPr lang="en-US" sz="2400"/>
              <a:t> are suitable for displaying parts of a whole - in particular, to what extent different constituents of a whole contribute to that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scatter plots</a:t>
            </a:r>
            <a:r>
              <a:rPr lang="en-US" sz="2400"/>
              <a:t> are good for displaying where points fall with respect to two different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Choosing the right plot for a given data set is imperative as wrong choice can make the graphic less readable or may even make the data misleading.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Certain set of data might lend itself to different plots and some data can be reasonably displayed both via bar or pie chart, for instance.</a:t>
            </a:r>
          </a:p>
        </p:txBody>
      </p:sp>
    </p:spTree>
    <p:extLst>
      <p:ext uri="{BB962C8B-B14F-4D97-AF65-F5344CB8AC3E}">
        <p14:creationId xmlns:p14="http://schemas.microsoft.com/office/powerpoint/2010/main" val="59389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7F8-7A11-284B-8B8B-72944A6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with Pandas</a:t>
            </a:r>
          </a:p>
        </p:txBody>
      </p:sp>
    </p:spTree>
    <p:extLst>
      <p:ext uri="{BB962C8B-B14F-4D97-AF65-F5344CB8AC3E}">
        <p14:creationId xmlns:p14="http://schemas.microsoft.com/office/powerpoint/2010/main" val="1749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091A-03EE-8C49-916D-AA31408D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C01F-4526-1048-9F73-E5EA46738CDC}"/>
              </a:ext>
            </a:extLst>
          </p:cNvPr>
          <p:cNvSpPr txBox="1"/>
          <p:nvPr/>
        </p:nvSpPr>
        <p:spPr>
          <a:xfrm>
            <a:off x="457200" y="914400"/>
            <a:ext cx="8229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Able to create plots using the DataFrame.plot()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Understand the advantages and disadvantages of creating charts using the `DataFrame.plot()`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Work our way through a complex data set using Pandas and then chart some visualizations based upon the cleaned DataFrame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We might not be able to finish the last two items since they were intended for the next session</a:t>
            </a:r>
          </a:p>
        </p:txBody>
      </p:sp>
    </p:spTree>
    <p:extLst>
      <p:ext uri="{BB962C8B-B14F-4D97-AF65-F5344CB8AC3E}">
        <p14:creationId xmlns:p14="http://schemas.microsoft.com/office/powerpoint/2010/main" val="14069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AE7E-EB0A-6F46-88F1-166CA5C6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6858000" cy="2387600"/>
          </a:xfrm>
        </p:spPr>
        <p:txBody>
          <a:bodyPr>
            <a:normAutofit/>
          </a:bodyPr>
          <a:lstStyle/>
          <a:p>
            <a:r>
              <a:rPr lang="en-US" sz="3200" b="1"/>
              <a:t>Different Plots</a:t>
            </a:r>
            <a:endParaRPr lang="en-US" sz="3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A8E49-13DF-4A40-AD7C-62203266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1787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b="1"/>
              <a:t>battling_kings.ipynb</a:t>
            </a:r>
          </a:p>
          <a:p>
            <a:r>
              <a:rPr lang="en-US" b="1"/>
              <a:t>plotting_groups.ipynb</a:t>
            </a:r>
          </a:p>
          <a:p>
            <a:r>
              <a:rPr lang="en-US" b="1"/>
              <a:t>bike_trippn.ipynb</a:t>
            </a:r>
          </a:p>
          <a:p>
            <a:r>
              <a:rPr lang="en-US" b="1"/>
              <a:t>Class activities in this section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D9890-3820-F544-8ADF-BF24169FDBF8}"/>
              </a:ext>
            </a:extLst>
          </p:cNvPr>
          <p:cNvCxnSpPr/>
          <p:nvPr/>
        </p:nvCxnSpPr>
        <p:spPr>
          <a:xfrm>
            <a:off x="1066800" y="3225800"/>
            <a:ext cx="685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20874</TotalTime>
  <Words>508</Words>
  <Application>Microsoft Macintosh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1_Unbranded</vt:lpstr>
      <vt:lpstr>Introduction to Matplotlib</vt:lpstr>
      <vt:lpstr>Objectives</vt:lpstr>
      <vt:lpstr>Basic Line Graphs</vt:lpstr>
      <vt:lpstr>Aesthetic (Design and Look)</vt:lpstr>
      <vt:lpstr>Different Plots</vt:lpstr>
      <vt:lpstr>What Should I Choose?</vt:lpstr>
      <vt:lpstr>Plotting with Pandas</vt:lpstr>
      <vt:lpstr>Objectives</vt:lpstr>
      <vt:lpstr>Different Plots</vt:lpstr>
      <vt:lpstr>References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2058</cp:revision>
  <cp:lastPrinted>2016-01-30T16:23:56Z</cp:lastPrinted>
  <dcterms:created xsi:type="dcterms:W3CDTF">2015-01-20T17:19:00Z</dcterms:created>
  <dcterms:modified xsi:type="dcterms:W3CDTF">2018-12-08T03:03:15Z</dcterms:modified>
</cp:coreProperties>
</file>