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311" r:id="rId2"/>
    <p:sldId id="658" r:id="rId3"/>
    <p:sldId id="660" r:id="rId4"/>
    <p:sldId id="677" r:id="rId5"/>
    <p:sldId id="678" r:id="rId6"/>
    <p:sldId id="679" r:id="rId7"/>
    <p:sldId id="659" r:id="rId8"/>
    <p:sldId id="676" r:id="rId9"/>
    <p:sldId id="648" r:id="rId10"/>
    <p:sldId id="680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92" r:id="rId19"/>
    <p:sldId id="693" r:id="rId20"/>
    <p:sldId id="688" r:id="rId21"/>
    <p:sldId id="690" r:id="rId22"/>
    <p:sldId id="689" r:id="rId23"/>
    <p:sldId id="691" r:id="rId24"/>
    <p:sldId id="694" r:id="rId25"/>
    <p:sldId id="695" r:id="rId26"/>
    <p:sldId id="696" r:id="rId27"/>
    <p:sldId id="697" r:id="rId28"/>
    <p:sldId id="698" r:id="rId29"/>
    <p:sldId id="699" r:id="rId30"/>
    <p:sldId id="700" r:id="rId31"/>
    <p:sldId id="389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725 ..." initials="S." lastIdx="1" clrIdx="0">
    <p:extLst>
      <p:ext uri="{19B8F6BF-5375-455C-9EA6-DF929625EA0E}">
        <p15:presenceInfo xmlns:p15="http://schemas.microsoft.com/office/powerpoint/2012/main" userId="126203d7786c0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FFCC00"/>
    <a:srgbClr val="1E4B87"/>
    <a:srgbClr val="C0504D"/>
    <a:srgbClr val="FF82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177069/how-to-check-encoding-of-a-csv-file" TargetMode="External"/><Relationship Id="rId2" Type="http://schemas.openxmlformats.org/officeDocument/2006/relationships/hyperlink" Target="http://pandaproject.net/docs/determining-the-encoding-of-a-csv-fil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Jupyter and Pandas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01,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3022-C3D9-1A4F-98EA-3D236447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Introduciton to pandas</a:t>
            </a:r>
          </a:p>
        </p:txBody>
      </p:sp>
    </p:spTree>
    <p:extLst>
      <p:ext uri="{BB962C8B-B14F-4D97-AF65-F5344CB8AC3E}">
        <p14:creationId xmlns:p14="http://schemas.microsoft.com/office/powerpoint/2010/main" val="9630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0BB3-F6FF-114E-9DC6-A71E7AB7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Defnition and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7B265-F7E7-164B-BA3D-EEFA51685E35}"/>
              </a:ext>
            </a:extLst>
          </p:cNvPr>
          <p:cNvSpPr txBox="1"/>
          <p:nvPr/>
        </p:nvSpPr>
        <p:spPr>
          <a:xfrm>
            <a:off x="304800" y="914400"/>
            <a:ext cx="853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pandas</a:t>
            </a:r>
            <a:r>
              <a:rPr lang="en-US" sz="2400"/>
              <a:t> is a software library written for the Python programming language specialized in data manipulation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It is extraordinarily powerful when it comes to visualizing, analyzing, and altering large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Using </a:t>
            </a:r>
            <a:r>
              <a:rPr lang="en-US" sz="2400" b="1"/>
              <a:t>Series</a:t>
            </a:r>
            <a:r>
              <a:rPr lang="en-US" sz="2400"/>
              <a:t> and </a:t>
            </a:r>
            <a:r>
              <a:rPr lang="en-US" sz="2400" b="1"/>
              <a:t>DataFrames </a:t>
            </a:r>
            <a:r>
              <a:rPr lang="en-US" sz="2400"/>
              <a:t>instead of lists or tupples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Series</a:t>
            </a:r>
            <a:r>
              <a:rPr lang="en-US" sz="2400"/>
              <a:t> is a one-dimensional labeled array, which is linear capable of holding any data type, but like a dictionary it has index which acts like a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DataFrame</a:t>
            </a:r>
            <a:r>
              <a:rPr lang="en-US" sz="2400"/>
              <a:t> is a two-dimensional labeled data structure with columns of potentially different types, similar to an Excel spreadsheet with each column being a Series</a:t>
            </a:r>
          </a:p>
        </p:txBody>
      </p:sp>
    </p:spTree>
    <p:extLst>
      <p:ext uri="{BB962C8B-B14F-4D97-AF65-F5344CB8AC3E}">
        <p14:creationId xmlns:p14="http://schemas.microsoft.com/office/powerpoint/2010/main" val="7187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698A-D9F9-214F-BF4B-89CC472B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 fontScale="90000"/>
          </a:bodyPr>
          <a:lstStyle/>
          <a:p>
            <a:r>
              <a:rPr lang="en-US" sz="3200"/>
              <a:t>DataFrame - Create from Scratch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450B6-4757-D647-9E8C-5F232A19FBE3}"/>
              </a:ext>
            </a:extLst>
          </p:cNvPr>
          <p:cNvSpPr txBox="1"/>
          <p:nvPr/>
        </p:nvSpPr>
        <p:spPr>
          <a:xfrm>
            <a:off x="304800" y="838200"/>
            <a:ext cx="85343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pandas.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DataFrame</a:t>
            </a:r>
            <a:r>
              <a:rPr lang="en-US" sz="2800" b="1"/>
              <a:t>( </a:t>
            </a:r>
            <a:r>
              <a:rPr lang="en-US" sz="2800">
                <a:solidFill>
                  <a:srgbClr val="FF40FF"/>
                </a:solidFill>
              </a:rPr>
              <a:t>a list of dictionaries</a:t>
            </a:r>
            <a:r>
              <a:rPr lang="en-US" sz="2800"/>
              <a:t> </a:t>
            </a:r>
            <a:r>
              <a:rPr lang="en-US" sz="2800" b="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each dictionary will represent a new row: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keys = column headers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values = data placed inside the table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pandas.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DataFrame</a:t>
            </a:r>
            <a:r>
              <a:rPr lang="en-US" sz="2800" b="1"/>
              <a:t>( </a:t>
            </a:r>
            <a:r>
              <a:rPr lang="en-US" sz="2800">
                <a:solidFill>
                  <a:srgbClr val="FF40FF"/>
                </a:solidFill>
              </a:rPr>
              <a:t>a dictionary of lists</a:t>
            </a:r>
            <a:r>
              <a:rPr lang="en-US" sz="2800"/>
              <a:t> </a:t>
            </a:r>
            <a:r>
              <a:rPr lang="en-US" sz="2800" b="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The keys of the dictionary = column headers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the listed values = their respective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u="sng"/>
              <a:t>Key Takeaways: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data provided must be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key:value </a:t>
            </a:r>
            <a:r>
              <a:rPr lang="en-US" sz="2800"/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8831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80E6-AAE8-F74F-854E-640ED1B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DataFrame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364C7-4345-3946-B5F2-12CB69738E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054"/>
            <a:ext cx="9067800" cy="54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E77B-D7B1-624B-B22F-C9CC8E69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 Functions</a:t>
            </a:r>
          </a:p>
        </p:txBody>
      </p:sp>
    </p:spTree>
    <p:extLst>
      <p:ext uri="{BB962C8B-B14F-4D97-AF65-F5344CB8AC3E}">
        <p14:creationId xmlns:p14="http://schemas.microsoft.com/office/powerpoint/2010/main" val="37482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FABA-8491-9A4C-9313-28EE5F69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head() </a:t>
            </a:r>
            <a:r>
              <a:rPr lang="en-US" sz="3200" b="0"/>
              <a:t>and</a:t>
            </a:r>
            <a:r>
              <a:rPr lang="en-US" sz="3200"/>
              <a:t> describe()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C1C2A-2286-994D-8EC2-B765AD36F2DE}"/>
              </a:ext>
            </a:extLst>
          </p:cNvPr>
          <p:cNvSpPr txBox="1"/>
          <p:nvPr/>
        </p:nvSpPr>
        <p:spPr>
          <a:xfrm>
            <a:off x="304800" y="609600"/>
            <a:ext cx="853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Functions (or methods) that come packaged with Pandas allow quick and easy analysis of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head()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takes a DataFrame and shows only the first 5 rows (by default) of data inside of it if no </a:t>
            </a:r>
            <a:r>
              <a:rPr lang="en-US" sz="2400">
                <a:solidFill>
                  <a:srgbClr val="FF40FF"/>
                </a:solidFill>
              </a:rPr>
              <a:t>argument</a:t>
            </a:r>
            <a:r>
              <a:rPr lang="en-US" sz="2400"/>
              <a:t> is provided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head() </a:t>
            </a:r>
            <a:r>
              <a:rPr lang="en-US" sz="2400"/>
              <a:t>takes an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/>
              <a:t> as argument of any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negative value returns max rows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0 returns no rows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postive returns up to max rows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describe()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gives an analytical overview on the table and its columns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is also helpful in showing what other data functions can be performed on a DataFrame or Series</a:t>
            </a:r>
          </a:p>
        </p:txBody>
      </p:sp>
    </p:spTree>
    <p:extLst>
      <p:ext uri="{BB962C8B-B14F-4D97-AF65-F5344CB8AC3E}">
        <p14:creationId xmlns:p14="http://schemas.microsoft.com/office/powerpoint/2010/main" val="324691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B289-9AEB-5F47-9F49-F9CBC03B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head()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8CAFBD-1D3E-894D-9294-FD706ADD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42880"/>
            <a:ext cx="7315200" cy="55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32FF-5205-7147-BAD8-C82A9AE7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describe()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BB69B6C-2739-024B-B555-AE277FD7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7" y="838199"/>
            <a:ext cx="8203873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E41-683A-F14E-A639-8C28A03F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53854"/>
          </a:xfrm>
        </p:spPr>
        <p:txBody>
          <a:bodyPr>
            <a:noAutofit/>
          </a:bodyPr>
          <a:lstStyle/>
          <a:p>
            <a:r>
              <a:rPr lang="en-US" sz="3200"/>
              <a:t>Referencing Series in a DataFrame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3B8F-7D4F-D149-82B9-6240ABF2DC6B}"/>
              </a:ext>
            </a:extLst>
          </p:cNvPr>
          <p:cNvSpPr txBox="1"/>
          <p:nvPr/>
        </p:nvSpPr>
        <p:spPr>
          <a:xfrm>
            <a:off x="304800" y="8382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Most data functions can also be performed on a Series by referencing a single column within the whole DataFrame.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B756A97-5811-0F45-BB73-D6BEF55A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9" y="2514601"/>
            <a:ext cx="8107971" cy="33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E41-683A-F14E-A639-8C28A03F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53854"/>
          </a:xfrm>
        </p:spPr>
        <p:txBody>
          <a:bodyPr>
            <a:noAutofit/>
          </a:bodyPr>
          <a:lstStyle/>
          <a:p>
            <a:r>
              <a:rPr lang="en-US" sz="3200"/>
              <a:t>Referencing Series in a DataFrame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3B8F-7D4F-D149-82B9-6240ABF2DC6B}"/>
              </a:ext>
            </a:extLst>
          </p:cNvPr>
          <p:cNvSpPr txBox="1"/>
          <p:nvPr/>
        </p:nvSpPr>
        <p:spPr>
          <a:xfrm>
            <a:off x="304800" y="8382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is done in a similar way to referencing a key within dictionary by taking the DataFrame and following it up with brackets with the desired column's header contained within like a key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8FE6B2-94C5-5F42-A911-F94EA24AA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83" y="2057400"/>
            <a:ext cx="7162800" cy="41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5CE9-5DB9-E44E-831B-1D5E1BCE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unique() </a:t>
            </a:r>
            <a:r>
              <a:rPr lang="en-US" sz="3200" b="0"/>
              <a:t>and</a:t>
            </a:r>
            <a:r>
              <a:rPr lang="en-US" sz="3200"/>
              <a:t> value_count()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06BB4-8185-D04E-BA7B-7C6EE0B2FE62}"/>
              </a:ext>
            </a:extLst>
          </p:cNvPr>
          <p:cNvSpPr txBox="1"/>
          <p:nvPr/>
        </p:nvSpPr>
        <p:spPr>
          <a:xfrm>
            <a:off x="304800" y="838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unique() </a:t>
            </a:r>
            <a:r>
              <a:rPr lang="en-US" sz="2400"/>
              <a:t>lists out all of the unique values stored within a column. It does so by looking into a Series and returning all of the different values within.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lvl="1"/>
            <a:r>
              <a:rPr lang="en-US" sz="2400" b="1"/>
              <a:t>  </a:t>
            </a:r>
            <a:r>
              <a:rPr lang="en-US" sz="2400"/>
              <a:t>Syntax: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DataFrame[ &lt;series label&gt; ].unique()</a:t>
            </a:r>
          </a:p>
          <a:p>
            <a:endParaRPr lang="en-US" sz="1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value_counts() </a:t>
            </a:r>
            <a:r>
              <a:rPr lang="en-US" sz="2400"/>
              <a:t>not only returns a list of all unique values within a series but also counts how many times a value appears.  The result can be viewed as an aggregation like pivot table in excel but pertain only to one column (Series).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lvl="1"/>
            <a:r>
              <a:rPr lang="en-US" sz="2400" b="1"/>
              <a:t>  </a:t>
            </a:r>
            <a:r>
              <a:rPr lang="en-US" sz="2400"/>
              <a:t>Syntax: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DataFrame[ &lt;series label&gt; ].value_counts()</a:t>
            </a:r>
          </a:p>
          <a:p>
            <a:pPr lvl="1"/>
            <a:endParaRPr lang="en-US" sz="1400" b="1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Series label is a key that has one or more corresponding values</a:t>
            </a:r>
          </a:p>
        </p:txBody>
      </p:sp>
    </p:spTree>
    <p:extLst>
      <p:ext uri="{BB962C8B-B14F-4D97-AF65-F5344CB8AC3E}">
        <p14:creationId xmlns:p14="http://schemas.microsoft.com/office/powerpoint/2010/main" val="484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F5C3-5C6A-0F4B-89C8-A3EF08D3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Example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AB51905-2032-E545-AA95-3D5942BA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35141"/>
            <a:ext cx="8839200" cy="198120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C2903AA-4A5F-F442-A071-D92A4E9A5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" y="837941"/>
            <a:ext cx="7188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09CE-8D5F-AE42-8A1B-10AE2D1B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Example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A466012-6E65-1347-9983-5F735AA75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82926"/>
            <a:ext cx="7772400" cy="5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A4EB-45DB-7C45-9899-BF814E9F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Autofit/>
          </a:bodyPr>
          <a:lstStyle/>
          <a:p>
            <a:r>
              <a:rPr lang="en-US" sz="3200"/>
              <a:t>More … DF Functions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7636BD-83AD-0949-B44D-D96C4757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32262"/>
            <a:ext cx="7924800" cy="49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F589-079F-4D41-8C85-B429EE7B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Manipulation</a:t>
            </a:r>
          </a:p>
        </p:txBody>
      </p:sp>
    </p:spTree>
    <p:extLst>
      <p:ext uri="{BB962C8B-B14F-4D97-AF65-F5344CB8AC3E}">
        <p14:creationId xmlns:p14="http://schemas.microsoft.com/office/powerpoint/2010/main" val="5186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3616-D8A2-0C4C-8B7E-1865760E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List Available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8D15C-EACC-C043-852C-68E164BD7295}"/>
              </a:ext>
            </a:extLst>
          </p:cNvPr>
          <p:cNvSpPr txBox="1"/>
          <p:nvPr/>
        </p:nvSpPr>
        <p:spPr>
          <a:xfrm>
            <a:off x="304800" y="7620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.columns </a:t>
            </a:r>
            <a:r>
              <a:rPr lang="en-US" sz="2800"/>
              <a:t>returns a list of available columns in the dataframe.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AF4A562-5050-2142-BC27-6EA8DAE9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7360"/>
            <a:ext cx="7620000" cy="1516511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FD43C4D-7B09-8343-B79E-F03DF19A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8234"/>
            <a:ext cx="8964000" cy="13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3616-D8A2-0C4C-8B7E-1865760E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696200" cy="653854"/>
          </a:xfrm>
        </p:spPr>
        <p:txBody>
          <a:bodyPr>
            <a:noAutofit/>
          </a:bodyPr>
          <a:lstStyle/>
          <a:p>
            <a:r>
              <a:rPr lang="en-US" sz="3200"/>
              <a:t>Re-order/organize and Delete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8D15C-EACC-C043-852C-68E164BD7295}"/>
              </a:ext>
            </a:extLst>
          </p:cNvPr>
          <p:cNvSpPr txBox="1"/>
          <p:nvPr/>
        </p:nvSpPr>
        <p:spPr>
          <a:xfrm>
            <a:off x="152400" y="698718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Columns can also be reordered by creating a reference to the DataFrame followed by two brackets with the column headers placed in the order desired.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/>
          </a:p>
          <a:p>
            <a:pPr lvl="2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newdf = origdf </a:t>
            </a:r>
            <a:r>
              <a:rPr lang="en-US" sz="2800">
                <a:solidFill>
                  <a:srgbClr val="C00000"/>
                </a:solidFill>
              </a:rPr>
              <a:t>[ [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col2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col4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col1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col3</a:t>
            </a:r>
            <a:r>
              <a:rPr lang="en-US" sz="2800"/>
              <a:t>"</a:t>
            </a:r>
            <a:r>
              <a:rPr lang="en-US" sz="2800">
                <a:solidFill>
                  <a:srgbClr val="C00000"/>
                </a:solidFill>
              </a:rPr>
              <a:t>] ]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6670711-3346-0747-9579-5A5635B6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928645" cy="963028"/>
          </a:xfrm>
          <a:prstGeom prst="rect">
            <a:avLst/>
          </a:prstGeom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F9604F1-7187-404D-AAFC-38550293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52800"/>
            <a:ext cx="7162800" cy="1511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A70DC-A259-4240-A25E-354F24912095}"/>
              </a:ext>
            </a:extLst>
          </p:cNvPr>
          <p:cNvSpPr txBox="1"/>
          <p:nvPr/>
        </p:nvSpPr>
        <p:spPr>
          <a:xfrm>
            <a:off x="304800" y="48768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delete a column simply not reference them (in essence drop it from the newly created dataframe.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/>
          </a:p>
          <a:p>
            <a:pPr lvl="2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newdf = origdf </a:t>
            </a:r>
            <a:r>
              <a:rPr lang="en-US" sz="2800">
                <a:solidFill>
                  <a:srgbClr val="C00000"/>
                </a:solidFill>
              </a:rPr>
              <a:t>[ [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col2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col4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col3</a:t>
            </a:r>
            <a:r>
              <a:rPr lang="en-US" sz="2800"/>
              <a:t>"</a:t>
            </a:r>
            <a:r>
              <a:rPr lang="en-US" sz="2800">
                <a:solidFill>
                  <a:srgbClr val="C00000"/>
                </a:solidFill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38566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262-6479-9948-8A6F-8DF3910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Rename Column(s)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57D43D-CCE9-4F47-9224-DBB8EF0B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501"/>
            <a:ext cx="7772400" cy="467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595B3-0B83-094A-B003-D33CBE447AEA}"/>
              </a:ext>
            </a:extLst>
          </p:cNvPr>
          <p:cNvSpPr txBox="1"/>
          <p:nvPr/>
        </p:nvSpPr>
        <p:spPr>
          <a:xfrm>
            <a:off x="304800" y="8382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rename (columns = {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old_name</a:t>
            </a:r>
            <a:r>
              <a:rPr lang="en-US" sz="2800"/>
              <a:t>” </a:t>
            </a:r>
            <a:r>
              <a:rPr lang="en-US" sz="2800">
                <a:solidFill>
                  <a:srgbClr val="C00000"/>
                </a:solidFill>
              </a:rPr>
              <a:t>: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new_name</a:t>
            </a:r>
            <a:r>
              <a:rPr lang="en-US" sz="2800"/>
              <a:t>”, …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sz="2800"/>
              <a:t>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6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5610-276B-B04E-A262-7BE91BCB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Class Activity - hey_arnold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41DD5-AA10-4941-8DE3-A291F27B7F6E}"/>
              </a:ext>
            </a:extLst>
          </p:cNvPr>
          <p:cNvSpPr txBox="1"/>
          <p:nvPr/>
        </p:nvSpPr>
        <p:spPr>
          <a:xfrm>
            <a:off x="148274" y="75531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Rename the columns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6F3D675-F6EB-D340-AED3-A01F5624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4" y="1318450"/>
            <a:ext cx="4347526" cy="264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8AA6-A69D-4443-9999-5349988ABB2D}"/>
              </a:ext>
            </a:extLst>
          </p:cNvPr>
          <p:cNvSpPr txBox="1"/>
          <p:nvPr/>
        </p:nvSpPr>
        <p:spPr>
          <a:xfrm>
            <a:off x="4495800" y="2437612"/>
            <a:ext cx="391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Re-organize the columns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4353164-3468-8546-9038-2AF9067B9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84" y="3116106"/>
            <a:ext cx="4476197" cy="2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89F-4540-3E4F-81E0-EA7CF89C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/ Write CSV File</a:t>
            </a:r>
          </a:p>
        </p:txBody>
      </p:sp>
    </p:spTree>
    <p:extLst>
      <p:ext uri="{BB962C8B-B14F-4D97-AF65-F5344CB8AC3E}">
        <p14:creationId xmlns:p14="http://schemas.microsoft.com/office/powerpoint/2010/main" val="19598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Definition and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096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Jupyter is a Web Interface that allows users to run python in interactively.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It is an open-source application that allows users to create documents that contain live code, equations, visualizations, and explanatory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Jupyter Notebook or notebook document combines a text editor, the console, and a markdown file into one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Running </a:t>
            </a:r>
            <a:r>
              <a:rPr lang="en-US" sz="2800" b="1"/>
              <a:t>jupyter notebook </a:t>
            </a:r>
            <a:r>
              <a:rPr lang="en-US" sz="2800"/>
              <a:t>will automatically open up a webpage where users can navigate into any files/folders within the folder they ran the command from.</a:t>
            </a:r>
          </a:p>
        </p:txBody>
      </p:sp>
    </p:spTree>
    <p:extLst>
      <p:ext uri="{BB962C8B-B14F-4D97-AF65-F5344CB8AC3E}">
        <p14:creationId xmlns:p14="http://schemas.microsoft.com/office/powerpoint/2010/main" val="2505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9B10-EA69-4743-B3CA-22B93477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Reading / Write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FC5EA-1398-6F4B-B609-B9F8032321D6}"/>
              </a:ext>
            </a:extLst>
          </p:cNvPr>
          <p:cNvSpPr txBox="1"/>
          <p:nvPr/>
        </p:nvSpPr>
        <p:spPr>
          <a:xfrm>
            <a:off x="304800" y="7620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pd.read_csv(</a:t>
            </a:r>
            <a:r>
              <a:rPr lang="en-US" sz="2400">
                <a:solidFill>
                  <a:srgbClr val="FF40FF"/>
                </a:solidFill>
              </a:rPr>
              <a:t>filename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, encoding="ISO-8859-1")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encoding</a:t>
            </a:r>
            <a:r>
              <a:rPr lang="en-US" sz="2400"/>
              <a:t> is optional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needed only if different than UFT-8</a:t>
            </a:r>
          </a:p>
          <a:p>
            <a:pPr lvl="2"/>
            <a:r>
              <a:rPr lang="en-US">
                <a:hlinkClick r:id="rId2"/>
              </a:rPr>
              <a:t>http://pandaproject.net/docs/determining-the-encoding-of-a-csv-file.html</a:t>
            </a:r>
            <a:endParaRPr lang="en-US"/>
          </a:p>
          <a:p>
            <a:pPr lvl="2"/>
            <a:r>
              <a:rPr lang="en-US">
                <a:hlinkClick r:id="rId3"/>
              </a:rPr>
              <a:t>https://stackoverflow.com/questions/37177069/how-to-check-encoding-of-a-csv-file</a:t>
            </a:r>
            <a:endParaRPr lang="en-US"/>
          </a:p>
          <a:p>
            <a:endParaRPr lang="en-US" sz="140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400"/>
              <a:t>df_file = pd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.read_csv</a:t>
            </a:r>
            <a:r>
              <a:rPr lang="en-US" sz="2400"/>
              <a:t>(</a:t>
            </a:r>
            <a:r>
              <a:rPr lang="en-US" sz="2400">
                <a:solidFill>
                  <a:srgbClr val="FF40FF"/>
                </a:solidFill>
              </a:rPr>
              <a:t>inputfile</a:t>
            </a:r>
            <a:r>
              <a:rPr lang="en-US" sz="2400"/>
              <a:t>, encoding="ISO-8859-1")</a:t>
            </a:r>
          </a:p>
          <a:p>
            <a:pPr lvl="1"/>
            <a:endParaRPr lang="en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Export file as a CSV, without the Pandas index, but with the header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Use the </a:t>
            </a:r>
            <a:r>
              <a:rPr lang="en-US" sz="2400">
                <a:solidFill>
                  <a:srgbClr val="FF40FF"/>
                </a:solidFill>
              </a:rPr>
              <a:t>index</a:t>
            </a:r>
            <a:r>
              <a:rPr lang="en-US" sz="2400"/>
              <a:t> and </a:t>
            </a:r>
            <a:r>
              <a:rPr lang="en-US" sz="2400">
                <a:solidFill>
                  <a:srgbClr val="FF40FF"/>
                </a:solidFill>
              </a:rPr>
              <a:t>header</a:t>
            </a:r>
            <a:r>
              <a:rPr lang="en-US" sz="2400"/>
              <a:t> parameters if part of them should be part of the table</a:t>
            </a:r>
            <a:endParaRPr lang="en-US"/>
          </a:p>
          <a:p>
            <a:endParaRPr lang="en-US" sz="2400"/>
          </a:p>
          <a:p>
            <a:pPr lvl="1"/>
            <a:r>
              <a:rPr lang="en-US" sz="2400"/>
              <a:t>df_file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.to_csv</a:t>
            </a:r>
            <a:r>
              <a:rPr lang="en-US" sz="2400"/>
              <a:t>(”</a:t>
            </a:r>
            <a:r>
              <a:rPr lang="en-US" sz="2400">
                <a:solidFill>
                  <a:srgbClr val="FF40FF"/>
                </a:solidFill>
              </a:rPr>
              <a:t>outputfile.csv</a:t>
            </a:r>
            <a:r>
              <a:rPr lang="en-US" sz="2400"/>
              <a:t>", </a:t>
            </a:r>
            <a:r>
              <a:rPr lang="en-US" sz="2400">
                <a:solidFill>
                  <a:srgbClr val="FF40FF"/>
                </a:solidFill>
              </a:rPr>
              <a:t>index</a:t>
            </a:r>
            <a:r>
              <a:rPr lang="en-US" sz="2400"/>
              <a:t>=False, </a:t>
            </a:r>
            <a:r>
              <a:rPr lang="en-US" sz="2400">
                <a:solidFill>
                  <a:srgbClr val="FF40FF"/>
                </a:solidFill>
              </a:rPr>
              <a:t>header</a:t>
            </a:r>
            <a:r>
              <a:rPr lang="en-US" sz="240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670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Definition and Usage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70991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Python files created through Jupyter Notebook end with the </a:t>
            </a:r>
            <a:r>
              <a:rPr lang="en-US" sz="2600" b="1">
                <a:solidFill>
                  <a:schemeClr val="accent2">
                    <a:lumMod val="50000"/>
                  </a:schemeClr>
                </a:solidFill>
              </a:rPr>
              <a:t>.ipynb</a:t>
            </a:r>
            <a:r>
              <a:rPr lang="en-US" sz="2600" b="1"/>
              <a:t> </a:t>
            </a:r>
            <a:r>
              <a:rPr lang="en-US" sz="2600"/>
              <a:t>extension instead of </a:t>
            </a:r>
            <a:r>
              <a:rPr lang="en-US" sz="2600" b="1">
                <a:solidFill>
                  <a:schemeClr val="accent2">
                    <a:lumMod val="50000"/>
                  </a:schemeClr>
                </a:solidFill>
              </a:rPr>
              <a:t>.py </a:t>
            </a:r>
            <a:r>
              <a:rPr lang="en-US" sz="2600"/>
              <a:t>and cannot be easily read/altered within a typical text editor.</a:t>
            </a:r>
          </a:p>
          <a:p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Jupyter provides a cell-block to write code in and be executed indenpently.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accent2">
                    <a:lumMod val="50000"/>
                  </a:schemeClr>
                </a:solidFill>
              </a:rPr>
              <a:t>Shift+Enter </a:t>
            </a:r>
            <a:r>
              <a:rPr lang="en-US" sz="2600"/>
              <a:t>to run a code block, see the output and insert and new cell-block altogether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All cell-blocks on the current editor are in one notebook document (file).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The numbers in the [ ] brackets on the left are not line/block numbers but order of random executions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Definition and Usage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0960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of executions can be reset sequentially by activating the kernel.</a:t>
            </a:r>
          </a:p>
          <a:p>
            <a:endParaRPr lang="en-US" sz="140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41F3B9F-70D4-FF45-891E-1A4479F65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9643"/>
            <a:ext cx="8305800" cy="48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74D-2A1A-8D43-AA6A-4424A5E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Keys to Remember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FBB06-3EAF-EA40-A7A3-BD33ECDBB042}"/>
              </a:ext>
            </a:extLst>
          </p:cNvPr>
          <p:cNvSpPr txBox="1"/>
          <p:nvPr/>
        </p:nvSpPr>
        <p:spPr>
          <a:xfrm>
            <a:off x="381000" y="838200"/>
            <a:ext cx="838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code within a cell can be run independently by placing the cursor inside of it and hitting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Shift+Enter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If the code within a cell is not run, the changes made within will not be saved into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Code contained within a Jupyter Notebook is not linear. For example, if two cells modify the same variable, then whichever block of code was run last will ultimately determine the value of the variable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4B00-8F2C-FA43-8B9F-43B9A8B9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/>
          </a:bodyPr>
          <a:lstStyle/>
          <a:p>
            <a:r>
              <a:rPr lang="en-US" sz="3200"/>
              <a:t>Starting Jupyter Notebook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24EF0-74CA-D848-9535-8DFEDC93FFA5}"/>
              </a:ext>
            </a:extLst>
          </p:cNvPr>
          <p:cNvSpPr txBox="1"/>
          <p:nvPr/>
        </p:nvSpPr>
        <p:spPr>
          <a:xfrm>
            <a:off x="304800" y="685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Ensure to activate your virtual environment prior to starting Jupyter Notebook.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0802924-2B23-114E-B9B4-992DE5783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23" y="1140904"/>
            <a:ext cx="3710553" cy="11450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BA5BCB-4419-C944-B1C1-7F7DE30D9C39}"/>
              </a:ext>
            </a:extLst>
          </p:cNvPr>
          <p:cNvCxnSpPr/>
          <p:nvPr/>
        </p:nvCxnSpPr>
        <p:spPr>
          <a:xfrm>
            <a:off x="328047" y="3113107"/>
            <a:ext cx="8282553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459EB1-86E7-F748-90DC-006C489E71C5}"/>
              </a:ext>
            </a:extLst>
          </p:cNvPr>
          <p:cNvSpPr/>
          <p:nvPr/>
        </p:nvSpPr>
        <p:spPr>
          <a:xfrm>
            <a:off x="304800" y="324433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http://localhost:8888/tree</a:t>
            </a:r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EC33418-2989-0A44-9950-00621706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7" y="3633139"/>
            <a:ext cx="4089400" cy="255270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008E4C-D6C5-B24B-A884-D6F3F8B0A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2" y="3505200"/>
            <a:ext cx="3011838" cy="2790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8B122-0424-3F4A-9AFA-A71734E1F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5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3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Jupyter Web Interface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CBFA2A-035B-F140-B7DE-F958341C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3" y="727028"/>
            <a:ext cx="6113117" cy="2935179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DC2FAE9-8A9B-8A43-9A9B-A887878D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76400"/>
            <a:ext cx="3797300" cy="2481773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79BF214-EE01-AA48-8C7C-B2936740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61486"/>
            <a:ext cx="6858000" cy="21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19575</TotalTime>
  <Words>990</Words>
  <Application>Microsoft Macintosh PowerPoint</Application>
  <PresentationFormat>On-screen Show (4:3)</PresentationFormat>
  <Paragraphs>128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1_Unbranded</vt:lpstr>
      <vt:lpstr>Jupyter and Pandas</vt:lpstr>
      <vt:lpstr>Jupyter Notebook</vt:lpstr>
      <vt:lpstr>Definition and Usage</vt:lpstr>
      <vt:lpstr>Definition and Usage Cont’d</vt:lpstr>
      <vt:lpstr>Definition and Usage Cont’d</vt:lpstr>
      <vt:lpstr>Keys to Remember</vt:lpstr>
      <vt:lpstr>Let’s Start Coding</vt:lpstr>
      <vt:lpstr>Starting Jupyter Notebook</vt:lpstr>
      <vt:lpstr>Jupyter Web Interface</vt:lpstr>
      <vt:lpstr>Introduciton to pandas</vt:lpstr>
      <vt:lpstr>Defnition and Usage</vt:lpstr>
      <vt:lpstr>DataFrame - Create from Scratch</vt:lpstr>
      <vt:lpstr>DataFrame Examples</vt:lpstr>
      <vt:lpstr>DataFrame Functions</vt:lpstr>
      <vt:lpstr>head() and describe()</vt:lpstr>
      <vt:lpstr>head()</vt:lpstr>
      <vt:lpstr>describe()</vt:lpstr>
      <vt:lpstr>Referencing Series in a DataFrame</vt:lpstr>
      <vt:lpstr>Referencing Series in a DataFrame cont’d</vt:lpstr>
      <vt:lpstr>unique() and value_count()</vt:lpstr>
      <vt:lpstr>Example</vt:lpstr>
      <vt:lpstr>Example</vt:lpstr>
      <vt:lpstr>More … DF Functions</vt:lpstr>
      <vt:lpstr>Columns Manipulation</vt:lpstr>
      <vt:lpstr>List Available Columns</vt:lpstr>
      <vt:lpstr>Re-order/organize and Delete Columns</vt:lpstr>
      <vt:lpstr>Rename Column(s)</vt:lpstr>
      <vt:lpstr>Class Activity - hey_arnold</vt:lpstr>
      <vt:lpstr>Read / Write CSV File</vt:lpstr>
      <vt:lpstr>Reading / Write Syntax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1985</cp:revision>
  <cp:lastPrinted>2016-01-30T16:23:56Z</cp:lastPrinted>
  <dcterms:created xsi:type="dcterms:W3CDTF">2015-01-20T17:19:00Z</dcterms:created>
  <dcterms:modified xsi:type="dcterms:W3CDTF">2018-12-01T00:53:26Z</dcterms:modified>
</cp:coreProperties>
</file>