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4"/>
  </p:notesMasterIdLst>
  <p:handoutMasterIdLst>
    <p:handoutMasterId r:id="rId25"/>
  </p:handoutMasterIdLst>
  <p:sldIdLst>
    <p:sldId id="311" r:id="rId2"/>
    <p:sldId id="658" r:id="rId3"/>
    <p:sldId id="657" r:id="rId4"/>
    <p:sldId id="660" r:id="rId5"/>
    <p:sldId id="661" r:id="rId6"/>
    <p:sldId id="648" r:id="rId7"/>
    <p:sldId id="659" r:id="rId8"/>
    <p:sldId id="649" r:id="rId9"/>
    <p:sldId id="650" r:id="rId10"/>
    <p:sldId id="652" r:id="rId11"/>
    <p:sldId id="651" r:id="rId12"/>
    <p:sldId id="628" r:id="rId13"/>
    <p:sldId id="643" r:id="rId14"/>
    <p:sldId id="633" r:id="rId15"/>
    <p:sldId id="653" r:id="rId16"/>
    <p:sldId id="644" r:id="rId17"/>
    <p:sldId id="654" r:id="rId18"/>
    <p:sldId id="645" r:id="rId19"/>
    <p:sldId id="655" r:id="rId20"/>
    <p:sldId id="656" r:id="rId21"/>
    <p:sldId id="640" r:id="rId22"/>
    <p:sldId id="389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1E4B87"/>
    <a:srgbClr val="C0504D"/>
    <a:srgbClr val="FF8200"/>
    <a:srgbClr val="BF5700"/>
    <a:srgbClr val="1D1A36"/>
    <a:srgbClr val="262626"/>
    <a:srgbClr val="1B306B"/>
    <a:srgbClr val="FFCC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6412" autoAdjust="0"/>
  </p:normalViewPr>
  <p:slideViewPr>
    <p:cSldViewPr>
      <p:cViewPr varScale="1">
        <p:scale>
          <a:sx n="95" d="100"/>
          <a:sy n="95" d="100"/>
        </p:scale>
        <p:origin x="20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More on Python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8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473871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 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124200" y="4034789"/>
            <a:ext cx="2590800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November 27, 2018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0F88-B7E6-514B-9B40-BDD21ECD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/>
          <a:p>
            <a:r>
              <a:rPr lang="en-US" sz="3200"/>
              <a:t>Student Activity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0FB63-FE7B-3C46-858B-1656FCEE4BC7}"/>
              </a:ext>
            </a:extLst>
          </p:cNvPr>
          <p:cNvSpPr txBox="1"/>
          <p:nvPr/>
        </p:nvSpPr>
        <p:spPr>
          <a:xfrm>
            <a:off x="152400" y="9144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house_of_pie.py</a:t>
            </a:r>
          </a:p>
          <a:p>
            <a:endParaRPr lang="en-US" sz="2400" b="1"/>
          </a:p>
          <a:p>
            <a:r>
              <a:rPr lang="en-US" sz="2400"/>
              <a:t>items (variables) in my program:</a:t>
            </a:r>
          </a:p>
          <a:p>
            <a:endParaRPr lang="en-US" sz="2400"/>
          </a:p>
          <a:p>
            <a:r>
              <a:rPr lang="en-US" sz="2400"/>
              <a:t># list of available pies for purchased</a:t>
            </a:r>
            <a:endParaRPr lang="en-US"/>
          </a:p>
          <a:p>
            <a:r>
              <a:rPr lang="en-US" sz="2400"/>
              <a:t># shoping cart</a:t>
            </a:r>
          </a:p>
          <a:p>
            <a:r>
              <a:rPr lang="en-US" sz="2400"/>
              <a:t># status to track shoping status (condition/flag to stop loop)</a:t>
            </a:r>
          </a:p>
          <a:p>
            <a:endParaRPr lang="en-US" sz="2400"/>
          </a:p>
          <a:p>
            <a:r>
              <a:rPr lang="en-US" sz="2400"/>
              <a:t>bonus section of exercise:</a:t>
            </a:r>
          </a:p>
          <a:p>
            <a:endParaRPr lang="en-US" sz="2400"/>
          </a:p>
          <a:p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9B4E9-B9E7-7C48-ACB6-6FA23B4E3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43400"/>
            <a:ext cx="47498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0F88-B7E6-514B-9B40-BDD21EC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Student Actiivity cont’d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0FB63-FE7B-3C46-858B-1656FCEE4BC7}"/>
              </a:ext>
            </a:extLst>
          </p:cNvPr>
          <p:cNvSpPr txBox="1"/>
          <p:nvPr/>
        </p:nvSpPr>
        <p:spPr>
          <a:xfrm>
            <a:off x="152400" y="685800"/>
            <a:ext cx="876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house_of_pie.py</a:t>
            </a:r>
          </a:p>
          <a:p>
            <a:endParaRPr lang="en-US" sz="2400" b="1"/>
          </a:p>
          <a:p>
            <a:r>
              <a:rPr lang="en-US" sz="2400"/>
              <a:t>pseudo code (actions in my program):</a:t>
            </a:r>
          </a:p>
          <a:p>
            <a:endParaRPr lang="en-US" sz="2400"/>
          </a:p>
          <a:p>
            <a:r>
              <a:rPr lang="en-US" sz="2000"/>
              <a:t># print wecome message</a:t>
            </a:r>
          </a:p>
          <a:p>
            <a:r>
              <a:rPr lang="en-US" sz="2000"/>
              <a:t># while continue shopping is “yes” do</a:t>
            </a:r>
          </a:p>
          <a:p>
            <a:pPr lvl="1"/>
            <a:r>
              <a:rPr lang="en-US" sz="2000"/>
              <a:t># display list of pies to be selected from</a:t>
            </a:r>
          </a:p>
          <a:p>
            <a:pPr lvl="1"/>
            <a:r>
              <a:rPr lang="en-US" sz="2000"/>
              <a:t># capture user preference</a:t>
            </a:r>
          </a:p>
          <a:p>
            <a:pPr lvl="1"/>
            <a:r>
              <a:rPr lang="en-US" sz="2000"/>
              <a:t># add selection to shopping cart (remember to use index-1)</a:t>
            </a:r>
          </a:p>
          <a:p>
            <a:pPr lvl="1"/>
            <a:r>
              <a:rPr lang="en-US" sz="2000"/>
              <a:t># display message that pie is in stock</a:t>
            </a:r>
          </a:p>
          <a:p>
            <a:pPr lvl="1"/>
            <a:r>
              <a:rPr lang="en-US" sz="2000"/>
              <a:t># ask user if they want to continue shopping and capture response</a:t>
            </a:r>
          </a:p>
          <a:p>
            <a:endParaRPr lang="en-US" sz="2000"/>
          </a:p>
          <a:p>
            <a:r>
              <a:rPr lang="en-US" sz="2000"/>
              <a:t># display the total quantity in shopping cart</a:t>
            </a:r>
          </a:p>
          <a:p>
            <a:pPr lvl="1"/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Bonus: create while loop allow user to make selection </a:t>
            </a:r>
            <a:r>
              <a:rPr lang="en-US" sz="2000" u="sng"/>
              <a:t>until</a:t>
            </a:r>
            <a:r>
              <a:rPr lang="en-US" sz="2000"/>
              <a:t> some condition is met: input is “no”</a:t>
            </a:r>
          </a:p>
        </p:txBody>
      </p:sp>
    </p:spTree>
    <p:extLst>
      <p:ext uri="{BB962C8B-B14F-4D97-AF65-F5344CB8AC3E}">
        <p14:creationId xmlns:p14="http://schemas.microsoft.com/office/powerpoint/2010/main" val="82307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6A34-1C9B-6849-B073-F6D8C8A3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248400" cy="653854"/>
          </a:xfrm>
        </p:spPr>
        <p:txBody>
          <a:bodyPr>
            <a:normAutofit/>
          </a:bodyPr>
          <a:lstStyle/>
          <a:p>
            <a:r>
              <a:rPr lang="en-US" sz="2800"/>
              <a:t>Review house_of_pie_bonus.py</a:t>
            </a:r>
          </a:p>
        </p:txBody>
      </p:sp>
      <p:sp>
        <p:nvSpPr>
          <p:cNvPr id="5" name="Shape 136">
            <a:extLst>
              <a:ext uri="{FF2B5EF4-FFF2-40B4-BE49-F238E27FC236}">
                <a16:creationId xmlns:a16="http://schemas.microsoft.com/office/drawing/2014/main" id="{DFD79C4A-440A-034C-8D93-34864B1C2E04}"/>
              </a:ext>
            </a:extLst>
          </p:cNvPr>
          <p:cNvSpPr txBox="1"/>
          <p:nvPr/>
        </p:nvSpPr>
        <p:spPr>
          <a:xfrm>
            <a:off x="457200" y="3600646"/>
            <a:ext cx="8534400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400"/>
              <a:t>Both arrays contain equal numbers of elements (10)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" sz="2400">
                <a:solidFill>
                  <a:schemeClr val="accent2">
                    <a:lumMod val="50000"/>
                  </a:schemeClr>
                </a:solidFill>
              </a:rPr>
              <a:t>quantity</a:t>
            </a:r>
            <a:r>
              <a:rPr lang="it" sz="2400"/>
              <a:t> = [0, 3, 0, 0, 2, 0, 0, 0, 0, 0]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pie_list </a:t>
            </a:r>
            <a:r>
              <a:rPr lang="en-US" sz="2400"/>
              <a:t>= ["Pecan", "Apple Crisp", "Bean", "Banoffee", </a:t>
            </a:r>
          </a:p>
          <a:p>
            <a:pPr lvl="3"/>
            <a:r>
              <a:rPr lang="en-US" sz="2400"/>
              <a:t>"Black Bun", "Blueberry", "Buko", "Burek", "Tamale", "Steak"]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W</a:t>
            </a:r>
            <a:r>
              <a:rPr lang="it" sz="2400"/>
              <a:t>e can use the same index to reference the direct correlation between two arrays</a:t>
            </a:r>
          </a:p>
        </p:txBody>
      </p:sp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4246C80-824E-4444-B7E1-6EC0A6C9C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850642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8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DE0B-1D6B-A240-8EA9-0E6B3C8F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File</a:t>
            </a:r>
          </a:p>
        </p:txBody>
      </p:sp>
    </p:spTree>
    <p:extLst>
      <p:ext uri="{BB962C8B-B14F-4D97-AF65-F5344CB8AC3E}">
        <p14:creationId xmlns:p14="http://schemas.microsoft.com/office/powerpoint/2010/main" val="154623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CAD-EB84-1C40-A781-A0C4B59D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019800" cy="653854"/>
          </a:xfrm>
        </p:spPr>
        <p:txBody>
          <a:bodyPr>
            <a:noAutofit/>
          </a:bodyPr>
          <a:lstStyle/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with</a:t>
            </a:r>
            <a:r>
              <a:rPr lang="en-US" sz="2800"/>
              <a:t> key word and local variables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2B1936A-911C-C54D-BDD8-6828CD208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6464"/>
            <a:ext cx="9066512" cy="45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6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0DAF-2999-C64E-A154-FB7B508E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010400" cy="653854"/>
          </a:xfrm>
        </p:spPr>
        <p:txBody>
          <a:bodyPr>
            <a:noAutofit/>
          </a:bodyPr>
          <a:lstStyle/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with</a:t>
            </a:r>
            <a:r>
              <a:rPr lang="en-US" sz="2800"/>
              <a:t> key word and local variables cont’d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5D9A8-F970-3043-B7DE-4AC6F4AFD898}"/>
              </a:ext>
            </a:extLst>
          </p:cNvPr>
          <p:cNvSpPr/>
          <p:nvPr/>
        </p:nvSpPr>
        <p:spPr>
          <a:xfrm>
            <a:off x="355600" y="990600"/>
            <a:ext cx="85828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</a:t>
            </a:r>
            <a:r>
              <a:rPr lang="en-US" sz="2400" b="0">
                <a:effectLst/>
              </a:rPr>
              <a:t>he </a:t>
            </a:r>
            <a:r>
              <a:rPr lang="en-US" sz="2400" b="1">
                <a:effectLst/>
              </a:rPr>
              <a:t>with </a:t>
            </a:r>
            <a:r>
              <a:rPr lang="en-US" sz="2400" b="0">
                <a:effectLst/>
              </a:rPr>
              <a:t>statement simply means the scope of </a:t>
            </a:r>
            <a:r>
              <a:rPr lang="en-US" sz="2400" b="1">
                <a:effectLst/>
              </a:rPr>
              <a:t>text </a:t>
            </a:r>
            <a:r>
              <a:rPr lang="en-US" sz="2400">
                <a:effectLst/>
              </a:rPr>
              <a:t>variable is only applicable within this block of code</a:t>
            </a:r>
            <a:r>
              <a:rPr lang="en-US" sz="2400" b="0">
                <a:effectLst/>
              </a:rPr>
              <a:t>. It will be removed from memory and not recognized outsides of this block of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</a:t>
            </a:r>
            <a:r>
              <a:rPr lang="en-US" sz="2400" b="0">
                <a:effectLst/>
              </a:rPr>
              <a:t>ode within the with block is not a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</a:t>
            </a:r>
            <a:r>
              <a:rPr lang="en-US" sz="2400" b="0">
                <a:effectLst/>
              </a:rPr>
              <a:t>ile is not read line by line but a dump of the file to a variable and print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file is open in read-only mode (can read but not write to file)</a:t>
            </a:r>
          </a:p>
          <a:p>
            <a:pPr lvl="2"/>
            <a:r>
              <a:rPr lang="en-US" sz="2400" b="1"/>
              <a:t>open ( file , ‘</a:t>
            </a:r>
            <a:r>
              <a:rPr lang="en-US" sz="2400" b="1">
                <a:solidFill>
                  <a:srgbClr val="C00000"/>
                </a:solidFill>
              </a:rPr>
              <a:t>r</a:t>
            </a:r>
            <a:r>
              <a:rPr lang="en-US" sz="2400" b="1"/>
              <a:t>’ )</a:t>
            </a:r>
            <a:endParaRPr lang="en-US" sz="2400" b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AB54-43F2-9946-A033-137D5CD9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86283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8E3C-A14F-C34C-BD6C-F06A907C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Activity- Review Module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075E8-ECAB-B448-9910-8FD9E9535B94}"/>
              </a:ext>
            </a:extLst>
          </p:cNvPr>
          <p:cNvSpPr txBox="1"/>
          <p:nvPr/>
        </p:nvSpPr>
        <p:spPr>
          <a:xfrm>
            <a:off x="381000" y="9144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Modules are built-in codes from Python standard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Common modules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date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datetime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os.path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random</a:t>
            </a:r>
          </a:p>
          <a:p>
            <a:endParaRPr lang="en-US"/>
          </a:p>
          <a:p>
            <a:endParaRPr lang="en-US"/>
          </a:p>
          <a:p>
            <a:r>
              <a:rPr lang="en-US">
                <a:hlinkClick r:id="rId2"/>
              </a:rPr>
              <a:t>https://docs.python.org/3/library/index.html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8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302D-1FBB-0442-9BD3-B86A834D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.csv File</a:t>
            </a:r>
          </a:p>
        </p:txBody>
      </p:sp>
    </p:spTree>
    <p:extLst>
      <p:ext uri="{BB962C8B-B14F-4D97-AF65-F5344CB8AC3E}">
        <p14:creationId xmlns:p14="http://schemas.microsoft.com/office/powerpoint/2010/main" val="41040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530C-3CBE-3040-997F-7B0C224C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CSV Reader vs. Plain File Reader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847347-280C-E74B-BE17-219F2F9A7798}"/>
              </a:ext>
            </a:extLst>
          </p:cNvPr>
          <p:cNvSpPr txBox="1"/>
          <p:nvPr/>
        </p:nvSpPr>
        <p:spPr>
          <a:xfrm>
            <a:off x="381000" y="990600"/>
            <a:ext cx="845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must import file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regular file reader returns each line as </a:t>
            </a:r>
            <a:r>
              <a:rPr lang="en-US" sz="2800" b="1"/>
              <a:t>string</a:t>
            </a:r>
            <a:r>
              <a:rPr lang="en-US" sz="280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/>
              <a:t>each line is a string of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must to import csv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csv</a:t>
            </a:r>
            <a:r>
              <a:rPr lang="en-US" sz="2800"/>
              <a:t> file reader returns each line as a </a:t>
            </a:r>
            <a:r>
              <a:rPr lang="en-US" sz="2800" b="1"/>
              <a:t>list</a:t>
            </a:r>
            <a:r>
              <a:rPr lang="en-US" sz="280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/>
              <a:t>Header can be printed separately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/>
              <a:t>each row is a list data in colums</a:t>
            </a:r>
          </a:p>
        </p:txBody>
      </p:sp>
    </p:spTree>
    <p:extLst>
      <p:ext uri="{BB962C8B-B14F-4D97-AF65-F5344CB8AC3E}">
        <p14:creationId xmlns:p14="http://schemas.microsoft.com/office/powerpoint/2010/main" val="123054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711F-D462-9D49-B382-8F60AB49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92141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E261-A0DC-A241-9D01-D5D2E6D0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Activity - netflix.py 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4A64A-F6CE-964E-9BF9-842D67E5EFD9}"/>
              </a:ext>
            </a:extLst>
          </p:cNvPr>
          <p:cNvSpPr txBox="1"/>
          <p:nvPr/>
        </p:nvSpPr>
        <p:spPr>
          <a:xfrm>
            <a:off x="457200" y="685800"/>
            <a:ext cx="81534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Imports both the `os` and `csv` modules for use later on. It is common practice to import all modules at the start of an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When opening up the CSV file, the code dictates that each new line in the file should be viewed as a new line of data to be read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When reading the CSV file, the delimiter is set to `","` to ensure Python splits up the data into the proper columns whenever a comma is found.</a:t>
            </a:r>
          </a:p>
          <a:p>
            <a:endParaRPr lang="en-US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5B96BAE-9D66-3243-BBB5-8220901FE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4949"/>
            <a:ext cx="2451100" cy="1079500"/>
          </a:xfrm>
          <a:prstGeom prst="rect">
            <a:avLst/>
          </a:prstGeom>
        </p:spPr>
      </p:pic>
      <p:pic>
        <p:nvPicPr>
          <p:cNvPr id="7" name="Picture 6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AD96BDEB-B58F-874D-90D0-72DB813FC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552"/>
            <a:ext cx="6692900" cy="58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3B3618-4253-7749-927D-4D024F2CC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346700"/>
            <a:ext cx="64643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5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97AE-4356-D244-9533-BCE3E5DA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CSV Reader / Writer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1F071-D7C1-1046-85B0-717BA763C45C}"/>
              </a:ext>
            </a:extLst>
          </p:cNvPr>
          <p:cNvSpPr txBox="1"/>
          <p:nvPr/>
        </p:nvSpPr>
        <p:spPr>
          <a:xfrm>
            <a:off x="304800" y="914400"/>
            <a:ext cx="4114800" cy="51090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reader</a:t>
            </a:r>
          </a:p>
          <a:p>
            <a:endParaRPr lang="en-US" sz="2000"/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import</a:t>
            </a:r>
            <a:r>
              <a:rPr lang="en-US" sz="2400"/>
              <a:t> os, csv</a:t>
            </a:r>
          </a:p>
          <a:p>
            <a:endParaRPr lang="en-US" sz="2400"/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with open … as </a:t>
            </a:r>
            <a:r>
              <a:rPr lang="en-US" sz="2400"/>
              <a:t>statement</a:t>
            </a:r>
          </a:p>
          <a:p>
            <a:endParaRPr lang="en-US" sz="2400"/>
          </a:p>
          <a:p>
            <a:r>
              <a:rPr lang="en-US" sz="2400"/>
              <a:t>…(path, </a:t>
            </a:r>
            <a:r>
              <a:rPr lang="en-US" sz="2400">
                <a:solidFill>
                  <a:srgbClr val="C00000"/>
                </a:solidFill>
              </a:rPr>
              <a:t>'r', </a:t>
            </a:r>
            <a:r>
              <a:rPr lang="en-US" sz="2400"/>
              <a:t>newline='') </a:t>
            </a:r>
          </a:p>
          <a:p>
            <a:endParaRPr lang="en-US" sz="2400"/>
          </a:p>
          <a:p>
            <a:r>
              <a:rPr lang="en-US" sz="2400"/>
              <a:t>csv.</a:t>
            </a:r>
            <a:r>
              <a:rPr lang="en-US" sz="2400">
                <a:solidFill>
                  <a:srgbClr val="C00000"/>
                </a:solidFill>
              </a:rPr>
              <a:t>reader</a:t>
            </a:r>
            <a:r>
              <a:rPr lang="en-US" sz="2400"/>
              <a:t>(file, delimiter=',’)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3CBFE-5953-E547-A938-E4AA9D6F1C6B}"/>
              </a:ext>
            </a:extLst>
          </p:cNvPr>
          <p:cNvSpPr txBox="1"/>
          <p:nvPr/>
        </p:nvSpPr>
        <p:spPr>
          <a:xfrm>
            <a:off x="4419599" y="905249"/>
            <a:ext cx="457199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writer</a:t>
            </a:r>
          </a:p>
          <a:p>
            <a:endParaRPr lang="en-US" sz="2000"/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import</a:t>
            </a:r>
            <a:r>
              <a:rPr lang="en-US" sz="2400"/>
              <a:t> os, csv</a:t>
            </a:r>
          </a:p>
          <a:p>
            <a:endParaRPr lang="en-US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with open … as </a:t>
            </a:r>
            <a:r>
              <a:rPr lang="en-US" sz="2400"/>
              <a:t>statement</a:t>
            </a:r>
          </a:p>
          <a:p>
            <a:endParaRPr lang="en-US" sz="2400"/>
          </a:p>
          <a:p>
            <a:r>
              <a:rPr lang="en-US" sz="2400"/>
              <a:t>…(path, </a:t>
            </a:r>
            <a:r>
              <a:rPr lang="en-US" sz="2400">
                <a:solidFill>
                  <a:srgbClr val="C00000"/>
                </a:solidFill>
              </a:rPr>
              <a:t>'w', </a:t>
            </a:r>
            <a:r>
              <a:rPr lang="en-US" sz="2400"/>
              <a:t>newline='') </a:t>
            </a:r>
            <a:endParaRPr lang="en-US" sz="240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/>
              <a:t>csv.</a:t>
            </a:r>
            <a:r>
              <a:rPr lang="en-US" sz="2400">
                <a:solidFill>
                  <a:srgbClr val="C00000"/>
                </a:solidFill>
              </a:rPr>
              <a:t>reader</a:t>
            </a:r>
            <a:r>
              <a:rPr lang="en-US" sz="2400"/>
              <a:t>(file, delimiter=',’)</a:t>
            </a:r>
          </a:p>
          <a:p>
            <a:endParaRPr lang="en-US" sz="2400"/>
          </a:p>
          <a:p>
            <a:r>
              <a:rPr lang="en-US" sz="2400"/>
              <a:t>csvwriter.</a:t>
            </a:r>
            <a:r>
              <a:rPr lang="en-US" sz="2400">
                <a:solidFill>
                  <a:srgbClr val="C00000"/>
                </a:solidFill>
              </a:rPr>
              <a:t>writerow</a:t>
            </a:r>
            <a:r>
              <a:rPr lang="en-US" sz="2400"/>
              <a:t>(</a:t>
            </a:r>
          </a:p>
          <a:p>
            <a:r>
              <a:rPr lang="en-US" sz="2400"/>
              <a:t>	[‘col1’, ‘col2’, …] )</a:t>
            </a:r>
          </a:p>
          <a:p>
            <a:endParaRPr lang="en-US" sz="2400"/>
          </a:p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7BF810-F5D9-404C-A84F-EBA0920539FE}"/>
              </a:ext>
            </a:extLst>
          </p:cNvPr>
          <p:cNvCxnSpPr/>
          <p:nvPr/>
        </p:nvCxnSpPr>
        <p:spPr>
          <a:xfrm>
            <a:off x="4419600" y="914400"/>
            <a:ext cx="0" cy="5181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8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97AE-4356-D244-9533-BCE3E5DA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For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1F071-D7C1-1046-85B0-717BA763C45C}"/>
              </a:ext>
            </a:extLst>
          </p:cNvPr>
          <p:cNvSpPr txBox="1"/>
          <p:nvPr/>
        </p:nvSpPr>
        <p:spPr>
          <a:xfrm>
            <a:off x="304800" y="685800"/>
            <a:ext cx="4114800" cy="587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Python</a:t>
            </a:r>
          </a:p>
          <a:p>
            <a:endParaRPr lang="en-US"/>
          </a:p>
          <a:p>
            <a:r>
              <a:rPr lang="en-US"/>
              <a:t>loop through a range of numbers (0-4)</a:t>
            </a:r>
          </a:p>
          <a:p>
            <a:r>
              <a:rPr lang="en-US"/>
              <a:t>loop executes 4 times</a:t>
            </a:r>
            <a:r>
              <a:rPr lang="en-US">
                <a:solidFill>
                  <a:srgbClr val="FF0000"/>
                </a:solidFill>
              </a:rPr>
              <a:t>**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/>
              <a:t> x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in</a:t>
            </a:r>
            <a:r>
              <a:rPr lang="en-US" sz="2400"/>
              <a:t>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range</a:t>
            </a:r>
            <a:r>
              <a:rPr lang="en-US" sz="2400"/>
              <a:t>(5):</a:t>
            </a:r>
          </a:p>
          <a:p>
            <a:r>
              <a:rPr lang="en-US" sz="2400"/>
              <a:t>    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print</a:t>
            </a:r>
            <a:r>
              <a:rPr lang="en-US" sz="2400"/>
              <a:t>(x)</a:t>
            </a:r>
          </a:p>
          <a:p>
            <a:endParaRPr lang="en-US" sz="2400"/>
          </a:p>
          <a:p>
            <a:r>
              <a:rPr lang="en-US"/>
              <a:t>loop through a range of numbers (2-4)</a:t>
            </a:r>
          </a:p>
          <a:p>
            <a:r>
              <a:rPr lang="en-US"/>
              <a:t>loop executes 3 times</a:t>
            </a:r>
            <a:r>
              <a:rPr lang="en-US">
                <a:solidFill>
                  <a:srgbClr val="FF0000"/>
                </a:solidFill>
              </a:rPr>
              <a:t>**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/>
              <a:t> x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in range</a:t>
            </a:r>
            <a:r>
              <a:rPr lang="en-US" sz="2400"/>
              <a:t>(2, 5):</a:t>
            </a:r>
          </a:p>
          <a:p>
            <a:r>
              <a:rPr lang="en-US" sz="2400"/>
              <a:t>    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print</a:t>
            </a:r>
            <a:r>
              <a:rPr lang="en-US" sz="2400"/>
              <a:t>(x)</a:t>
            </a:r>
          </a:p>
          <a:p>
            <a:endParaRPr lang="en-US" sz="1400"/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zoo</a:t>
            </a:r>
            <a:r>
              <a:rPr lang="en-US" sz="2400"/>
              <a:t> = ["cow", "dog", "bee"]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/>
              <a:t> animal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in</a:t>
            </a:r>
            <a:r>
              <a:rPr lang="en-US" sz="2400"/>
              <a:t> zoo:</a:t>
            </a:r>
          </a:p>
          <a:p>
            <a:r>
              <a:rPr lang="en-US" sz="2400"/>
              <a:t>    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print</a:t>
            </a:r>
            <a:r>
              <a:rPr lang="en-US" sz="2400"/>
              <a:t>(animal)</a:t>
            </a:r>
          </a:p>
          <a:p>
            <a:endParaRPr lang="en-US" sz="1000"/>
          </a:p>
          <a:p>
            <a:r>
              <a:rPr lang="en-US">
                <a:solidFill>
                  <a:srgbClr val="FF0000"/>
                </a:solidFill>
              </a:rPr>
              <a:t>** up to 5 (upper bound) but no</a:t>
            </a:r>
          </a:p>
          <a:p>
            <a:r>
              <a:rPr lang="en-US">
                <a:solidFill>
                  <a:srgbClr val="FF0000"/>
                </a:solidFill>
              </a:rPr>
              <a:t>    including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3CBFE-5953-E547-A938-E4AA9D6F1C6B}"/>
              </a:ext>
            </a:extLst>
          </p:cNvPr>
          <p:cNvSpPr txBox="1"/>
          <p:nvPr/>
        </p:nvSpPr>
        <p:spPr>
          <a:xfrm>
            <a:off x="4419599" y="685800"/>
            <a:ext cx="45719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VBA</a:t>
            </a:r>
          </a:p>
          <a:p>
            <a:endParaRPr lang="en-US" b="1"/>
          </a:p>
          <a:p>
            <a:r>
              <a:rPr lang="en-US"/>
              <a:t>loop through a range of numbers (0-5)</a:t>
            </a:r>
          </a:p>
          <a:p>
            <a:r>
              <a:rPr lang="en-US"/>
              <a:t>loop executes 6 times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/>
              <a:t> x = 0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to</a:t>
            </a:r>
            <a:r>
              <a:rPr lang="en-US" sz="2400"/>
              <a:t> 5</a:t>
            </a:r>
          </a:p>
          <a:p>
            <a:r>
              <a:rPr lang="en-US" sz="2400"/>
              <a:t>     MsgBox(x)</a:t>
            </a:r>
          </a:p>
          <a:p>
            <a:endParaRPr lang="en-US" sz="2400"/>
          </a:p>
          <a:p>
            <a:r>
              <a:rPr lang="en-US"/>
              <a:t>loop through a range of numbers (2-5)</a:t>
            </a:r>
          </a:p>
          <a:p>
            <a:r>
              <a:rPr lang="en-US"/>
              <a:t>loop executes 3 times</a:t>
            </a:r>
            <a:endParaRPr lang="en-US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/>
              <a:t> x = 2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to</a:t>
            </a:r>
            <a:r>
              <a:rPr lang="en-US" sz="2400"/>
              <a:t> 5</a:t>
            </a:r>
          </a:p>
          <a:p>
            <a:r>
              <a:rPr lang="en-US" sz="2400"/>
              <a:t>     MsgBox(x)</a:t>
            </a:r>
          </a:p>
          <a:p>
            <a:endParaRPr lang="en-US" sz="1400"/>
          </a:p>
          <a:p>
            <a:endParaRPr lang="en-US" sz="2000" b="1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 each </a:t>
            </a:r>
            <a:r>
              <a:rPr lang="en-US" sz="2000" b="1"/>
              <a:t>worksheet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 in </a:t>
            </a:r>
            <a:r>
              <a:rPr lang="en-US" sz="2000" b="1"/>
              <a:t>worksheets</a:t>
            </a:r>
          </a:p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7BF810-F5D9-404C-A84F-EBA0920539FE}"/>
              </a:ext>
            </a:extLst>
          </p:cNvPr>
          <p:cNvCxnSpPr/>
          <p:nvPr/>
        </p:nvCxnSpPr>
        <p:spPr>
          <a:xfrm>
            <a:off x="4419600" y="914400"/>
            <a:ext cx="0" cy="5181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35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404E-8221-B643-9C10-169D0964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More</a:t>
            </a:r>
            <a:r>
              <a:rPr lang="en-US"/>
              <a:t> </a:t>
            </a:r>
            <a:r>
              <a:rPr lang="en-US" sz="3200"/>
              <a:t>on For loop…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D29F8-EEAF-9D4F-AC51-946DF5D2C51C}"/>
              </a:ext>
            </a:extLst>
          </p:cNvPr>
          <p:cNvSpPr txBox="1"/>
          <p:nvPr/>
        </p:nvSpPr>
        <p:spPr>
          <a:xfrm>
            <a:off x="381000" y="914400"/>
            <a:ext cx="8229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Custom interval</a:t>
            </a:r>
          </a:p>
          <a:p>
            <a:pPr lvl="1"/>
            <a:endParaRPr lang="en-US" sz="2400"/>
          </a:p>
          <a:p>
            <a:pPr lvl="1"/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 b="1"/>
              <a:t> x 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in range</a:t>
            </a:r>
            <a:r>
              <a:rPr lang="en-US" sz="2400" b="1"/>
              <a:t>(0,10,2):</a:t>
            </a:r>
          </a:p>
          <a:p>
            <a:pPr lvl="2"/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print</a:t>
            </a:r>
            <a:r>
              <a:rPr lang="en-US" sz="2400" b="1"/>
              <a:t>(x)</a:t>
            </a:r>
          </a:p>
          <a:p>
            <a:pPr lvl="1"/>
            <a:endParaRPr lang="en-US" sz="2400"/>
          </a:p>
          <a:p>
            <a:pPr lvl="1"/>
            <a:r>
              <a:rPr lang="en-US" sz="2000"/>
              <a:t>Ouptut:</a:t>
            </a:r>
          </a:p>
          <a:p>
            <a:pPr lvl="1"/>
            <a:r>
              <a:rPr lang="en-US" sz="2000"/>
              <a:t>0</a:t>
            </a:r>
          </a:p>
          <a:p>
            <a:pPr lvl="1"/>
            <a:r>
              <a:rPr lang="en-US" sz="2000"/>
              <a:t>2</a:t>
            </a:r>
          </a:p>
          <a:p>
            <a:pPr lvl="1"/>
            <a:r>
              <a:rPr lang="en-US" sz="2000"/>
              <a:t>4</a:t>
            </a:r>
          </a:p>
          <a:p>
            <a:pPr lvl="1"/>
            <a:r>
              <a:rPr lang="en-US" sz="2000"/>
              <a:t>6</a:t>
            </a:r>
          </a:p>
          <a:p>
            <a:pPr lvl="1"/>
            <a:r>
              <a:rPr lang="en-US" sz="2000"/>
              <a:t>8</a:t>
            </a:r>
          </a:p>
          <a:p>
            <a:pPr lvl="1"/>
            <a:endParaRPr lang="en-US" sz="2400"/>
          </a:p>
          <a:p>
            <a:pPr lvl="1"/>
            <a:r>
              <a:rPr lang="en-US" sz="2400"/>
              <a:t>print </a:t>
            </a:r>
            <a:r>
              <a:rPr lang="en-US" sz="2400" b="1"/>
              <a:t>x</a:t>
            </a:r>
            <a:r>
              <a:rPr lang="en-US" sz="2400"/>
              <a:t> in increment of 2 up to 10 but exclude 10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1107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404E-8221-B643-9C10-169D0964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More</a:t>
            </a:r>
            <a:r>
              <a:rPr lang="en-US"/>
              <a:t> </a:t>
            </a:r>
            <a:r>
              <a:rPr lang="en-US" sz="3200"/>
              <a:t>on For loop…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D29F8-EEAF-9D4F-AC51-946DF5D2C51C}"/>
              </a:ext>
            </a:extLst>
          </p:cNvPr>
          <p:cNvSpPr txBox="1"/>
          <p:nvPr/>
        </p:nvSpPr>
        <p:spPr>
          <a:xfrm>
            <a:off x="381000" y="914400"/>
            <a:ext cx="8229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Custom interval processing backward</a:t>
            </a:r>
          </a:p>
          <a:p>
            <a:pPr lvl="1"/>
            <a:endParaRPr lang="en-US" sz="2400"/>
          </a:p>
          <a:p>
            <a:pPr lvl="1"/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 b="1"/>
              <a:t> x 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in range</a:t>
            </a:r>
            <a:r>
              <a:rPr lang="en-US" sz="2400" b="1"/>
              <a:t>(0,10,-2):</a:t>
            </a:r>
          </a:p>
          <a:p>
            <a:pPr lvl="2"/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print</a:t>
            </a:r>
            <a:r>
              <a:rPr lang="en-US" sz="2400" b="1"/>
              <a:t>(x)</a:t>
            </a:r>
          </a:p>
          <a:p>
            <a:pPr lvl="1"/>
            <a:endParaRPr lang="en-US" sz="2400"/>
          </a:p>
          <a:p>
            <a:pPr lvl="1"/>
            <a:r>
              <a:rPr lang="en-US" sz="2000"/>
              <a:t>Ouptut:</a:t>
            </a:r>
          </a:p>
          <a:p>
            <a:pPr lvl="1"/>
            <a:r>
              <a:rPr lang="en-US" sz="2000"/>
              <a:t>10</a:t>
            </a:r>
          </a:p>
          <a:p>
            <a:pPr lvl="1"/>
            <a:r>
              <a:rPr lang="en-US" sz="2000"/>
              <a:t>8</a:t>
            </a:r>
          </a:p>
          <a:p>
            <a:pPr lvl="1"/>
            <a:r>
              <a:rPr lang="en-US" sz="2000"/>
              <a:t>6</a:t>
            </a:r>
          </a:p>
          <a:p>
            <a:pPr lvl="1"/>
            <a:r>
              <a:rPr lang="en-US" sz="2000"/>
              <a:t>4</a:t>
            </a:r>
          </a:p>
          <a:p>
            <a:pPr lvl="1"/>
            <a:r>
              <a:rPr lang="en-US" sz="2000"/>
              <a:t>2</a:t>
            </a:r>
          </a:p>
          <a:p>
            <a:pPr lvl="1"/>
            <a:endParaRPr lang="en-US" sz="2400"/>
          </a:p>
          <a:p>
            <a:pPr lvl="1"/>
            <a:r>
              <a:rPr lang="en-US" sz="2400"/>
              <a:t>print x in decrement of  2 start with 10 to 0 exclude 0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7435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84D5-2BFC-014B-95B4-C2D27D62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While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412D14-37E5-BE46-8D60-87E63253BD72}"/>
              </a:ext>
            </a:extLst>
          </p:cNvPr>
          <p:cNvSpPr txBox="1"/>
          <p:nvPr/>
        </p:nvSpPr>
        <p:spPr>
          <a:xfrm>
            <a:off x="304800" y="914400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en-US" sz="2800" b="1"/>
              <a:t> </a:t>
            </a:r>
            <a:r>
              <a:rPr lang="en-US" sz="2800"/>
              <a:t>loops will run blocks of code just like a </a:t>
            </a:r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800"/>
              <a:t> loop does but will continue looping for as long as a condition is met</a:t>
            </a:r>
          </a:p>
          <a:p>
            <a:endParaRPr lang="en-US" sz="2800"/>
          </a:p>
          <a:p>
            <a:r>
              <a:rPr lang="en-US" sz="2800"/>
              <a:t>run = "</a:t>
            </a:r>
            <a:r>
              <a:rPr lang="en-US" sz="2800">
                <a:solidFill>
                  <a:srgbClr val="FF40FF"/>
                </a:solidFill>
              </a:rPr>
              <a:t>y</a:t>
            </a:r>
            <a:r>
              <a:rPr lang="en-US" sz="2800"/>
              <a:t>"</a:t>
            </a:r>
          </a:p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en-US" sz="2800"/>
              <a:t> run == "</a:t>
            </a:r>
            <a:r>
              <a:rPr lang="en-US" sz="2800">
                <a:solidFill>
                  <a:srgbClr val="FF40FF"/>
                </a:solidFill>
              </a:rPr>
              <a:t>y</a:t>
            </a:r>
            <a:r>
              <a:rPr lang="en-US" sz="2800"/>
              <a:t>":</a:t>
            </a:r>
          </a:p>
          <a:p>
            <a:r>
              <a:rPr lang="en-US" sz="2800"/>
              <a:t>	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print</a:t>
            </a:r>
            <a:r>
              <a:rPr lang="en-US" sz="2800"/>
              <a:t>("Hi!")</a:t>
            </a:r>
          </a:p>
          <a:p>
            <a:r>
              <a:rPr lang="en-US" sz="2800"/>
              <a:t>	run =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input</a:t>
            </a:r>
            <a:r>
              <a:rPr lang="en-US" sz="2800"/>
              <a:t>("Enter ‘y’ to continue, ‘s’ to stop: ")</a:t>
            </a:r>
          </a:p>
          <a:p>
            <a:endParaRPr lang="en-US" sz="2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5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8F9B-B797-C14D-B57D-A33CC477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Start Coding</a:t>
            </a:r>
          </a:p>
        </p:txBody>
      </p:sp>
    </p:spTree>
    <p:extLst>
      <p:ext uri="{BB962C8B-B14F-4D97-AF65-F5344CB8AC3E}">
        <p14:creationId xmlns:p14="http://schemas.microsoft.com/office/powerpoint/2010/main" val="218140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0F88-B7E6-514B-9B40-BDD21EC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Student Activity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0FB63-FE7B-3C46-858B-1656FCEE4BC7}"/>
              </a:ext>
            </a:extLst>
          </p:cNvPr>
          <p:cNvSpPr txBox="1"/>
          <p:nvPr/>
        </p:nvSpPr>
        <p:spPr>
          <a:xfrm>
            <a:off x="152400" y="914400"/>
            <a:ext cx="8763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kid_in_candy_store.py</a:t>
            </a:r>
          </a:p>
          <a:p>
            <a:endParaRPr lang="en-US" sz="2400" b="1"/>
          </a:p>
          <a:p>
            <a:r>
              <a:rPr lang="en-US" sz="2400"/>
              <a:t>items (variables) in my program – identify 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nouns</a:t>
            </a:r>
            <a:r>
              <a:rPr lang="en-US" sz="2400"/>
              <a:t>:</a:t>
            </a:r>
          </a:p>
          <a:p>
            <a:endParaRPr lang="en-US" sz="2400"/>
          </a:p>
          <a:p>
            <a:r>
              <a:rPr lang="en-US" sz="2400"/>
              <a:t># a list of candies to print to the screen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candyList</a:t>
            </a:r>
            <a:r>
              <a:rPr lang="en-US" sz="2400"/>
              <a:t> =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[</a:t>
            </a:r>
            <a:r>
              <a:rPr lang="en-US" sz="2400"/>
              <a:t>"Snickers", "Kit Kat", "Sour Patch Kids", </a:t>
            </a:r>
          </a:p>
          <a:p>
            <a:r>
              <a:rPr lang="en-US" sz="2400"/>
              <a:t>		"Juicy Fruit", "Swedish Fish", "Skittles", </a:t>
            </a:r>
          </a:p>
          <a:p>
            <a:r>
              <a:rPr lang="en-US" sz="2400"/>
              <a:t>		"Hershey Bar", "Skittles", "Starbursts", "M&amp;Ms"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]</a:t>
            </a:r>
          </a:p>
          <a:p>
            <a:endParaRPr lang="en-US"/>
          </a:p>
          <a:p>
            <a:r>
              <a:rPr lang="en-US" sz="2400"/>
              <a:t># the max amount of candy that can be selected by the user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allowance</a:t>
            </a:r>
            <a:r>
              <a:rPr lang="en-US" sz="2400"/>
              <a:t> = 5</a:t>
            </a:r>
          </a:p>
          <a:p>
            <a:br>
              <a:rPr lang="en-US"/>
            </a:br>
            <a:r>
              <a:rPr lang="en-US" sz="2400"/>
              <a:t># a shopping cart contain a list of candies selected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candyCart</a:t>
            </a:r>
            <a:r>
              <a:rPr lang="en-US" sz="2400"/>
              <a:t> = </a:t>
            </a:r>
            <a:r>
              <a:rPr lang="en-US" sz="2400">
                <a:solidFill>
                  <a:srgbClr val="C00000"/>
                </a:solidFill>
              </a:rPr>
              <a:t>[ ]</a:t>
            </a:r>
          </a:p>
          <a:p>
            <a:endParaRPr lang="en-US" sz="240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9802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0F88-B7E6-514B-9B40-BDD21EC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Student Activity cont’d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0FB63-FE7B-3C46-858B-1656FCEE4BC7}"/>
              </a:ext>
            </a:extLst>
          </p:cNvPr>
          <p:cNvSpPr txBox="1"/>
          <p:nvPr/>
        </p:nvSpPr>
        <p:spPr>
          <a:xfrm>
            <a:off x="152400" y="685800"/>
            <a:ext cx="8763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kid_in_candy_store.py</a:t>
            </a:r>
          </a:p>
          <a:p>
            <a:endParaRPr lang="en-US" b="1"/>
          </a:p>
          <a:p>
            <a:r>
              <a:rPr lang="en-US" sz="2400"/>
              <a:t>pseudo code (actions in my program) – identify 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verbs</a:t>
            </a:r>
            <a:r>
              <a:rPr lang="en-US" sz="2400"/>
              <a:t>:</a:t>
            </a:r>
          </a:p>
          <a:p>
            <a:endParaRPr lang="en-US" sz="20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/>
              <a:t>create a for loop to print the the items in the </a:t>
            </a:r>
            <a:r>
              <a:rPr lang="en-US" sz="2200">
                <a:solidFill>
                  <a:schemeClr val="accent2">
                    <a:lumMod val="50000"/>
                  </a:schemeClr>
                </a:solidFill>
              </a:rPr>
              <a:t>candyList</a:t>
            </a:r>
            <a:endParaRPr lang="en-US" sz="2200"/>
          </a:p>
          <a:p>
            <a:pPr lvl="1"/>
            <a:endParaRPr lang="en-US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/>
              <a:t>create a for loop that will: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/>
              <a:t>capture users input/selection up to  5 candies (max allowance)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/>
              <a:t>add items to the </a:t>
            </a:r>
            <a:r>
              <a:rPr lang="en-US" sz="2200">
                <a:solidFill>
                  <a:schemeClr val="accent2">
                    <a:lumMod val="50000"/>
                  </a:schemeClr>
                </a:solidFill>
              </a:rPr>
              <a:t>candyCart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/>
              <a:t>create a for loop that prints items in </a:t>
            </a:r>
            <a:r>
              <a:rPr lang="en-US" sz="2200">
                <a:solidFill>
                  <a:schemeClr val="accent2">
                    <a:lumMod val="50000"/>
                  </a:schemeClr>
                </a:solidFill>
              </a:rPr>
              <a:t>candyCart</a:t>
            </a:r>
            <a:r>
              <a:rPr lang="en-US" sz="2200"/>
              <a:t> (the list of candies selected by the user)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Bonus: create while loop that will allow user to make selection </a:t>
            </a:r>
            <a:r>
              <a:rPr lang="en-US" sz="2200" u="sng"/>
              <a:t>until</a:t>
            </a:r>
            <a:r>
              <a:rPr lang="en-US" sz="2200"/>
              <a:t> some condition is met: input is “no”</a:t>
            </a:r>
          </a:p>
        </p:txBody>
      </p:sp>
    </p:spTree>
    <p:extLst>
      <p:ext uri="{BB962C8B-B14F-4D97-AF65-F5344CB8AC3E}">
        <p14:creationId xmlns:p14="http://schemas.microsoft.com/office/powerpoint/2010/main" val="425880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16460</TotalTime>
  <Words>1053</Words>
  <Application>Microsoft Macintosh PowerPoint</Application>
  <PresentationFormat>On-screen Show (4:3)</PresentationFormat>
  <Paragraphs>208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1_Unbranded</vt:lpstr>
      <vt:lpstr>More on Python</vt:lpstr>
      <vt:lpstr>Refresher</vt:lpstr>
      <vt:lpstr>For Loop</vt:lpstr>
      <vt:lpstr>More on For loop…</vt:lpstr>
      <vt:lpstr>More on For loop…</vt:lpstr>
      <vt:lpstr>While loop</vt:lpstr>
      <vt:lpstr>Let’s Start Coding</vt:lpstr>
      <vt:lpstr>Student Activity</vt:lpstr>
      <vt:lpstr>Student Activity cont’d</vt:lpstr>
      <vt:lpstr>Student Activity</vt:lpstr>
      <vt:lpstr>Student Actiivity cont’d</vt:lpstr>
      <vt:lpstr>Review house_of_pie_bonus.py</vt:lpstr>
      <vt:lpstr>Reading File</vt:lpstr>
      <vt:lpstr>with key word and local variables</vt:lpstr>
      <vt:lpstr>with key word and local variables cont’d</vt:lpstr>
      <vt:lpstr>Modules</vt:lpstr>
      <vt:lpstr>Class Activity- Review Module</vt:lpstr>
      <vt:lpstr>Reading .csv File</vt:lpstr>
      <vt:lpstr>CSV Reader vs. Plain File Reader</vt:lpstr>
      <vt:lpstr>Class Activity - netflix.py Review</vt:lpstr>
      <vt:lpstr>CSV Reader / Writer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SK725 ...</cp:lastModifiedBy>
  <cp:revision>1886</cp:revision>
  <cp:lastPrinted>2016-01-30T16:23:56Z</cp:lastPrinted>
  <dcterms:created xsi:type="dcterms:W3CDTF">2015-01-20T17:19:00Z</dcterms:created>
  <dcterms:modified xsi:type="dcterms:W3CDTF">2018-11-28T01:49:23Z</dcterms:modified>
</cp:coreProperties>
</file>