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</p:sldMasterIdLst>
  <p:notesMasterIdLst>
    <p:notesMasterId r:id="rId31"/>
  </p:notesMasterIdLst>
  <p:handoutMasterIdLst>
    <p:handoutMasterId r:id="rId32"/>
  </p:handoutMasterIdLst>
  <p:sldIdLst>
    <p:sldId id="311" r:id="rId2"/>
    <p:sldId id="624" r:id="rId3"/>
    <p:sldId id="631" r:id="rId4"/>
    <p:sldId id="611" r:id="rId5"/>
    <p:sldId id="623" r:id="rId6"/>
    <p:sldId id="600" r:id="rId7"/>
    <p:sldId id="626" r:id="rId8"/>
    <p:sldId id="625" r:id="rId9"/>
    <p:sldId id="621" r:id="rId10"/>
    <p:sldId id="642" r:id="rId11"/>
    <p:sldId id="628" r:id="rId12"/>
    <p:sldId id="627" r:id="rId13"/>
    <p:sldId id="632" r:id="rId14"/>
    <p:sldId id="629" r:id="rId15"/>
    <p:sldId id="630" r:id="rId16"/>
    <p:sldId id="643" r:id="rId17"/>
    <p:sldId id="633" r:id="rId18"/>
    <p:sldId id="634" r:id="rId19"/>
    <p:sldId id="644" r:id="rId20"/>
    <p:sldId id="635" r:id="rId21"/>
    <p:sldId id="645" r:id="rId22"/>
    <p:sldId id="636" r:id="rId23"/>
    <p:sldId id="637" r:id="rId24"/>
    <p:sldId id="638" r:id="rId25"/>
    <p:sldId id="646" r:id="rId26"/>
    <p:sldId id="640" r:id="rId27"/>
    <p:sldId id="641" r:id="rId28"/>
    <p:sldId id="639" r:id="rId29"/>
    <p:sldId id="389" r:id="rId30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40FF"/>
    <a:srgbClr val="1E4B87"/>
    <a:srgbClr val="C0504D"/>
    <a:srgbClr val="FF8200"/>
    <a:srgbClr val="BF5700"/>
    <a:srgbClr val="1D1A36"/>
    <a:srgbClr val="262626"/>
    <a:srgbClr val="1B306B"/>
    <a:srgbClr val="FFCC00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430" autoAdjust="0"/>
    <p:restoredTop sz="96412" autoAdjust="0"/>
  </p:normalViewPr>
  <p:slideViewPr>
    <p:cSldViewPr>
      <p:cViewPr varScale="1">
        <p:scale>
          <a:sx n="82" d="100"/>
          <a:sy n="82" d="100"/>
        </p:scale>
        <p:origin x="944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565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296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r">
              <a:defRPr sz="1300"/>
            </a:lvl1pPr>
          </a:lstStyle>
          <a:p>
            <a:fld id="{51A969EA-8566-418D-AC96-BC5F6E9FAB6C}" type="datetimeFigureOut">
              <a:rPr lang="en-US" smtClean="0"/>
              <a:t>11/20/18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r">
              <a:defRPr sz="1300"/>
            </a:lvl1pPr>
          </a:lstStyle>
          <a:p>
            <a:fld id="{EE82846E-1614-4B37-A9C4-3E0C2AE35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736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r">
              <a:defRPr sz="1300"/>
            </a:lvl1pPr>
          </a:lstStyle>
          <a:p>
            <a:fld id="{33B07B4B-74D8-4C42-A719-1F93879497F8}" type="datetimeFigureOut">
              <a:rPr lang="en-US" smtClean="0"/>
              <a:t>11/20/18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747" tIns="47873" rIns="95747" bIns="47873" numCol="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5747" tIns="47873" rIns="95747" bIns="47873" numCol="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r">
              <a:defRPr sz="1300"/>
            </a:lvl1pPr>
          </a:lstStyle>
          <a:p>
            <a:fld id="{F4EE911A-504C-45E1-9DD1-A7318D673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46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2303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9055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It’s important to keep in mind why you joined this class. Let’s talk about your goals.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381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64595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2017 The Coding Boot</a:t>
            </a:r>
            <a:r>
              <a:rPr lang="en-US" sz="800" baseline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Camp</a:t>
            </a:r>
            <a:endParaRPr lang="en-US" sz="80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 numCol="1"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 numCol="1"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423863" y="3962400"/>
            <a:ext cx="2243137" cy="381000"/>
          </a:xfrm>
        </p:spPr>
        <p:txBody>
          <a:bodyPr numCol="1"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Data Bootcamp | 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12" hasCustomPrompt="1"/>
          </p:nvPr>
        </p:nvSpPr>
        <p:spPr>
          <a:xfrm>
            <a:off x="2667000" y="3962400"/>
            <a:ext cx="2700337" cy="381000"/>
          </a:xfrm>
        </p:spPr>
        <p:txBody>
          <a:bodyPr numCol="1"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 Day, Year</a:t>
            </a:r>
          </a:p>
        </p:txBody>
      </p:sp>
    </p:spTree>
    <p:extLst>
      <p:ext uri="{BB962C8B-B14F-4D97-AF65-F5344CB8AC3E}">
        <p14:creationId xmlns:p14="http://schemas.microsoft.com/office/powerpoint/2010/main" val="1224983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/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numCol="1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2017 The Coding Boot</a:t>
            </a:r>
            <a:r>
              <a:rPr lang="en-US" sz="800" baseline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Camp</a:t>
            </a:r>
            <a:endParaRPr lang="en-US" sz="80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 numCol="1"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10939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 userDrawn="1"/>
        </p:nvSpPr>
        <p:spPr>
          <a:xfrm>
            <a:off x="0" y="6418964"/>
            <a:ext cx="9155741" cy="457748"/>
          </a:xfrm>
          <a:prstGeom prst="flowChartProcess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 numCol="1"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2017 The</a:t>
            </a:r>
            <a:r>
              <a:rPr lang="en-US" sz="800" baseline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80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</a:t>
            </a:r>
            <a:r>
              <a:rPr lang="en-US" sz="800" baseline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Camp</a:t>
            </a:r>
            <a:endParaRPr lang="en-US" sz="80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728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 userDrawn="1"/>
        </p:nvSpPr>
        <p:spPr>
          <a:xfrm>
            <a:off x="0" y="6418964"/>
            <a:ext cx="9155741" cy="457748"/>
          </a:xfrm>
          <a:prstGeom prst="flowChartProcess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 numCol="1"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2017 The Coding Boot</a:t>
            </a:r>
            <a:r>
              <a:rPr lang="en-US" sz="800" baseline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Camp</a:t>
            </a:r>
            <a:endParaRPr lang="en-US" sz="80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 userDrawn="1"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4800" y="688975"/>
            <a:ext cx="8610600" cy="54832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014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2017 The Coding Boot</a:t>
            </a:r>
            <a:r>
              <a:rPr lang="en-US" sz="800" baseline="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Camp</a:t>
            </a:r>
            <a:endParaRPr lang="en-US" sz="800">
              <a:solidFill>
                <a:schemeClr val="tx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0000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C9255-9F07-4181-9AD2-897FFC0A3B7E}" type="datetimeFigureOut">
              <a:rPr lang="en-US" smtClean="0"/>
              <a:t>11/20/18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813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C9255-9F07-4181-9AD2-897FFC0A3B7E}" type="datetimeFigureOut">
              <a:rPr lang="en-US" smtClean="0"/>
              <a:t>11/20/18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570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11/20/18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816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70" r:id="rId4"/>
    <p:sldLayoutId id="2147483669" r:id="rId5"/>
    <p:sldLayoutId id="2147483671" r:id="rId6"/>
    <p:sldLayoutId id="2147483672" r:id="rId7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python/python_tuples.htm" TargetMode="External"/><Relationship Id="rId2" Type="http://schemas.openxmlformats.org/officeDocument/2006/relationships/hyperlink" Target="https://www.tutorialspoint.com/python/python_lists.htm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pythonforbeginners.com/random/how-to-use-the-random-module-in-python" TargetMode="Externa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991" y="2885043"/>
            <a:ext cx="8229600" cy="871860"/>
          </a:xfrm>
        </p:spPr>
        <p:txBody>
          <a:bodyPr/>
          <a:lstStyle/>
          <a:p>
            <a:r>
              <a:rPr lang="en-US" dirty="0"/>
              <a:t>Introduction to Python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96991" y="2589438"/>
            <a:ext cx="2700337" cy="381000"/>
          </a:xfrm>
        </p:spPr>
        <p:txBody>
          <a:bodyPr/>
          <a:lstStyle/>
          <a:p>
            <a:r>
              <a:rPr lang="en-US" dirty="0"/>
              <a:t>Day 7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26892" y="3962400"/>
            <a:ext cx="4738716" cy="453389"/>
          </a:xfrm>
          <a:prstGeom prst="rect">
            <a:avLst/>
          </a:prstGeom>
        </p:spPr>
        <p:txBody>
          <a:bodyPr vert="horz" lIns="68580" tIns="34290" rIns="68580" bIns="34290" numCol="1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Data Boot Camp |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6" name="Text Placeholder 19"/>
          <p:cNvSpPr txBox="1">
            <a:spLocks/>
          </p:cNvSpPr>
          <p:nvPr/>
        </p:nvSpPr>
        <p:spPr>
          <a:xfrm>
            <a:off x="3124200" y="4034789"/>
            <a:ext cx="2590800" cy="381000"/>
          </a:xfrm>
          <a:prstGeom prst="rect">
            <a:avLst/>
          </a:prstGeom>
        </p:spPr>
        <p:txBody>
          <a:bodyPr numCol="1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November 20, 2018</a:t>
            </a:r>
          </a:p>
        </p:txBody>
      </p:sp>
    </p:spTree>
    <p:extLst>
      <p:ext uri="{BB962C8B-B14F-4D97-AF65-F5344CB8AC3E}">
        <p14:creationId xmlns:p14="http://schemas.microsoft.com/office/powerpoint/2010/main" val="4081548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2DD01-DC3F-454B-A7DF-DAAE482BD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variables</a:t>
            </a:r>
          </a:p>
        </p:txBody>
      </p:sp>
    </p:spTree>
    <p:extLst>
      <p:ext uri="{BB962C8B-B14F-4D97-AF65-F5344CB8AC3E}">
        <p14:creationId xmlns:p14="http://schemas.microsoft.com/office/powerpoint/2010/main" val="2533770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E6A34-1C9B-6849-B073-F6D8C8A38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/>
              <a:t>Introduction to Python</a:t>
            </a:r>
          </a:p>
        </p:txBody>
      </p:sp>
      <p:sp>
        <p:nvSpPr>
          <p:cNvPr id="5" name="Shape 136">
            <a:extLst>
              <a:ext uri="{FF2B5EF4-FFF2-40B4-BE49-F238E27FC236}">
                <a16:creationId xmlns:a16="http://schemas.microsoft.com/office/drawing/2014/main" id="{DFD79C4A-440A-034C-8D93-34864B1C2E04}"/>
              </a:ext>
            </a:extLst>
          </p:cNvPr>
          <p:cNvSpPr txBox="1"/>
          <p:nvPr/>
        </p:nvSpPr>
        <p:spPr>
          <a:xfrm>
            <a:off x="304800" y="653854"/>
            <a:ext cx="8534400" cy="5410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/>
              <a:t>syntax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/>
              <a:t>case-sensitive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/>
              <a:t>only </a:t>
            </a:r>
            <a:r>
              <a:rPr lang="en-US" sz="2800" u="sng"/>
              <a:t>C</a:t>
            </a:r>
            <a:r>
              <a:rPr lang="en-US" sz="2800"/>
              <a:t>lasses should be capitalized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/>
              <a:t>indentations </a:t>
            </a:r>
            <a:r>
              <a:rPr lang="en-US" sz="2800" u="sng"/>
              <a:t>matter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/>
              <a:t>comments start with </a:t>
            </a:r>
            <a:r>
              <a:rPr lang="en-US" sz="2800" b="1">
                <a:solidFill>
                  <a:srgbClr val="C00000"/>
                </a:solidFill>
              </a:rPr>
              <a:t>#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/>
              <a:t>variables are dynamic: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/>
              <a:t>no need to assign a data type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/>
              <a:t>no need declaration key word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/>
              <a:t>python figures out data type on its own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/>
              <a:t>type can be changed during runtime</a:t>
            </a:r>
          </a:p>
        </p:txBody>
      </p:sp>
    </p:spTree>
    <p:extLst>
      <p:ext uri="{BB962C8B-B14F-4D97-AF65-F5344CB8AC3E}">
        <p14:creationId xmlns:p14="http://schemas.microsoft.com/office/powerpoint/2010/main" val="1525289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35DC2-7313-C147-AA6E-14160AA97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Instructor Demo - Variables</a:t>
            </a:r>
          </a:p>
        </p:txBody>
      </p:sp>
      <p:pic>
        <p:nvPicPr>
          <p:cNvPr id="4" name="Picture 3" descr="A screenshot of text&#13;&#10;&#13;&#10;Description automatically generated">
            <a:extLst>
              <a:ext uri="{FF2B5EF4-FFF2-40B4-BE49-F238E27FC236}">
                <a16:creationId xmlns:a16="http://schemas.microsoft.com/office/drawing/2014/main" id="{5FB5710E-519E-F54C-B191-C913E968CB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750" y="838200"/>
            <a:ext cx="70485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179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8D58B-6A3F-624E-88A8-F0DBE20E9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Variables</a:t>
            </a:r>
          </a:p>
        </p:txBody>
      </p:sp>
      <p:pic>
        <p:nvPicPr>
          <p:cNvPr id="4" name="Picture 3" descr="A screenshot of text&#13;&#10;&#13;&#10;Description automatically generated">
            <a:extLst>
              <a:ext uri="{FF2B5EF4-FFF2-40B4-BE49-F238E27FC236}">
                <a16:creationId xmlns:a16="http://schemas.microsoft.com/office/drawing/2014/main" id="{13542E60-C873-5F43-A553-750CBDB019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838200"/>
            <a:ext cx="6858000" cy="5456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854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DB466-87E5-6D41-8C5F-ABB822018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5867400" cy="653854"/>
          </a:xfrm>
        </p:spPr>
        <p:txBody>
          <a:bodyPr>
            <a:normAutofit/>
          </a:bodyPr>
          <a:lstStyle/>
          <a:p>
            <a:r>
              <a:rPr lang="en-US" sz="2800"/>
              <a:t>Review </a:t>
            </a:r>
            <a:r>
              <a:rPr lang="en-US" sz="2800" err="1"/>
              <a:t>HelloVariableWorld</a:t>
            </a:r>
            <a:endParaRPr lang="en-US" sz="2800"/>
          </a:p>
        </p:txBody>
      </p:sp>
      <p:sp>
        <p:nvSpPr>
          <p:cNvPr id="3" name="Shape 136">
            <a:extLst>
              <a:ext uri="{FF2B5EF4-FFF2-40B4-BE49-F238E27FC236}">
                <a16:creationId xmlns:a16="http://schemas.microsoft.com/office/drawing/2014/main" id="{9C2F21A3-242A-7D49-B2B2-EF5034E96773}"/>
              </a:ext>
            </a:extLst>
          </p:cNvPr>
          <p:cNvSpPr txBox="1"/>
          <p:nvPr/>
        </p:nvSpPr>
        <p:spPr>
          <a:xfrm>
            <a:off x="304800" y="990600"/>
            <a:ext cx="8534400" cy="5105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r>
              <a:rPr lang="en-US" sz="2800"/>
              <a:t>Integer variables can be used in calculation by simply referring to their names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/>
          </a:p>
        </p:txBody>
      </p:sp>
      <p:pic>
        <p:nvPicPr>
          <p:cNvPr id="5" name="Picture 4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0B3A16C1-F85F-934C-8ED0-B8B65CD403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426" y="2362200"/>
            <a:ext cx="8558213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081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DB466-87E5-6D41-8C5F-ABB822018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5867400" cy="653854"/>
          </a:xfrm>
        </p:spPr>
        <p:txBody>
          <a:bodyPr>
            <a:normAutofit/>
          </a:bodyPr>
          <a:lstStyle/>
          <a:p>
            <a:r>
              <a:rPr lang="en-US" sz="2800"/>
              <a:t>Review </a:t>
            </a:r>
            <a:r>
              <a:rPr lang="en-US" sz="2800" err="1"/>
              <a:t>HelloVariableWorld</a:t>
            </a:r>
            <a:endParaRPr lang="en-US" sz="2800"/>
          </a:p>
        </p:txBody>
      </p:sp>
      <p:sp>
        <p:nvSpPr>
          <p:cNvPr id="3" name="Shape 136">
            <a:extLst>
              <a:ext uri="{FF2B5EF4-FFF2-40B4-BE49-F238E27FC236}">
                <a16:creationId xmlns:a16="http://schemas.microsoft.com/office/drawing/2014/main" id="{9C2F21A3-242A-7D49-B2B2-EF5034E96773}"/>
              </a:ext>
            </a:extLst>
          </p:cNvPr>
          <p:cNvSpPr txBox="1"/>
          <p:nvPr/>
        </p:nvSpPr>
        <p:spPr>
          <a:xfrm>
            <a:off x="304800" y="762766"/>
            <a:ext cx="8534400" cy="525703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Even though </a:t>
            </a:r>
            <a:r>
              <a:rPr lang="en-US" sz="2800" err="1"/>
              <a:t>booleans</a:t>
            </a:r>
            <a:r>
              <a:rPr lang="en-US" sz="2800"/>
              <a:t> look like strings, they do not use quotations in their declaration.</a:t>
            </a:r>
          </a:p>
          <a:p>
            <a:endParaRPr lang="en-US" sz="2800" b="1"/>
          </a:p>
          <a:p>
            <a:endParaRPr lang="en-US" sz="2800" b="1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Type castings are still needed …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/>
          </a:p>
          <a:p>
            <a:endParaRPr lang="en-US" sz="2800" b="1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…unless we are using </a:t>
            </a:r>
            <a:r>
              <a:rPr lang="en-US" sz="2800" b="1">
                <a:solidFill>
                  <a:srgbClr val="FF40FF"/>
                </a:solidFill>
              </a:rPr>
              <a:t>f</a:t>
            </a:r>
            <a:r>
              <a:rPr lang="en-US" sz="2800" b="1"/>
              <a:t>-string</a:t>
            </a:r>
          </a:p>
          <a:p>
            <a:endParaRPr lang="en-US" sz="2800" b="1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/>
              <a:t>Variable need to be enclosed in { }</a:t>
            </a:r>
          </a:p>
          <a:p>
            <a:pPr lvl="2"/>
            <a:r>
              <a:rPr lang="en-US" sz="2800" b="1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400" b="1">
                <a:solidFill>
                  <a:schemeClr val="accent2">
                    <a:lumMod val="75000"/>
                  </a:schemeClr>
                </a:solidFill>
              </a:rPr>
              <a:t> {</a:t>
            </a:r>
            <a:r>
              <a:rPr lang="en-US" sz="2400" b="1" err="1">
                <a:solidFill>
                  <a:srgbClr val="0070C0"/>
                </a:solidFill>
              </a:rPr>
              <a:t>daily_wage</a:t>
            </a:r>
            <a:r>
              <a:rPr lang="en-US" sz="2400" b="1">
                <a:solidFill>
                  <a:schemeClr val="accent2">
                    <a:lumMod val="75000"/>
                  </a:schemeClr>
                </a:solidFill>
              </a:rPr>
              <a:t>}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8DE1BA6-E3BB-D74D-997E-8F09934979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99" y="3020225"/>
            <a:ext cx="6705601" cy="49963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9D7ED93-9C32-4C40-8C93-5999DDFD8E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909" y="4268732"/>
            <a:ext cx="6134100" cy="368300"/>
          </a:xfrm>
          <a:prstGeom prst="rect">
            <a:avLst/>
          </a:prstGeom>
        </p:spPr>
      </p:pic>
      <p:pic>
        <p:nvPicPr>
          <p:cNvPr id="18" name="Picture 17" descr="A close up of a sign&#13;&#10;&#13;&#10;Description automatically generated">
            <a:extLst>
              <a:ext uri="{FF2B5EF4-FFF2-40B4-BE49-F238E27FC236}">
                <a16:creationId xmlns:a16="http://schemas.microsoft.com/office/drawing/2014/main" id="{DA7B21A2-4855-BD4F-A87E-14A753C4A9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243" y="1789091"/>
            <a:ext cx="3354894" cy="482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173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ADE0B-1D6B-A240-8EA9-0E6B3C8F8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Collecting User Input</a:t>
            </a:r>
          </a:p>
        </p:txBody>
      </p:sp>
    </p:spTree>
    <p:extLst>
      <p:ext uri="{BB962C8B-B14F-4D97-AF65-F5344CB8AC3E}">
        <p14:creationId xmlns:p14="http://schemas.microsoft.com/office/powerpoint/2010/main" val="1546236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F1CAD-EB84-1C40-A781-A0C4B59D7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Collecting User’s Input</a:t>
            </a:r>
          </a:p>
        </p:txBody>
      </p:sp>
      <p:pic>
        <p:nvPicPr>
          <p:cNvPr id="6" name="Picture 5" descr="A screenshot of text&#13;&#10;&#13;&#10;Description automatically generated">
            <a:extLst>
              <a:ext uri="{FF2B5EF4-FFF2-40B4-BE49-F238E27FC236}">
                <a16:creationId xmlns:a16="http://schemas.microsoft.com/office/drawing/2014/main" id="{B653009B-66DA-FA4E-8C84-0EAA07BBCF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151" y="685800"/>
            <a:ext cx="8147698" cy="4419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03F4917-0565-5B42-80BC-9EA967BC27B0}"/>
              </a:ext>
            </a:extLst>
          </p:cNvPr>
          <p:cNvSpPr txBox="1"/>
          <p:nvPr/>
        </p:nvSpPr>
        <p:spPr>
          <a:xfrm>
            <a:off x="498151" y="5105400"/>
            <a:ext cx="8147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Line 6 can be rewritten in two parts:</a:t>
            </a:r>
          </a:p>
        </p:txBody>
      </p:sp>
      <p:pic>
        <p:nvPicPr>
          <p:cNvPr id="11" name="Picture 10" descr="A close up of a logo&#13;&#10;&#13;&#10;Description automatically generated">
            <a:extLst>
              <a:ext uri="{FF2B5EF4-FFF2-40B4-BE49-F238E27FC236}">
                <a16:creationId xmlns:a16="http://schemas.microsoft.com/office/drawing/2014/main" id="{87706897-6EBC-3044-A34E-F068AC7BD0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163" y="5486400"/>
            <a:ext cx="37338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861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DF862-9908-324C-9FA4-1CFE5EA8E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Student Activity</a:t>
            </a:r>
          </a:p>
        </p:txBody>
      </p:sp>
      <p:pic>
        <p:nvPicPr>
          <p:cNvPr id="4" name="Picture 3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54FCC971-C7E9-B04E-BD81-922049E77A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873980"/>
            <a:ext cx="8991600" cy="4764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181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8AB54-43F2-9946-A033-137D5CD9B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conditionals</a:t>
            </a:r>
          </a:p>
        </p:txBody>
      </p:sp>
    </p:spTree>
    <p:extLst>
      <p:ext uri="{BB962C8B-B14F-4D97-AF65-F5344CB8AC3E}">
        <p14:creationId xmlns:p14="http://schemas.microsoft.com/office/powerpoint/2010/main" val="862834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4572000" cy="653854"/>
          </a:xfrm>
        </p:spPr>
        <p:txBody>
          <a:bodyPr>
            <a:normAutofit/>
          </a:bodyPr>
          <a:lstStyle/>
          <a:p>
            <a:r>
              <a:rPr lang="en-US" sz="3200" dirty="0"/>
              <a:t>Class Activity</a:t>
            </a:r>
          </a:p>
        </p:txBody>
      </p:sp>
      <p:sp>
        <p:nvSpPr>
          <p:cNvPr id="3" name="Shape 136"/>
          <p:cNvSpPr txBox="1"/>
          <p:nvPr/>
        </p:nvSpPr>
        <p:spPr>
          <a:xfrm>
            <a:off x="266700" y="685800"/>
            <a:ext cx="8610600" cy="5257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Verify </a:t>
            </a:r>
            <a:r>
              <a:rPr lang="en-US" sz="2400" dirty="0" err="1"/>
              <a:t>conda</a:t>
            </a:r>
            <a:r>
              <a:rPr lang="en-US" sz="2400" dirty="0"/>
              <a:t> installation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Created? </a:t>
            </a:r>
            <a:r>
              <a:rPr lang="en-US" sz="2400" i="1" dirty="0" err="1">
                <a:solidFill>
                  <a:srgbClr val="C00000"/>
                </a:solidFill>
              </a:rPr>
              <a:t>conda</a:t>
            </a:r>
            <a:r>
              <a:rPr lang="en-US" sz="2400" i="1" dirty="0">
                <a:solidFill>
                  <a:srgbClr val="C00000"/>
                </a:solidFill>
              </a:rPr>
              <a:t> --version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Make it your workspace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All codes to be developed in this workspace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Activate </a:t>
            </a:r>
            <a:r>
              <a:rPr lang="en-US" sz="2400" dirty="0" err="1"/>
              <a:t>conda</a:t>
            </a:r>
            <a:r>
              <a:rPr lang="en-US" sz="2400" dirty="0"/>
              <a:t> environment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i="1" dirty="0" err="1">
                <a:solidFill>
                  <a:srgbClr val="C00000"/>
                </a:solidFill>
              </a:rPr>
              <a:t>conda</a:t>
            </a:r>
            <a:r>
              <a:rPr lang="en-US" sz="2400" i="1" dirty="0">
                <a:solidFill>
                  <a:srgbClr val="C00000"/>
                </a:solidFill>
              </a:rPr>
              <a:t> create --name &lt;</a:t>
            </a:r>
            <a:r>
              <a:rPr lang="en-US" sz="2400" i="1" dirty="0" err="1">
                <a:solidFill>
                  <a:srgbClr val="C00000"/>
                </a:solidFill>
              </a:rPr>
              <a:t>my_env</a:t>
            </a:r>
            <a:r>
              <a:rPr lang="en-US" sz="2400" i="1" dirty="0">
                <a:solidFill>
                  <a:srgbClr val="C00000"/>
                </a:solidFill>
              </a:rPr>
              <a:t>&gt;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i="1" dirty="0" err="1">
                <a:solidFill>
                  <a:srgbClr val="C00000"/>
                </a:solidFill>
              </a:rPr>
              <a:t>conda</a:t>
            </a:r>
            <a:r>
              <a:rPr lang="en-US" sz="2400" i="1" dirty="0">
                <a:solidFill>
                  <a:srgbClr val="C00000"/>
                </a:solidFill>
              </a:rPr>
              <a:t> info --</a:t>
            </a:r>
            <a:r>
              <a:rPr lang="en-US" sz="2400" i="1" dirty="0" err="1">
                <a:solidFill>
                  <a:srgbClr val="C00000"/>
                </a:solidFill>
              </a:rPr>
              <a:t>my_env</a:t>
            </a:r>
            <a:endParaRPr lang="en-US" sz="2400" i="1" dirty="0">
              <a:solidFill>
                <a:srgbClr val="C0000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i="1" dirty="0">
                <a:solidFill>
                  <a:srgbClr val="C00000"/>
                </a:solidFill>
              </a:rPr>
              <a:t>source activate &lt;</a:t>
            </a:r>
            <a:r>
              <a:rPr lang="en-US" sz="2400" i="1" dirty="0" err="1">
                <a:solidFill>
                  <a:srgbClr val="C00000"/>
                </a:solidFill>
              </a:rPr>
              <a:t>my_env</a:t>
            </a:r>
            <a:r>
              <a:rPr lang="en-US" sz="2400" i="1" dirty="0">
                <a:solidFill>
                  <a:srgbClr val="C00000"/>
                </a:solidFill>
              </a:rPr>
              <a:t>&gt;</a:t>
            </a:r>
            <a:endParaRPr lang="en-US" sz="1600" i="1" dirty="0">
              <a:solidFill>
                <a:srgbClr val="C00000"/>
              </a:solidFill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i="1" dirty="0"/>
              <a:t>windows users: </a:t>
            </a:r>
            <a:r>
              <a:rPr lang="en-US" sz="2400" i="1" dirty="0">
                <a:solidFill>
                  <a:srgbClr val="C00000"/>
                </a:solidFill>
              </a:rPr>
              <a:t>activate &lt;</a:t>
            </a:r>
            <a:r>
              <a:rPr lang="en-US" sz="2400" i="1" dirty="0" err="1">
                <a:solidFill>
                  <a:srgbClr val="C00000"/>
                </a:solidFill>
              </a:rPr>
              <a:t>my_env</a:t>
            </a:r>
            <a:r>
              <a:rPr lang="en-US" sz="2400" i="1" dirty="0">
                <a:solidFill>
                  <a:srgbClr val="C00000"/>
                </a:solidFill>
              </a:rPr>
              <a:t>&gt;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sz="2400" i="1" dirty="0">
              <a:solidFill>
                <a:srgbClr val="C0000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i="1" dirty="0">
                <a:solidFill>
                  <a:srgbClr val="C00000"/>
                </a:solidFill>
              </a:rPr>
              <a:t>source deactivate &lt;</a:t>
            </a:r>
            <a:r>
              <a:rPr lang="en-US" sz="2400" i="1" dirty="0" err="1">
                <a:solidFill>
                  <a:srgbClr val="C00000"/>
                </a:solidFill>
              </a:rPr>
              <a:t>my_env</a:t>
            </a:r>
            <a:r>
              <a:rPr lang="en-US" sz="2400" i="1" dirty="0">
                <a:solidFill>
                  <a:srgbClr val="C00000"/>
                </a:solidFill>
              </a:rPr>
              <a:t>&gt;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i="1" dirty="0"/>
              <a:t>windows users: </a:t>
            </a:r>
            <a:r>
              <a:rPr lang="en-US" sz="2400" i="1" dirty="0">
                <a:solidFill>
                  <a:srgbClr val="C00000"/>
                </a:solidFill>
              </a:rPr>
              <a:t>deactivate &lt;</a:t>
            </a:r>
            <a:r>
              <a:rPr lang="en-US" sz="2400" i="1" dirty="0" err="1">
                <a:solidFill>
                  <a:srgbClr val="C00000"/>
                </a:solidFill>
              </a:rPr>
              <a:t>my_env</a:t>
            </a:r>
            <a:r>
              <a:rPr lang="en-US" sz="2400" i="1" dirty="0">
                <a:solidFill>
                  <a:srgbClr val="C00000"/>
                </a:solidFill>
              </a:rPr>
              <a:t>&gt;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i="1" dirty="0" err="1">
                <a:solidFill>
                  <a:srgbClr val="C00000"/>
                </a:solidFill>
              </a:rPr>
              <a:t>conda</a:t>
            </a:r>
            <a:r>
              <a:rPr lang="en-US" sz="2400" i="1" dirty="0">
                <a:solidFill>
                  <a:srgbClr val="C00000"/>
                </a:solidFill>
              </a:rPr>
              <a:t> remove --name &lt;</a:t>
            </a:r>
            <a:r>
              <a:rPr lang="en-US" sz="2400" i="1" dirty="0" err="1">
                <a:solidFill>
                  <a:srgbClr val="C00000"/>
                </a:solidFill>
              </a:rPr>
              <a:t>my_env</a:t>
            </a:r>
            <a:r>
              <a:rPr lang="en-US" sz="2400" i="1" dirty="0">
                <a:solidFill>
                  <a:srgbClr val="C00000"/>
                </a:solidFill>
              </a:rPr>
              <a:t>&gt; --all</a:t>
            </a:r>
            <a:endParaRPr lang="en-US" sz="1600" i="1" dirty="0">
              <a:solidFill>
                <a:srgbClr val="C00000"/>
              </a:solidFill>
            </a:endParaRPr>
          </a:p>
          <a:p>
            <a:pPr lvl="1"/>
            <a:endParaRPr lang="en-US" sz="2400" b="1" i="1" dirty="0">
              <a:solidFill>
                <a:srgbClr val="C0000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524581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5EB74-15EF-E649-82DA-7241AB2AC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/>
              <a:t>Demo - Conditionals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F5079C-347F-2847-9EB2-45A3E75B6C64}"/>
              </a:ext>
            </a:extLst>
          </p:cNvPr>
          <p:cNvSpPr txBox="1"/>
          <p:nvPr/>
        </p:nvSpPr>
        <p:spPr>
          <a:xfrm>
            <a:off x="304800" y="914400"/>
            <a:ext cx="83820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Python uses </a:t>
            </a:r>
            <a:r>
              <a:rPr lang="en-US" sz="2400" b="1">
                <a:solidFill>
                  <a:srgbClr val="C00000"/>
                </a:solidFill>
              </a:rPr>
              <a:t>if</a:t>
            </a:r>
            <a:r>
              <a:rPr lang="en-US" sz="2400"/>
              <a:t>, </a:t>
            </a:r>
            <a:r>
              <a:rPr lang="en-US" sz="2400" b="1" err="1">
                <a:solidFill>
                  <a:srgbClr val="C00000"/>
                </a:solidFill>
              </a:rPr>
              <a:t>elif</a:t>
            </a:r>
            <a:r>
              <a:rPr lang="en-US" sz="2400"/>
              <a:t>, and </a:t>
            </a:r>
            <a:r>
              <a:rPr lang="en-US" sz="2400" b="1">
                <a:solidFill>
                  <a:srgbClr val="C00000"/>
                </a:solidFill>
              </a:rPr>
              <a:t>else</a:t>
            </a:r>
            <a:r>
              <a:rPr lang="en-US" sz="2400"/>
              <a:t> for creating conditionals.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Conditional statements are concluded with a colon but all lines after the colon </a:t>
            </a:r>
            <a:r>
              <a:rPr lang="en-US" sz="2400" b="1">
                <a:solidFill>
                  <a:srgbClr val="C00000"/>
                </a:solidFill>
              </a:rPr>
              <a:t>**must** </a:t>
            </a:r>
            <a:r>
              <a:rPr lang="en-US" sz="2400"/>
              <a:t>be indented to be considered a part of that code block. This is because Python reads blocks of code based on indentation.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The condition </a:t>
            </a:r>
            <a:r>
              <a:rPr lang="en-US" sz="2400" b="1"/>
              <a:t>is equal </a:t>
            </a:r>
            <a:r>
              <a:rPr lang="en-US" sz="2400"/>
              <a:t>uses</a:t>
            </a:r>
            <a:r>
              <a:rPr lang="en-US" sz="2400" b="1">
                <a:solidFill>
                  <a:srgbClr val="C00000"/>
                </a:solidFill>
              </a:rPr>
              <a:t> == </a:t>
            </a:r>
            <a:r>
              <a:rPr lang="en-US" sz="2400"/>
              <a:t>while variable assignment uses one equal sign. And </a:t>
            </a:r>
            <a:r>
              <a:rPr lang="en-US" sz="2400" b="1">
                <a:solidFill>
                  <a:srgbClr val="C00000"/>
                </a:solidFill>
              </a:rPr>
              <a:t>!=</a:t>
            </a:r>
            <a:r>
              <a:rPr lang="en-US" sz="2400"/>
              <a:t> denotes </a:t>
            </a:r>
            <a:r>
              <a:rPr lang="en-US" sz="2400" b="1"/>
              <a:t>not equal</a:t>
            </a:r>
            <a:endParaRPr 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Compound conditions use the words</a:t>
            </a:r>
            <a:r>
              <a:rPr lang="en-US" sz="2400" b="1"/>
              <a:t> </a:t>
            </a:r>
            <a:r>
              <a:rPr lang="en-US" sz="2400" b="1">
                <a:solidFill>
                  <a:srgbClr val="C00000"/>
                </a:solidFill>
              </a:rPr>
              <a:t>and</a:t>
            </a:r>
            <a:r>
              <a:rPr lang="en-US" sz="2400" b="1"/>
              <a:t> </a:t>
            </a:r>
            <a:r>
              <a:rPr lang="en-US" sz="2400"/>
              <a:t>and</a:t>
            </a:r>
            <a:r>
              <a:rPr lang="en-US" sz="2400" b="1"/>
              <a:t> </a:t>
            </a:r>
            <a:r>
              <a:rPr lang="en-US" sz="2400" b="1">
                <a:solidFill>
                  <a:srgbClr val="C00000"/>
                </a:solidFill>
              </a:rPr>
              <a:t>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119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6302D-1FBB-0442-9BD3-B86A834D0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lists and tuples</a:t>
            </a:r>
          </a:p>
        </p:txBody>
      </p:sp>
    </p:spTree>
    <p:extLst>
      <p:ext uri="{BB962C8B-B14F-4D97-AF65-F5344CB8AC3E}">
        <p14:creationId xmlns:p14="http://schemas.microsoft.com/office/powerpoint/2010/main" val="410409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E673B-5DEC-F940-9EC8-574F699CA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/>
              <a:t>Demo - Python Lists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EC95BB-B77B-114E-A7A5-B37C941ADBA4}"/>
              </a:ext>
            </a:extLst>
          </p:cNvPr>
          <p:cNvSpPr txBox="1"/>
          <p:nvPr/>
        </p:nvSpPr>
        <p:spPr>
          <a:xfrm>
            <a:off x="228600" y="685800"/>
            <a:ext cx="85344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Items (aka elements) in a list are enclosed in square brackets </a:t>
            </a:r>
            <a:r>
              <a:rPr lang="en-US" sz="2400">
                <a:solidFill>
                  <a:srgbClr val="C00000"/>
                </a:solidFill>
              </a:rPr>
              <a:t>[ ]</a:t>
            </a:r>
            <a:r>
              <a:rPr lang="en-US" sz="2400"/>
              <a:t>,</a:t>
            </a:r>
            <a:r>
              <a:rPr lang="en-US" sz="2400">
                <a:solidFill>
                  <a:srgbClr val="C00000"/>
                </a:solidFill>
              </a:rPr>
              <a:t> </a:t>
            </a:r>
            <a:r>
              <a:rPr lang="en-US" sz="2400"/>
              <a:t>separated by commas.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a list can contain elements of different data types.</a:t>
            </a:r>
            <a:endParaRPr lang="en-US" sz="2400" b="1">
              <a:solidFill>
                <a:srgbClr val="C00000"/>
              </a:solidFill>
            </a:endParaRPr>
          </a:p>
          <a:p>
            <a:pPr lvl="2"/>
            <a:r>
              <a:rPr lang="en-US" sz="2400">
                <a:solidFill>
                  <a:srgbClr val="1E4B87"/>
                </a:solidFill>
              </a:rPr>
              <a:t>myList</a:t>
            </a:r>
            <a:r>
              <a:rPr lang="en-US" sz="2400"/>
              <a:t> = </a:t>
            </a:r>
            <a:r>
              <a:rPr lang="en-US" sz="2400">
                <a:solidFill>
                  <a:srgbClr val="C00000"/>
                </a:solidFill>
              </a:rPr>
              <a:t>[</a:t>
            </a:r>
            <a:r>
              <a:rPr lang="en-US" sz="2400"/>
              <a:t>"Jacob", 25, "Ahmed", 80</a:t>
            </a:r>
            <a:r>
              <a:rPr lang="en-US" sz="2400">
                <a:solidFill>
                  <a:srgbClr val="C00000"/>
                </a:solidFill>
              </a:rPr>
              <a:t>]</a:t>
            </a:r>
          </a:p>
          <a:p>
            <a:endParaRPr 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is base zero so index starts with zero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elements can be referenced to by enclosing the index in </a:t>
            </a:r>
            <a:r>
              <a:rPr lang="en-US" sz="2400">
                <a:solidFill>
                  <a:srgbClr val="C00000"/>
                </a:solidFill>
              </a:rPr>
              <a:t>[ ]</a:t>
            </a:r>
            <a:endParaRPr lang="en-US" sz="240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/>
              <a:t>print(</a:t>
            </a:r>
            <a:r>
              <a:rPr lang="en-US" sz="2400">
                <a:solidFill>
                  <a:srgbClr val="1E4B87"/>
                </a:solidFill>
              </a:rPr>
              <a:t>myList</a:t>
            </a:r>
            <a:r>
              <a:rPr lang="en-US" sz="2400">
                <a:solidFill>
                  <a:schemeClr val="accent2">
                    <a:lumMod val="50000"/>
                  </a:schemeClr>
                </a:solidFill>
              </a:rPr>
              <a:t>[2]</a:t>
            </a:r>
            <a:r>
              <a:rPr lang="en-US" sz="2400"/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/>
              <a:t>output: </a:t>
            </a:r>
            <a:r>
              <a:rPr lang="en-US" sz="2400" b="1"/>
              <a:t>Ahmed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specific element within a List can be changed at the given index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1E4B87"/>
                </a:solidFill>
              </a:rPr>
              <a:t>myList</a:t>
            </a:r>
            <a:r>
              <a:rPr lang="en-US" sz="2400">
                <a:solidFill>
                  <a:schemeClr val="accent2">
                    <a:lumMod val="50000"/>
                  </a:schemeClr>
                </a:solidFill>
              </a:rPr>
              <a:t>[1]</a:t>
            </a:r>
            <a:r>
              <a:rPr lang="en-US" sz="2400"/>
              <a:t> = </a:t>
            </a:r>
            <a:r>
              <a:rPr lang="en-US" sz="2400">
                <a:solidFill>
                  <a:srgbClr val="C00000"/>
                </a:solidFill>
              </a:rPr>
              <a:t>80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/>
              <a:t>print(</a:t>
            </a:r>
            <a:r>
              <a:rPr lang="en-US" sz="2400">
                <a:solidFill>
                  <a:srgbClr val="1E4B87"/>
                </a:solidFill>
              </a:rPr>
              <a:t>myList</a:t>
            </a:r>
            <a:r>
              <a:rPr lang="en-US" sz="2400"/>
              <a:t>)</a:t>
            </a:r>
            <a:r>
              <a:rPr lang="en-US" sz="2400" b="1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/>
              <a:t>output: </a:t>
            </a:r>
            <a:r>
              <a:rPr lang="en-US" sz="2400">
                <a:solidFill>
                  <a:srgbClr val="C00000"/>
                </a:solidFill>
              </a:rPr>
              <a:t>[</a:t>
            </a:r>
            <a:r>
              <a:rPr lang="en-US" sz="2400"/>
              <a:t>"Jacob", </a:t>
            </a:r>
            <a:r>
              <a:rPr lang="en-US" sz="2400">
                <a:solidFill>
                  <a:srgbClr val="C00000"/>
                </a:solidFill>
              </a:rPr>
              <a:t>80</a:t>
            </a:r>
            <a:r>
              <a:rPr lang="en-US" sz="2400"/>
              <a:t>, "Ahmed", 80</a:t>
            </a:r>
            <a:r>
              <a:rPr lang="en-US" sz="2400" b="1">
                <a:solidFill>
                  <a:srgbClr val="C00000"/>
                </a:solidFill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859964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E673B-5DEC-F940-9EC8-574F699CA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/>
              <a:t>Demo - Python Lists cont’d 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EC95BB-B77B-114E-A7A5-B37C941ADBA4}"/>
              </a:ext>
            </a:extLst>
          </p:cNvPr>
          <p:cNvSpPr txBox="1"/>
          <p:nvPr/>
        </p:nvSpPr>
        <p:spPr>
          <a:xfrm>
            <a:off x="228600" y="685800"/>
            <a:ext cx="85344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element can be added or removed using the </a:t>
            </a:r>
            <a:r>
              <a:rPr lang="en-US" sz="2400">
                <a:solidFill>
                  <a:schemeClr val="accent2">
                    <a:lumMod val="50000"/>
                  </a:schemeClr>
                </a:solidFill>
              </a:rPr>
              <a:t>append()</a:t>
            </a:r>
            <a:r>
              <a:rPr lang="en-US" sz="2400"/>
              <a:t>  and </a:t>
            </a:r>
            <a:r>
              <a:rPr lang="en-US" sz="2400">
                <a:solidFill>
                  <a:schemeClr val="accent2">
                    <a:lumMod val="50000"/>
                  </a:schemeClr>
                </a:solidFill>
              </a:rPr>
              <a:t>remove() </a:t>
            </a:r>
            <a:r>
              <a:rPr lang="en-US" sz="2400"/>
              <a:t>functions respectively: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/>
              <a:t>referencing the item directly</a:t>
            </a:r>
          </a:p>
          <a:p>
            <a:pPr lvl="3"/>
            <a:r>
              <a:rPr lang="en-US" sz="2400">
                <a:solidFill>
                  <a:srgbClr val="1E4B87"/>
                </a:solidFill>
              </a:rPr>
              <a:t>myList</a:t>
            </a:r>
            <a:r>
              <a:rPr lang="en-US" sz="2400">
                <a:solidFill>
                  <a:schemeClr val="accent2">
                    <a:lumMod val="50000"/>
                  </a:schemeClr>
                </a:solidFill>
              </a:rPr>
              <a:t>.append</a:t>
            </a:r>
            <a:r>
              <a:rPr lang="en-US" sz="2400">
                <a:solidFill>
                  <a:srgbClr val="1E4B87"/>
                </a:solidFill>
              </a:rPr>
              <a:t>(</a:t>
            </a:r>
            <a:r>
              <a:rPr lang="en-US" sz="2400"/>
              <a:t>“Matt”)</a:t>
            </a:r>
          </a:p>
          <a:p>
            <a:pPr lvl="3"/>
            <a:r>
              <a:rPr lang="en-US" sz="2400">
                <a:solidFill>
                  <a:srgbClr val="1E4B87"/>
                </a:solidFill>
              </a:rPr>
              <a:t>myList</a:t>
            </a:r>
            <a:r>
              <a:rPr lang="en-US" sz="2400">
                <a:solidFill>
                  <a:schemeClr val="accent2">
                    <a:lumMod val="50000"/>
                  </a:schemeClr>
                </a:solidFill>
              </a:rPr>
              <a:t>.remove</a:t>
            </a:r>
            <a:r>
              <a:rPr lang="en-US" sz="2400">
                <a:solidFill>
                  <a:srgbClr val="1E4B87"/>
                </a:solidFill>
              </a:rPr>
              <a:t>(</a:t>
            </a:r>
            <a:r>
              <a:rPr lang="en-US" sz="2400"/>
              <a:t>“Jacob”)</a:t>
            </a:r>
          </a:p>
          <a:p>
            <a:pPr lvl="1"/>
            <a:endParaRPr 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element can also be deleted using </a:t>
            </a:r>
            <a:r>
              <a:rPr lang="en-US" sz="2400">
                <a:solidFill>
                  <a:schemeClr val="accent2">
                    <a:lumMod val="50000"/>
                  </a:schemeClr>
                </a:solidFill>
              </a:rPr>
              <a:t>pop() </a:t>
            </a:r>
            <a:r>
              <a:rPr lang="en-US" sz="2400"/>
              <a:t>function referencing the index</a:t>
            </a:r>
          </a:p>
          <a:p>
            <a:pPr lvl="3"/>
            <a:r>
              <a:rPr lang="en-US" sz="2400">
                <a:solidFill>
                  <a:srgbClr val="1E4B87"/>
                </a:solidFill>
              </a:rPr>
              <a:t>myList</a:t>
            </a:r>
            <a:r>
              <a:rPr lang="en-US" sz="2400">
                <a:solidFill>
                  <a:schemeClr val="accent2">
                    <a:lumMod val="50000"/>
                  </a:schemeClr>
                </a:solidFill>
              </a:rPr>
              <a:t>.pop(</a:t>
            </a:r>
            <a:r>
              <a:rPr lang="en-US" sz="2400"/>
              <a:t>0</a:t>
            </a:r>
            <a:r>
              <a:rPr lang="en-US" sz="2400">
                <a:solidFill>
                  <a:schemeClr val="accent2">
                    <a:lumMod val="50000"/>
                  </a:schemeClr>
                </a:solidFill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the </a:t>
            </a:r>
            <a:r>
              <a:rPr lang="en-US" sz="2400">
                <a:solidFill>
                  <a:schemeClr val="accent2">
                    <a:lumMod val="50000"/>
                  </a:schemeClr>
                </a:solidFill>
              </a:rPr>
              <a:t>index</a:t>
            </a:r>
            <a:r>
              <a:rPr lang="en-US" sz="2400"/>
              <a:t> function returns the index of the first object with a matching value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1E4B87"/>
                </a:solidFill>
              </a:rPr>
              <a:t>myList</a:t>
            </a:r>
            <a:r>
              <a:rPr lang="en-US" sz="2400">
                <a:solidFill>
                  <a:schemeClr val="accent2">
                    <a:lumMod val="50000"/>
                  </a:schemeClr>
                </a:solidFill>
              </a:rPr>
              <a:t>.index(80)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/>
              <a:t>return </a:t>
            </a:r>
            <a:r>
              <a:rPr lang="en-US" sz="2400">
                <a:solidFill>
                  <a:schemeClr val="accent2">
                    <a:lumMod val="50000"/>
                  </a:schemeClr>
                </a:solidFill>
              </a:rPr>
              <a:t>3</a:t>
            </a:r>
          </a:p>
          <a:p>
            <a:pPr lvl="1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557376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E673B-5DEC-F940-9EC8-574F699CA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/>
              <a:t>Demo - Python Lists cont’d 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EC95BB-B77B-114E-A7A5-B37C941ADBA4}"/>
              </a:ext>
            </a:extLst>
          </p:cNvPr>
          <p:cNvSpPr txBox="1"/>
          <p:nvPr/>
        </p:nvSpPr>
        <p:spPr>
          <a:xfrm>
            <a:off x="304800" y="876955"/>
            <a:ext cx="8458200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list size/length is determined using the </a:t>
            </a:r>
            <a:r>
              <a:rPr lang="en-US" sz="2400">
                <a:solidFill>
                  <a:schemeClr val="accent2">
                    <a:lumMod val="50000"/>
                  </a:schemeClr>
                </a:solidFill>
              </a:rPr>
              <a:t>len()</a:t>
            </a:r>
            <a:r>
              <a:rPr lang="en-US" sz="2400"/>
              <a:t> function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1E4B87"/>
                </a:solidFill>
              </a:rPr>
              <a:t>myList</a:t>
            </a:r>
            <a:r>
              <a:rPr lang="en-US" sz="2400"/>
              <a:t> = </a:t>
            </a:r>
            <a:r>
              <a:rPr lang="en-US" sz="2400">
                <a:solidFill>
                  <a:srgbClr val="C00000"/>
                </a:solidFill>
              </a:rPr>
              <a:t>[</a:t>
            </a:r>
            <a:r>
              <a:rPr lang="en-US" sz="2400"/>
              <a:t>"Jacob", 25, "Ahmed", 80</a:t>
            </a:r>
            <a:r>
              <a:rPr lang="en-US" sz="2400">
                <a:solidFill>
                  <a:srgbClr val="C00000"/>
                </a:solidFill>
              </a:rPr>
              <a:t>]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accent2">
                    <a:lumMod val="50000"/>
                  </a:schemeClr>
                </a:solidFill>
              </a:rPr>
              <a:t>len(</a:t>
            </a:r>
            <a:r>
              <a:rPr lang="en-US" sz="2400">
                <a:solidFill>
                  <a:srgbClr val="1E4B87"/>
                </a:solidFill>
              </a:rPr>
              <a:t>myList</a:t>
            </a:r>
            <a:r>
              <a:rPr lang="en-US" sz="2400">
                <a:solidFill>
                  <a:schemeClr val="accent2">
                    <a:lumMod val="50000"/>
                  </a:schemeClr>
                </a:solidFill>
              </a:rPr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/>
              <a:t>return </a:t>
            </a:r>
            <a:r>
              <a:rPr lang="en-US" sz="2400">
                <a:solidFill>
                  <a:schemeClr val="accent2">
                    <a:lumMod val="50000"/>
                  </a:schemeClr>
                </a:solidFill>
              </a:rPr>
              <a:t>4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as we can see, elements in lists are mutable (changeable)</a:t>
            </a:r>
          </a:p>
          <a:p>
            <a:endParaRPr 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/>
              <a:t>tuples</a:t>
            </a:r>
            <a:r>
              <a:rPr lang="en-US" sz="2400"/>
              <a:t>: lists that are immutable (unchangeable)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elements are enclosed in parenthesis</a:t>
            </a:r>
          </a:p>
          <a:p>
            <a:pPr lvl="2"/>
            <a:r>
              <a:rPr lang="en-US" sz="2400">
                <a:solidFill>
                  <a:srgbClr val="1E4B87"/>
                </a:solidFill>
              </a:rPr>
              <a:t>myTuple</a:t>
            </a:r>
            <a:r>
              <a:rPr lang="en-US" sz="2400"/>
              <a:t> = </a:t>
            </a:r>
            <a:r>
              <a:rPr lang="en-US" sz="2400">
                <a:solidFill>
                  <a:srgbClr val="C00000"/>
                </a:solidFill>
              </a:rPr>
              <a:t>(</a:t>
            </a:r>
            <a:r>
              <a:rPr lang="en-US" sz="2400"/>
              <a:t>'Python', 100, 'VBA', False,’MongoDB’</a:t>
            </a:r>
            <a:r>
              <a:rPr lang="en-US" sz="2400">
                <a:solidFill>
                  <a:srgbClr val="C00000"/>
                </a:solidFill>
              </a:rPr>
              <a:t>)</a:t>
            </a:r>
          </a:p>
          <a:p>
            <a:pPr lvl="2"/>
            <a:endParaRPr lang="en-US" sz="2400">
              <a:solidFill>
                <a:srgbClr val="C0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elements are accessed as single item or range (slicing)</a:t>
            </a:r>
          </a:p>
          <a:p>
            <a:pPr lvl="2"/>
            <a:r>
              <a:rPr lang="en-US" sz="2000"/>
              <a:t>Starts at index 1 then returns </a:t>
            </a:r>
            <a:r>
              <a:rPr lang="en-US" sz="2000" u="sng"/>
              <a:t>up to</a:t>
            </a:r>
            <a:r>
              <a:rPr lang="en-US" sz="2000"/>
              <a:t> 4 elements but not 4</a:t>
            </a:r>
            <a:endParaRPr lang="en-US" sz="2400"/>
          </a:p>
          <a:p>
            <a:pPr lvl="2"/>
            <a:r>
              <a:rPr lang="en-US" sz="2400">
                <a:solidFill>
                  <a:srgbClr val="1E4B87"/>
                </a:solidFill>
              </a:rPr>
              <a:t>myTuple</a:t>
            </a:r>
            <a:r>
              <a:rPr lang="en-US" sz="2400">
                <a:solidFill>
                  <a:srgbClr val="C00000"/>
                </a:solidFill>
              </a:rPr>
              <a:t>[</a:t>
            </a:r>
            <a:r>
              <a:rPr lang="en-US" sz="2400">
                <a:solidFill>
                  <a:srgbClr val="1E4B87"/>
                </a:solidFill>
              </a:rPr>
              <a:t>1:4</a:t>
            </a:r>
            <a:r>
              <a:rPr lang="en-US" sz="2400">
                <a:solidFill>
                  <a:srgbClr val="C00000"/>
                </a:solidFill>
              </a:rPr>
              <a:t>]</a:t>
            </a:r>
          </a:p>
          <a:p>
            <a:pPr lvl="2"/>
            <a:r>
              <a:rPr lang="en-US" sz="2400"/>
              <a:t>return </a:t>
            </a:r>
            <a:r>
              <a:rPr lang="en-US" sz="2400">
                <a:solidFill>
                  <a:schemeClr val="accent2">
                    <a:lumMod val="50000"/>
                  </a:schemeClr>
                </a:solidFill>
              </a:rPr>
              <a:t>100, VBA, False</a:t>
            </a:r>
            <a:endParaRPr lang="en-US"/>
          </a:p>
          <a:p>
            <a:endParaRPr lang="en-US" sz="160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3A583F7-A7BC-FA42-9D3A-967E1452273C}"/>
              </a:ext>
            </a:extLst>
          </p:cNvPr>
          <p:cNvCxnSpPr/>
          <p:nvPr/>
        </p:nvCxnSpPr>
        <p:spPr>
          <a:xfrm>
            <a:off x="381000" y="2971800"/>
            <a:ext cx="472440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2632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FE90D-87E8-CE47-B200-5805E0E15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 / while loops</a:t>
            </a:r>
          </a:p>
        </p:txBody>
      </p:sp>
    </p:spTree>
    <p:extLst>
      <p:ext uri="{BB962C8B-B14F-4D97-AF65-F5344CB8AC3E}">
        <p14:creationId xmlns:p14="http://schemas.microsoft.com/office/powerpoint/2010/main" val="3689415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497AE-4356-D244-9533-BCE3E5DA0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/>
              <a:t>For Loop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31F071-D7C1-1046-85B0-717BA763C45C}"/>
              </a:ext>
            </a:extLst>
          </p:cNvPr>
          <p:cNvSpPr txBox="1"/>
          <p:nvPr/>
        </p:nvSpPr>
        <p:spPr>
          <a:xfrm>
            <a:off x="304800" y="914400"/>
            <a:ext cx="4114800" cy="517064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/>
              <a:t>Python</a:t>
            </a:r>
          </a:p>
          <a:p>
            <a:endParaRPr lang="en-US"/>
          </a:p>
          <a:p>
            <a:r>
              <a:rPr lang="en-US"/>
              <a:t>loop through a range of numbers (0-4)</a:t>
            </a:r>
          </a:p>
          <a:p>
            <a:r>
              <a:rPr lang="en-US"/>
              <a:t>loop executes 5 times</a:t>
            </a:r>
          </a:p>
          <a:p>
            <a:r>
              <a:rPr lang="en-US" sz="2400">
                <a:solidFill>
                  <a:schemeClr val="accent2">
                    <a:lumMod val="50000"/>
                  </a:schemeClr>
                </a:solidFill>
              </a:rPr>
              <a:t>for</a:t>
            </a:r>
            <a:r>
              <a:rPr lang="en-US" sz="2400"/>
              <a:t> x </a:t>
            </a:r>
            <a:r>
              <a:rPr lang="en-US" sz="2400">
                <a:solidFill>
                  <a:schemeClr val="accent2">
                    <a:lumMod val="50000"/>
                  </a:schemeClr>
                </a:solidFill>
              </a:rPr>
              <a:t>in</a:t>
            </a:r>
            <a:r>
              <a:rPr lang="en-US" sz="2400"/>
              <a:t> </a:t>
            </a:r>
            <a:r>
              <a:rPr lang="en-US" sz="2400">
                <a:solidFill>
                  <a:schemeClr val="accent2">
                    <a:lumMod val="50000"/>
                  </a:schemeClr>
                </a:solidFill>
              </a:rPr>
              <a:t>range</a:t>
            </a:r>
            <a:r>
              <a:rPr lang="en-US" sz="2400"/>
              <a:t>(5):</a:t>
            </a:r>
          </a:p>
          <a:p>
            <a:r>
              <a:rPr lang="en-US" sz="2400"/>
              <a:t>     </a:t>
            </a:r>
            <a:r>
              <a:rPr lang="en-US" sz="2400">
                <a:solidFill>
                  <a:schemeClr val="accent2">
                    <a:lumMod val="50000"/>
                  </a:schemeClr>
                </a:solidFill>
              </a:rPr>
              <a:t>print</a:t>
            </a:r>
            <a:r>
              <a:rPr lang="en-US" sz="2400"/>
              <a:t>(x)</a:t>
            </a:r>
          </a:p>
          <a:p>
            <a:endParaRPr lang="en-US" sz="2400"/>
          </a:p>
          <a:p>
            <a:r>
              <a:rPr lang="en-US"/>
              <a:t>loop through a range of numbers (2-4)</a:t>
            </a:r>
          </a:p>
          <a:p>
            <a:r>
              <a:rPr lang="en-US"/>
              <a:t>loop executes 3 times</a:t>
            </a:r>
          </a:p>
          <a:p>
            <a:r>
              <a:rPr lang="en-US" sz="2400">
                <a:solidFill>
                  <a:schemeClr val="accent2">
                    <a:lumMod val="50000"/>
                  </a:schemeClr>
                </a:solidFill>
              </a:rPr>
              <a:t>for</a:t>
            </a:r>
            <a:r>
              <a:rPr lang="en-US" sz="2400"/>
              <a:t> x </a:t>
            </a:r>
            <a:r>
              <a:rPr lang="en-US" sz="2400">
                <a:solidFill>
                  <a:schemeClr val="accent2">
                    <a:lumMod val="50000"/>
                  </a:schemeClr>
                </a:solidFill>
              </a:rPr>
              <a:t>in range</a:t>
            </a:r>
            <a:r>
              <a:rPr lang="en-US" sz="2400"/>
              <a:t>(2, 5):</a:t>
            </a:r>
          </a:p>
          <a:p>
            <a:r>
              <a:rPr lang="en-US" sz="2400"/>
              <a:t>     </a:t>
            </a:r>
            <a:r>
              <a:rPr lang="en-US" sz="2400">
                <a:solidFill>
                  <a:schemeClr val="accent2">
                    <a:lumMod val="50000"/>
                  </a:schemeClr>
                </a:solidFill>
              </a:rPr>
              <a:t>print</a:t>
            </a:r>
            <a:r>
              <a:rPr lang="en-US" sz="2400"/>
              <a:t>(x)</a:t>
            </a:r>
          </a:p>
          <a:p>
            <a:endParaRPr lang="en-US" sz="2400"/>
          </a:p>
          <a:p>
            <a:r>
              <a:rPr lang="en-US" sz="2400">
                <a:solidFill>
                  <a:schemeClr val="accent2">
                    <a:lumMod val="50000"/>
                  </a:schemeClr>
                </a:solidFill>
              </a:rPr>
              <a:t>zoo</a:t>
            </a:r>
            <a:r>
              <a:rPr lang="en-US" sz="2400"/>
              <a:t> = ["cow", "dog", "bee"]</a:t>
            </a:r>
          </a:p>
          <a:p>
            <a:r>
              <a:rPr lang="en-US" sz="2400">
                <a:solidFill>
                  <a:schemeClr val="accent2">
                    <a:lumMod val="50000"/>
                  </a:schemeClr>
                </a:solidFill>
              </a:rPr>
              <a:t>for</a:t>
            </a:r>
            <a:r>
              <a:rPr lang="en-US" sz="2400"/>
              <a:t> animal </a:t>
            </a:r>
            <a:r>
              <a:rPr lang="en-US" sz="2400">
                <a:solidFill>
                  <a:schemeClr val="accent2">
                    <a:lumMod val="50000"/>
                  </a:schemeClr>
                </a:solidFill>
              </a:rPr>
              <a:t>in</a:t>
            </a:r>
            <a:r>
              <a:rPr lang="en-US" sz="2400"/>
              <a:t> zoo:</a:t>
            </a:r>
          </a:p>
          <a:p>
            <a:r>
              <a:rPr lang="en-US" sz="2400"/>
              <a:t>     </a:t>
            </a:r>
            <a:r>
              <a:rPr lang="en-US" sz="2400">
                <a:solidFill>
                  <a:schemeClr val="accent2">
                    <a:lumMod val="50000"/>
                  </a:schemeClr>
                </a:solidFill>
              </a:rPr>
              <a:t>print</a:t>
            </a:r>
            <a:r>
              <a:rPr lang="en-US" sz="2400"/>
              <a:t>(animal)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53CBFE-5953-E547-A938-E4AA9D6F1C6B}"/>
              </a:ext>
            </a:extLst>
          </p:cNvPr>
          <p:cNvSpPr txBox="1"/>
          <p:nvPr/>
        </p:nvSpPr>
        <p:spPr>
          <a:xfrm>
            <a:off x="4419599" y="905249"/>
            <a:ext cx="4571997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/>
              <a:t>VBA</a:t>
            </a:r>
          </a:p>
          <a:p>
            <a:endParaRPr lang="en-US" b="1"/>
          </a:p>
          <a:p>
            <a:r>
              <a:rPr lang="en-US"/>
              <a:t>loop through a range of numbers (0-5)</a:t>
            </a:r>
          </a:p>
          <a:p>
            <a:r>
              <a:rPr lang="en-US"/>
              <a:t>loop executes 6 times</a:t>
            </a:r>
          </a:p>
          <a:p>
            <a:r>
              <a:rPr lang="en-US" sz="2400">
                <a:solidFill>
                  <a:schemeClr val="accent2">
                    <a:lumMod val="50000"/>
                  </a:schemeClr>
                </a:solidFill>
              </a:rPr>
              <a:t>for</a:t>
            </a:r>
            <a:r>
              <a:rPr lang="en-US" sz="2400"/>
              <a:t> x = 0 </a:t>
            </a:r>
            <a:r>
              <a:rPr lang="en-US" sz="2400">
                <a:solidFill>
                  <a:schemeClr val="accent2">
                    <a:lumMod val="50000"/>
                  </a:schemeClr>
                </a:solidFill>
              </a:rPr>
              <a:t>to</a:t>
            </a:r>
            <a:r>
              <a:rPr lang="en-US" sz="2400"/>
              <a:t> 5</a:t>
            </a:r>
          </a:p>
          <a:p>
            <a:r>
              <a:rPr lang="en-US" sz="2400"/>
              <a:t>     MsgBox(x)</a:t>
            </a:r>
          </a:p>
          <a:p>
            <a:endParaRPr lang="en-US" sz="2400"/>
          </a:p>
          <a:p>
            <a:r>
              <a:rPr lang="en-US"/>
              <a:t>loop through a range of numbers (2-5)</a:t>
            </a:r>
          </a:p>
          <a:p>
            <a:r>
              <a:rPr lang="en-US"/>
              <a:t>loop executes 3 times</a:t>
            </a:r>
            <a:endParaRPr lang="en-US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sz="2400">
                <a:solidFill>
                  <a:schemeClr val="accent2">
                    <a:lumMod val="50000"/>
                  </a:schemeClr>
                </a:solidFill>
              </a:rPr>
              <a:t>for</a:t>
            </a:r>
            <a:r>
              <a:rPr lang="en-US" sz="2400"/>
              <a:t> x = 2 </a:t>
            </a:r>
            <a:r>
              <a:rPr lang="en-US" sz="2400">
                <a:solidFill>
                  <a:schemeClr val="accent2">
                    <a:lumMod val="50000"/>
                  </a:schemeClr>
                </a:solidFill>
              </a:rPr>
              <a:t>to</a:t>
            </a:r>
            <a:r>
              <a:rPr lang="en-US" sz="2400"/>
              <a:t> 5</a:t>
            </a:r>
          </a:p>
          <a:p>
            <a:r>
              <a:rPr lang="en-US" sz="2400"/>
              <a:t>     MsgBox(x)</a:t>
            </a:r>
          </a:p>
          <a:p>
            <a:endParaRPr lang="en-US" sz="2400"/>
          </a:p>
          <a:p>
            <a:endParaRPr lang="en-US" sz="2000" b="1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sz="2400">
                <a:solidFill>
                  <a:schemeClr val="accent2">
                    <a:lumMod val="50000"/>
                  </a:schemeClr>
                </a:solidFill>
              </a:rPr>
              <a:t>For each </a:t>
            </a:r>
            <a:r>
              <a:rPr lang="en-US" sz="2000" b="1"/>
              <a:t>worksheet</a:t>
            </a:r>
            <a:r>
              <a:rPr lang="en-US" sz="2400">
                <a:solidFill>
                  <a:schemeClr val="accent2">
                    <a:lumMod val="50000"/>
                  </a:schemeClr>
                </a:solidFill>
              </a:rPr>
              <a:t> in </a:t>
            </a:r>
            <a:r>
              <a:rPr lang="en-US" sz="2000" b="1"/>
              <a:t>worksheets</a:t>
            </a:r>
          </a:p>
          <a:p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E7BF810-F5D9-404C-A84F-EBA0920539FE}"/>
              </a:ext>
            </a:extLst>
          </p:cNvPr>
          <p:cNvCxnSpPr/>
          <p:nvPr/>
        </p:nvCxnSpPr>
        <p:spPr>
          <a:xfrm>
            <a:off x="4419600" y="914400"/>
            <a:ext cx="0" cy="518160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1793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F84D5-2BFC-014B-95B4-C2D27D62A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/>
              <a:t>While loop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412D14-37E5-BE46-8D60-87E63253BD72}"/>
              </a:ext>
            </a:extLst>
          </p:cNvPr>
          <p:cNvSpPr txBox="1"/>
          <p:nvPr/>
        </p:nvSpPr>
        <p:spPr>
          <a:xfrm>
            <a:off x="304800" y="914400"/>
            <a:ext cx="8534400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solidFill>
                  <a:schemeClr val="accent2">
                    <a:lumMod val="50000"/>
                  </a:schemeClr>
                </a:solidFill>
              </a:rPr>
              <a:t>while</a:t>
            </a:r>
            <a:r>
              <a:rPr lang="en-US" sz="2800" b="1"/>
              <a:t> </a:t>
            </a:r>
            <a:r>
              <a:rPr lang="en-US" sz="2800"/>
              <a:t>loops will run blocks of code just like a </a:t>
            </a:r>
            <a:r>
              <a:rPr lang="en-US" sz="2800" b="1">
                <a:solidFill>
                  <a:schemeClr val="accent2">
                    <a:lumMod val="50000"/>
                  </a:schemeClr>
                </a:solidFill>
              </a:rPr>
              <a:t>for</a:t>
            </a:r>
            <a:r>
              <a:rPr lang="en-US" sz="2800"/>
              <a:t> loop does but will continue looping for as long as a condition is met.</a:t>
            </a:r>
          </a:p>
          <a:p>
            <a:endParaRPr lang="en-US" sz="2800"/>
          </a:p>
          <a:p>
            <a:r>
              <a:rPr lang="en-US" sz="2800" b="1">
                <a:solidFill>
                  <a:schemeClr val="accent2">
                    <a:lumMod val="50000"/>
                  </a:schemeClr>
                </a:solidFill>
              </a:rPr>
              <a:t>for</a:t>
            </a:r>
            <a:r>
              <a:rPr lang="en-US" sz="2800"/>
              <a:t> execute block of code for a finite number of times</a:t>
            </a:r>
          </a:p>
          <a:p>
            <a:r>
              <a:rPr lang="en-US" sz="2800" b="1">
                <a:solidFill>
                  <a:schemeClr val="accent2">
                    <a:lumMod val="50000"/>
                  </a:schemeClr>
                </a:solidFill>
              </a:rPr>
              <a:t>while</a:t>
            </a:r>
            <a:r>
              <a:rPr lang="en-US" sz="2800"/>
              <a:t> execute block of code until a condition is met</a:t>
            </a:r>
          </a:p>
          <a:p>
            <a:endParaRPr lang="en-US" sz="2800"/>
          </a:p>
          <a:p>
            <a:r>
              <a:rPr lang="en-US" sz="2800"/>
              <a:t>run = "</a:t>
            </a:r>
            <a:r>
              <a:rPr lang="en-US" sz="2800">
                <a:solidFill>
                  <a:srgbClr val="FF40FF"/>
                </a:solidFill>
              </a:rPr>
              <a:t>y</a:t>
            </a:r>
            <a:r>
              <a:rPr lang="en-US" sz="2800"/>
              <a:t>"</a:t>
            </a:r>
          </a:p>
          <a:p>
            <a:r>
              <a:rPr lang="en-US" sz="2800">
                <a:solidFill>
                  <a:schemeClr val="accent2">
                    <a:lumMod val="50000"/>
                  </a:schemeClr>
                </a:solidFill>
              </a:rPr>
              <a:t>while</a:t>
            </a:r>
            <a:r>
              <a:rPr lang="en-US" sz="2800"/>
              <a:t> run == "</a:t>
            </a:r>
            <a:r>
              <a:rPr lang="en-US" sz="2800">
                <a:solidFill>
                  <a:srgbClr val="FF40FF"/>
                </a:solidFill>
              </a:rPr>
              <a:t>y</a:t>
            </a:r>
            <a:r>
              <a:rPr lang="en-US" sz="2800"/>
              <a:t>":</a:t>
            </a:r>
          </a:p>
          <a:p>
            <a:r>
              <a:rPr lang="en-US" sz="2800"/>
              <a:t>	</a:t>
            </a:r>
            <a:r>
              <a:rPr lang="en-US" sz="2800">
                <a:solidFill>
                  <a:schemeClr val="accent2">
                    <a:lumMod val="50000"/>
                  </a:schemeClr>
                </a:solidFill>
              </a:rPr>
              <a:t>print</a:t>
            </a:r>
            <a:r>
              <a:rPr lang="en-US" sz="2800"/>
              <a:t>("Hi!")</a:t>
            </a:r>
          </a:p>
          <a:p>
            <a:r>
              <a:rPr lang="en-US" sz="2800"/>
              <a:t>	run = </a:t>
            </a:r>
            <a:r>
              <a:rPr lang="en-US" sz="2800">
                <a:solidFill>
                  <a:schemeClr val="accent2">
                    <a:lumMod val="50000"/>
                  </a:schemeClr>
                </a:solidFill>
              </a:rPr>
              <a:t>input</a:t>
            </a:r>
            <a:r>
              <a:rPr lang="en-US" sz="2800"/>
              <a:t>("Enter ‘y’ to continue, ‘s’ to stop: ")</a:t>
            </a:r>
          </a:p>
          <a:p>
            <a:endParaRPr lang="en-US" sz="280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921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4C87A-823C-CF43-A90A-3738EFFAC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/>
              <a:t>Supplements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D00861-F4C1-2E4F-9F2D-3C17D10A2B65}"/>
              </a:ext>
            </a:extLst>
          </p:cNvPr>
          <p:cNvSpPr txBox="1"/>
          <p:nvPr/>
        </p:nvSpPr>
        <p:spPr>
          <a:xfrm>
            <a:off x="457200" y="1066800"/>
            <a:ext cx="8077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hlinkClick r:id="rId2"/>
              </a:rPr>
              <a:t>https://www.tutorialspoint.com/python/python_lists.htm</a:t>
            </a:r>
            <a:endParaRPr lang="en-US"/>
          </a:p>
          <a:p>
            <a:endParaRPr lang="en-US"/>
          </a:p>
          <a:p>
            <a:r>
              <a:rPr lang="en-US">
                <a:hlinkClick r:id="rId3"/>
              </a:rPr>
              <a:t>https://www.tutorialspoint.com/python/python_tuples.htm</a:t>
            </a:r>
            <a:endParaRPr lang="en-US"/>
          </a:p>
          <a:p>
            <a:endParaRPr lang="en-US">
              <a:hlinkClick r:id="rId4"/>
            </a:endParaRPr>
          </a:p>
          <a:p>
            <a:r>
              <a:rPr lang="en-US">
                <a:hlinkClick r:id="rId4"/>
              </a:rPr>
              <a:t>https://www.pythonforbeginners.com/random/how-to-use-the-random-module-in-python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525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/>
              <a:t>Questions / Discussion</a:t>
            </a:r>
          </a:p>
        </p:txBody>
      </p:sp>
    </p:spTree>
    <p:extLst>
      <p:ext uri="{BB962C8B-B14F-4D97-AF65-F5344CB8AC3E}">
        <p14:creationId xmlns:p14="http://schemas.microsoft.com/office/powerpoint/2010/main" val="2018764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91057-0CAA-CD4D-99C3-39C6FDD17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Installing </a:t>
            </a:r>
            <a:r>
              <a:rPr lang="en-US" sz="2800" dirty="0" err="1"/>
              <a:t>Conda</a:t>
            </a:r>
            <a:endParaRPr lang="en-US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064AC6-CD24-584E-B53B-AC4E144B2281}"/>
              </a:ext>
            </a:extLst>
          </p:cNvPr>
          <p:cNvSpPr txBox="1"/>
          <p:nvPr/>
        </p:nvSpPr>
        <p:spPr>
          <a:xfrm>
            <a:off x="457200" y="914400"/>
            <a:ext cx="8229600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" sz="2800"/>
              <a:t>enter </a:t>
            </a:r>
          </a:p>
          <a:p>
            <a:pPr lvl="1"/>
            <a:r>
              <a:rPr lang="it" sz="2400">
                <a:solidFill>
                  <a:srgbClr val="C00000"/>
                </a:solidFill>
              </a:rPr>
              <a:t>conda create -n PythonData python=3.6 anaconda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/>
              <a:t>T</a:t>
            </a:r>
            <a:r>
              <a:rPr lang="it" sz="2400"/>
              <a:t>his might take a few minutes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" sz="28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/>
              <a:t>e</a:t>
            </a:r>
            <a:r>
              <a:rPr lang="it" sz="2800"/>
              <a:t>nter</a:t>
            </a:r>
            <a:r>
              <a:rPr lang="it" sz="2800">
                <a:solidFill>
                  <a:srgbClr val="C00000"/>
                </a:solidFill>
              </a:rPr>
              <a:t> source activate PythonData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/>
              <a:t>Should see </a:t>
            </a:r>
            <a:r>
              <a:rPr lang="en-US" sz="2400">
                <a:solidFill>
                  <a:schemeClr val="accent2">
                    <a:lumMod val="50000"/>
                  </a:schemeClr>
                </a:solidFill>
              </a:rPr>
              <a:t>(</a:t>
            </a:r>
            <a:r>
              <a:rPr lang="en-US" sz="2400" err="1">
                <a:solidFill>
                  <a:schemeClr val="accent2">
                    <a:lumMod val="50000"/>
                  </a:schemeClr>
                </a:solidFill>
              </a:rPr>
              <a:t>PythonData</a:t>
            </a:r>
            <a:r>
              <a:rPr lang="en-US" sz="2400">
                <a:solidFill>
                  <a:schemeClr val="accent2">
                    <a:lumMod val="50000"/>
                  </a:schemeClr>
                </a:solidFill>
              </a:rPr>
              <a:t>)$ </a:t>
            </a:r>
            <a:r>
              <a:rPr lang="en-US" sz="2400"/>
              <a:t>at your prompt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" sz="28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/>
              <a:t>e</a:t>
            </a:r>
            <a:r>
              <a:rPr lang="it" sz="2800"/>
              <a:t>nter</a:t>
            </a:r>
            <a:r>
              <a:rPr lang="it" sz="2800">
                <a:solidFill>
                  <a:srgbClr val="C00000"/>
                </a:solidFill>
              </a:rPr>
              <a:t> source deactivate</a:t>
            </a:r>
          </a:p>
          <a:p>
            <a:endParaRPr lang="en-US" b="1">
              <a:solidFill>
                <a:srgbClr val="C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5329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/>
              <a:t>Agenda</a:t>
            </a:r>
          </a:p>
        </p:txBody>
      </p:sp>
      <p:sp>
        <p:nvSpPr>
          <p:cNvPr id="3" name="Shape 136"/>
          <p:cNvSpPr txBox="1"/>
          <p:nvPr/>
        </p:nvSpPr>
        <p:spPr>
          <a:xfrm>
            <a:off x="304800" y="990600"/>
            <a:ext cx="8534400" cy="27132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/>
              <a:t>Check Python 3 installation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/>
              <a:t>Navigate your desktop via the terminal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/>
              <a:t>Create Python scripts and run them in the terminal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/>
              <a:t>Understand basic programming concepts in Python</a:t>
            </a:r>
          </a:p>
        </p:txBody>
      </p:sp>
    </p:spTree>
    <p:extLst>
      <p:ext uri="{BB962C8B-B14F-4D97-AF65-F5344CB8AC3E}">
        <p14:creationId xmlns:p14="http://schemas.microsoft.com/office/powerpoint/2010/main" val="196510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/>
              <a:t>Logistic and Syntax</a:t>
            </a:r>
          </a:p>
        </p:txBody>
      </p:sp>
      <p:sp>
        <p:nvSpPr>
          <p:cNvPr id="3" name="Shape 136"/>
          <p:cNvSpPr txBox="1"/>
          <p:nvPr/>
        </p:nvSpPr>
        <p:spPr>
          <a:xfrm>
            <a:off x="304800" y="653854"/>
            <a:ext cx="8534400" cy="559454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b="1"/>
              <a:t>The Python code to be executed through either git-bash or the Mac terminal.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/>
              <a:t>Windows users should always use `git-bash`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/>
              <a:t>Mac users could/should use the terminal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/>
              <a:t>Python: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b="1"/>
              <a:t>Case-sensitive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b="1"/>
              <a:t>Indentation matters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sz="2400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>
                <a:solidFill>
                  <a:srgbClr val="FF0000"/>
                </a:solidFill>
              </a:rPr>
              <a:t>python</a:t>
            </a:r>
            <a:r>
              <a:rPr lang="en-US" sz="2400" b="1"/>
              <a:t> </a:t>
            </a:r>
            <a:r>
              <a:rPr lang="en-US" sz="2400" b="1" i="1">
                <a:solidFill>
                  <a:srgbClr val="0070C0"/>
                </a:solidFill>
              </a:rPr>
              <a:t>&lt;filename&gt;.</a:t>
            </a:r>
            <a:r>
              <a:rPr lang="en-US" sz="2400" b="1" i="1" err="1">
                <a:solidFill>
                  <a:srgbClr val="0070C0"/>
                </a:solidFill>
              </a:rPr>
              <a:t>py</a:t>
            </a:r>
            <a:endParaRPr lang="en-US" sz="2000" b="1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/>
              <a:t>Tells the computer that this is a python file, and …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/>
              <a:t>To run the code contained within</a:t>
            </a:r>
          </a:p>
          <a:p>
            <a:pPr lvl="1"/>
            <a:endParaRPr lang="en-US" sz="2000" b="1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/>
              <a:t>/GitLab/MINSTP201811DATA2/Instructor Notes/PYTHON-WK3.1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b="1" err="1"/>
              <a:t>StudentGuide.md</a:t>
            </a:r>
            <a:endParaRPr lang="en-US" b="1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b="1" err="1"/>
              <a:t>Python_Reference_Guide.pdf</a:t>
            </a:r>
            <a:endParaRPr lang="en-US" b="1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b="1" err="1"/>
              <a:t>CommonCommand.txt</a:t>
            </a:r>
            <a:endParaRPr lang="en-US" b="1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b="1" err="1"/>
              <a:t>conda_pip.pdf</a:t>
            </a:r>
            <a:endParaRPr lang="en-US" b="1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b="1" err="1"/>
              <a:t>conda-cheatSheet.pdf</a:t>
            </a:r>
            <a:endParaRPr 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/>
          </a:p>
        </p:txBody>
      </p:sp>
    </p:spTree>
    <p:extLst>
      <p:ext uri="{BB962C8B-B14F-4D97-AF65-F5344CB8AC3E}">
        <p14:creationId xmlns:p14="http://schemas.microsoft.com/office/powerpoint/2010/main" val="4256608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Let’s Start Coding</a:t>
            </a:r>
          </a:p>
        </p:txBody>
      </p:sp>
    </p:spTree>
    <p:extLst>
      <p:ext uri="{BB962C8B-B14F-4D97-AF65-F5344CB8AC3E}">
        <p14:creationId xmlns:p14="http://schemas.microsoft.com/office/powerpoint/2010/main" val="760825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A8A34-E50B-C845-BEE3-A68261EBD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/>
              <a:t>Instructor Demo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F341A53-488E-124B-B0E0-447B9E674192}"/>
              </a:ext>
            </a:extLst>
          </p:cNvPr>
          <p:cNvSpPr/>
          <p:nvPr/>
        </p:nvSpPr>
        <p:spPr>
          <a:xfrm>
            <a:off x="609600" y="914400"/>
            <a:ext cx="53340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err="1">
                <a:solidFill>
                  <a:srgbClr val="C00000"/>
                </a:solidFill>
              </a:rPr>
              <a:t>mkdir</a:t>
            </a:r>
            <a:r>
              <a:rPr lang="en-US" sz="2800"/>
              <a:t> </a:t>
            </a:r>
            <a:r>
              <a:rPr lang="en-US" sz="2800" b="1" i="1" err="1">
                <a:solidFill>
                  <a:srgbClr val="0070C0"/>
                </a:solidFill>
              </a:rPr>
              <a:t>test_script</a:t>
            </a:r>
            <a:endParaRPr lang="en-US" sz="2800" b="1" i="1">
              <a:solidFill>
                <a:srgbClr val="0070C0"/>
              </a:solidFill>
            </a:endParaRPr>
          </a:p>
          <a:p>
            <a:endParaRPr lang="en-US" sz="2800"/>
          </a:p>
          <a:p>
            <a:r>
              <a:rPr lang="en-US" sz="2800" b="1">
                <a:solidFill>
                  <a:srgbClr val="C00000"/>
                </a:solidFill>
              </a:rPr>
              <a:t>touch</a:t>
            </a:r>
            <a:r>
              <a:rPr lang="en-US" sz="2800"/>
              <a:t> </a:t>
            </a:r>
            <a:r>
              <a:rPr lang="en-US" sz="2800" b="1">
                <a:solidFill>
                  <a:srgbClr val="0070C0"/>
                </a:solidFill>
              </a:rPr>
              <a:t>test1.py</a:t>
            </a:r>
          </a:p>
          <a:p>
            <a:endParaRPr lang="en-US" sz="2800"/>
          </a:p>
          <a:p>
            <a:r>
              <a:rPr lang="en-US" sz="2800" b="1">
                <a:solidFill>
                  <a:srgbClr val="7030A0"/>
                </a:solidFill>
              </a:rPr>
              <a:t>print("Hello Python!")</a:t>
            </a:r>
          </a:p>
          <a:p>
            <a:endParaRPr lang="en-US" sz="2800"/>
          </a:p>
          <a:p>
            <a:r>
              <a:rPr lang="en-US" sz="2800" b="1">
                <a:solidFill>
                  <a:srgbClr val="C00000"/>
                </a:solidFill>
              </a:rPr>
              <a:t>touch</a:t>
            </a:r>
            <a:r>
              <a:rPr lang="en-US" sz="2800"/>
              <a:t> </a:t>
            </a:r>
            <a:r>
              <a:rPr lang="en-US" sz="2800" b="1">
                <a:solidFill>
                  <a:srgbClr val="0070C0"/>
                </a:solidFill>
              </a:rPr>
              <a:t>test2.py</a:t>
            </a:r>
          </a:p>
          <a:p>
            <a:endParaRPr lang="en-US" sz="2800"/>
          </a:p>
          <a:p>
            <a:r>
              <a:rPr lang="en-US" sz="2800" b="1">
                <a:solidFill>
                  <a:srgbClr val="7030A0"/>
                </a:solidFill>
              </a:rPr>
              <a:t>print("Hello again Python!")</a:t>
            </a:r>
          </a:p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8DF665-E08C-8046-9C0D-F8E38C59F2F0}"/>
              </a:ext>
            </a:extLst>
          </p:cNvPr>
          <p:cNvSpPr txBox="1"/>
          <p:nvPr/>
        </p:nvSpPr>
        <p:spPr>
          <a:xfrm>
            <a:off x="4495800" y="914400"/>
            <a:ext cx="426720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C00000"/>
                </a:solidFill>
              </a:rPr>
              <a:t>red</a:t>
            </a:r>
            <a:r>
              <a:rPr lang="en-US" sz="2800"/>
              <a:t> = terminal command</a:t>
            </a:r>
          </a:p>
          <a:p>
            <a:r>
              <a:rPr lang="en-US" sz="2800">
                <a:solidFill>
                  <a:srgbClr val="0070C0"/>
                </a:solidFill>
              </a:rPr>
              <a:t>blue</a:t>
            </a:r>
            <a:r>
              <a:rPr lang="en-US" sz="2800"/>
              <a:t> = folder / File</a:t>
            </a:r>
          </a:p>
          <a:p>
            <a:r>
              <a:rPr lang="en-US" sz="2800">
                <a:solidFill>
                  <a:srgbClr val="7030A0"/>
                </a:solidFill>
              </a:rPr>
              <a:t>purple</a:t>
            </a:r>
            <a:r>
              <a:rPr lang="en-US" sz="2800"/>
              <a:t> = python script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994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8106D-CAC4-6744-BBAB-8DB59DE87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Student Activity</a:t>
            </a:r>
          </a:p>
        </p:txBody>
      </p:sp>
      <p:pic>
        <p:nvPicPr>
          <p:cNvPr id="4" name="Picture 3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88A83EB8-31AB-284A-B6CB-37BF8B4F6F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200" y="717550"/>
            <a:ext cx="7975600" cy="542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301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A2A91-E3D7-5747-87AF-AC7E8B86B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Basic Commands</a:t>
            </a:r>
          </a:p>
        </p:txBody>
      </p:sp>
      <p:pic>
        <p:nvPicPr>
          <p:cNvPr id="8" name="Picture 7" descr="A screenshot of text&#13;&#10;&#13;&#10;Description automatically generated">
            <a:extLst>
              <a:ext uri="{FF2B5EF4-FFF2-40B4-BE49-F238E27FC236}">
                <a16:creationId xmlns:a16="http://schemas.microsoft.com/office/drawing/2014/main" id="{FACD1566-B452-CB46-A95D-8DB469C72F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722648"/>
            <a:ext cx="6502400" cy="567815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2FC31AE-CC8C-F145-873A-0252F5F68352}"/>
              </a:ext>
            </a:extLst>
          </p:cNvPr>
          <p:cNvSpPr txBox="1"/>
          <p:nvPr/>
        </p:nvSpPr>
        <p:spPr>
          <a:xfrm>
            <a:off x="308113" y="799267"/>
            <a:ext cx="1905000" cy="5601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/>
              <a:t>All of the Python code will be executed through either git-bash or the Mac terminal.</a:t>
            </a:r>
          </a:p>
          <a:p>
            <a:endParaRPr lang="en-US" sz="2000" b="1"/>
          </a:p>
          <a:p>
            <a:r>
              <a:rPr lang="en-US" sz="2000" b="1"/>
              <a:t>Windows users should always use `git-bash` while Mac users should use the terminal.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182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1_Unbrand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16023</TotalTime>
  <Words>1096</Words>
  <Application>Microsoft Macintosh PowerPoint</Application>
  <PresentationFormat>On-screen Show (4:3)</PresentationFormat>
  <Paragraphs>214</Paragraphs>
  <Slides>29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2" baseType="lpstr">
      <vt:lpstr>Arial</vt:lpstr>
      <vt:lpstr>Calibri</vt:lpstr>
      <vt:lpstr>1_Unbranded</vt:lpstr>
      <vt:lpstr>Introduction to Python</vt:lpstr>
      <vt:lpstr>Class Activity</vt:lpstr>
      <vt:lpstr>Installing Conda</vt:lpstr>
      <vt:lpstr>Agenda</vt:lpstr>
      <vt:lpstr>Logistic and Syntax</vt:lpstr>
      <vt:lpstr>Let’s Start Coding</vt:lpstr>
      <vt:lpstr>Instructor Demo</vt:lpstr>
      <vt:lpstr>Student Activity</vt:lpstr>
      <vt:lpstr>Basic Commands</vt:lpstr>
      <vt:lpstr>variables</vt:lpstr>
      <vt:lpstr>Introduction to Python</vt:lpstr>
      <vt:lpstr>Instructor Demo - Variables</vt:lpstr>
      <vt:lpstr>Variables</vt:lpstr>
      <vt:lpstr>Review HelloVariableWorld</vt:lpstr>
      <vt:lpstr>Review HelloVariableWorld</vt:lpstr>
      <vt:lpstr>Collecting User Input</vt:lpstr>
      <vt:lpstr>Collecting User’s Input</vt:lpstr>
      <vt:lpstr>Student Activity</vt:lpstr>
      <vt:lpstr>conditionals</vt:lpstr>
      <vt:lpstr>Demo - Conditionals</vt:lpstr>
      <vt:lpstr>lists and tuples</vt:lpstr>
      <vt:lpstr>Demo - Python Lists</vt:lpstr>
      <vt:lpstr>Demo - Python Lists cont’d 1</vt:lpstr>
      <vt:lpstr>Demo - Python Lists cont’d 2</vt:lpstr>
      <vt:lpstr>for / while loops</vt:lpstr>
      <vt:lpstr>For Loop</vt:lpstr>
      <vt:lpstr>While loop</vt:lpstr>
      <vt:lpstr>Supplements</vt:lpstr>
      <vt:lpstr>Questions / Discussion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DevChat #1 Introduction to Twitter Bootstrap:  Web Development for Noobs</dc:title>
  <dc:creator>ahaque89</dc:creator>
  <cp:lastModifiedBy>SK725 ...</cp:lastModifiedBy>
  <cp:revision>1830</cp:revision>
  <cp:lastPrinted>2016-01-30T16:23:56Z</cp:lastPrinted>
  <dcterms:created xsi:type="dcterms:W3CDTF">2015-01-20T17:19:00Z</dcterms:created>
  <dcterms:modified xsi:type="dcterms:W3CDTF">2018-11-21T03:39:46Z</dcterms:modified>
</cp:coreProperties>
</file>