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311" r:id="rId2"/>
    <p:sldId id="624" r:id="rId3"/>
    <p:sldId id="631" r:id="rId4"/>
    <p:sldId id="611" r:id="rId5"/>
    <p:sldId id="623" r:id="rId6"/>
    <p:sldId id="600" r:id="rId7"/>
    <p:sldId id="626" r:id="rId8"/>
    <p:sldId id="625" r:id="rId9"/>
    <p:sldId id="621" r:id="rId10"/>
    <p:sldId id="642" r:id="rId11"/>
    <p:sldId id="628" r:id="rId12"/>
    <p:sldId id="627" r:id="rId13"/>
    <p:sldId id="632" r:id="rId14"/>
    <p:sldId id="629" r:id="rId15"/>
    <p:sldId id="630" r:id="rId16"/>
    <p:sldId id="643" r:id="rId17"/>
    <p:sldId id="633" r:id="rId18"/>
    <p:sldId id="634" r:id="rId19"/>
    <p:sldId id="644" r:id="rId20"/>
    <p:sldId id="635" r:id="rId21"/>
    <p:sldId id="645" r:id="rId22"/>
    <p:sldId id="636" r:id="rId23"/>
    <p:sldId id="637" r:id="rId24"/>
    <p:sldId id="638" r:id="rId25"/>
    <p:sldId id="646" r:id="rId26"/>
    <p:sldId id="640" r:id="rId27"/>
    <p:sldId id="641" r:id="rId28"/>
    <p:sldId id="639" r:id="rId29"/>
    <p:sldId id="38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8" autoAdjust="0"/>
    <p:restoredTop sz="96412" autoAdjust="0"/>
  </p:normalViewPr>
  <p:slideViewPr>
    <p:cSldViewPr>
      <p:cViewPr varScale="1">
        <p:scale>
          <a:sx n="83" d="100"/>
          <a:sy n="83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hyperlink" Target="https://www.tutorialspoint.com/python/python_lists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forbeginners.com/random/how-to-use-the-random-module-in-pytho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20,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D01-DC3F-454B-A7DF-DAAE482B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337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Introduction to Python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304800" y="653854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case-sensitive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only </a:t>
            </a:r>
            <a:r>
              <a:rPr lang="en-US" sz="2800" u="sng"/>
              <a:t>C</a:t>
            </a:r>
            <a:r>
              <a:rPr lang="en-US" sz="2800"/>
              <a:t>lasses should be capitalized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indentations </a:t>
            </a:r>
            <a:r>
              <a:rPr lang="en-US" sz="2800" u="sng"/>
              <a:t>matter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comments start with </a:t>
            </a:r>
            <a:r>
              <a:rPr lang="en-US" sz="2800" b="1">
                <a:solidFill>
                  <a:srgbClr val="C00000"/>
                </a:solidFill>
              </a:rPr>
              <a:t>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variables are dynamic: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 need to assign a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 need declaration key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python figures out data type on its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type can be changed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5DC2-7313-C147-AA6E-14160AA9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 Demo - Variables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5FB5710E-519E-F54C-B191-C913E968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838200"/>
            <a:ext cx="7048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D58B-6A3F-624E-88A8-F0DBE20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3542E60-C873-5F43-A553-750CBDB0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6858000" cy="54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B466-87E5-6D41-8C5F-ABB8220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867400" cy="653854"/>
          </a:xfrm>
        </p:spPr>
        <p:txBody>
          <a:bodyPr>
            <a:normAutofit/>
          </a:bodyPr>
          <a:lstStyle/>
          <a:p>
            <a:r>
              <a:rPr lang="en-US" sz="2800"/>
              <a:t>Review </a:t>
            </a:r>
            <a:r>
              <a:rPr lang="en-US" sz="2800" err="1"/>
              <a:t>HelloVariableWorld</a:t>
            </a:r>
            <a:endParaRPr lang="en-US" sz="2800"/>
          </a:p>
        </p:txBody>
      </p:sp>
      <p:sp>
        <p:nvSpPr>
          <p:cNvPr id="3" name="Shape 136">
            <a:extLst>
              <a:ext uri="{FF2B5EF4-FFF2-40B4-BE49-F238E27FC236}">
                <a16:creationId xmlns:a16="http://schemas.microsoft.com/office/drawing/2014/main" id="{9C2F21A3-242A-7D49-B2B2-EF5034E96773}"/>
              </a:ext>
            </a:extLst>
          </p:cNvPr>
          <p:cNvSpPr txBox="1"/>
          <p:nvPr/>
        </p:nvSpPr>
        <p:spPr>
          <a:xfrm>
            <a:off x="304800" y="990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/>
              <a:t>Integer variables can be used in calculation by simply referring to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3A16C1-F85F-934C-8ED0-B8B65CD4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" y="2362200"/>
            <a:ext cx="85582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B466-87E5-6D41-8C5F-ABB8220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867400" cy="653854"/>
          </a:xfrm>
        </p:spPr>
        <p:txBody>
          <a:bodyPr>
            <a:normAutofit/>
          </a:bodyPr>
          <a:lstStyle/>
          <a:p>
            <a:r>
              <a:rPr lang="en-US" sz="2800"/>
              <a:t>Review </a:t>
            </a:r>
            <a:r>
              <a:rPr lang="en-US" sz="2800" err="1"/>
              <a:t>HelloVariableWorld</a:t>
            </a:r>
            <a:endParaRPr lang="en-US" sz="2800"/>
          </a:p>
        </p:txBody>
      </p:sp>
      <p:sp>
        <p:nvSpPr>
          <p:cNvPr id="3" name="Shape 136">
            <a:extLst>
              <a:ext uri="{FF2B5EF4-FFF2-40B4-BE49-F238E27FC236}">
                <a16:creationId xmlns:a16="http://schemas.microsoft.com/office/drawing/2014/main" id="{9C2F21A3-242A-7D49-B2B2-EF5034E96773}"/>
              </a:ext>
            </a:extLst>
          </p:cNvPr>
          <p:cNvSpPr txBox="1"/>
          <p:nvPr/>
        </p:nvSpPr>
        <p:spPr>
          <a:xfrm>
            <a:off x="304800" y="762766"/>
            <a:ext cx="8534400" cy="5257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Even though </a:t>
            </a:r>
            <a:r>
              <a:rPr lang="en-US" sz="2800" err="1"/>
              <a:t>booleans</a:t>
            </a:r>
            <a:r>
              <a:rPr lang="en-US" sz="2800"/>
              <a:t> look like strings, they do not use quotations in their declaration.</a:t>
            </a:r>
          </a:p>
          <a:p>
            <a:endParaRPr lang="en-US" sz="2800" b="1"/>
          </a:p>
          <a:p>
            <a:endParaRPr 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castings are still needed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/>
          </a:p>
          <a:p>
            <a:endParaRPr 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…unless we are using </a:t>
            </a:r>
            <a:r>
              <a:rPr lang="en-US" sz="2800" b="1">
                <a:solidFill>
                  <a:srgbClr val="FF40FF"/>
                </a:solidFill>
              </a:rPr>
              <a:t>f</a:t>
            </a:r>
            <a:r>
              <a:rPr lang="en-US" sz="2800" b="1"/>
              <a:t>-string</a:t>
            </a:r>
          </a:p>
          <a:p>
            <a:endParaRPr lang="en-US" sz="28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Variable need to be enclosed in { }</a:t>
            </a:r>
          </a:p>
          <a:p>
            <a:pPr lvl="2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sz="2400" b="1" err="1">
                <a:solidFill>
                  <a:srgbClr val="0070C0"/>
                </a:solidFill>
              </a:rPr>
              <a:t>daily_wage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E1BA6-E3BB-D74D-997E-8F099349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20225"/>
            <a:ext cx="6705601" cy="499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D7ED93-9C32-4C40-8C93-5999DDFD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09" y="4268732"/>
            <a:ext cx="6134100" cy="368300"/>
          </a:xfrm>
          <a:prstGeom prst="rect">
            <a:avLst/>
          </a:prstGeom>
        </p:spPr>
      </p:pic>
      <p:pic>
        <p:nvPicPr>
          <p:cNvPr id="18" name="Picture 1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A7B21A2-4855-BD4F-A87E-14A753C4A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3" y="1789091"/>
            <a:ext cx="3354894" cy="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User’s Input</a:t>
            </a:r>
          </a:p>
        </p:txBody>
      </p:sp>
      <p:pic>
        <p:nvPicPr>
          <p:cNvPr id="6" name="Picture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B653009B-66DA-FA4E-8C84-0EAA07BBC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1" y="685800"/>
            <a:ext cx="8147698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F4917-0565-5B42-80BC-9EA967BC27B0}"/>
              </a:ext>
            </a:extLst>
          </p:cNvPr>
          <p:cNvSpPr txBox="1"/>
          <p:nvPr/>
        </p:nvSpPr>
        <p:spPr>
          <a:xfrm>
            <a:off x="498151" y="5105400"/>
            <a:ext cx="814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 6 can be rewritten in two parts:</a:t>
            </a:r>
          </a:p>
        </p:txBody>
      </p:sp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706897-6EBC-3044-A34E-F068AC7B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3" y="5486400"/>
            <a:ext cx="3733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F862-9908-324C-9FA4-1CFE5EA8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Activity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FCC971-C7E9-B04E-BD81-922049E7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3980"/>
            <a:ext cx="8991600" cy="47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572000" cy="653854"/>
          </a:xfrm>
        </p:spPr>
        <p:txBody>
          <a:bodyPr>
            <a:normAutofit/>
          </a:bodyPr>
          <a:lstStyle/>
          <a:p>
            <a:r>
              <a:rPr lang="en-US" sz="3200" dirty="0"/>
              <a:t>Class Activity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66700" y="6858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Verify </a:t>
            </a:r>
            <a:r>
              <a:rPr lang="en-US" sz="2400" dirty="0" err="1"/>
              <a:t>conda</a:t>
            </a:r>
            <a:r>
              <a:rPr lang="en-US" sz="2400" dirty="0"/>
              <a:t>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Created? </a:t>
            </a: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--version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it your 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codes to be developed in this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Activate </a:t>
            </a:r>
            <a:r>
              <a:rPr lang="en-US" sz="2400" dirty="0" err="1"/>
              <a:t>conda</a:t>
            </a:r>
            <a:r>
              <a:rPr lang="en-US" sz="2400" dirty="0"/>
              <a:t>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create --name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info --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endParaRPr lang="en-US" sz="2400" i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source 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  <a:endParaRPr lang="en-US" sz="1600" i="1" dirty="0">
              <a:solidFill>
                <a:srgbClr val="C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windows users: </a:t>
            </a:r>
            <a:r>
              <a:rPr lang="en-US" sz="2400" i="1" dirty="0">
                <a:solidFill>
                  <a:srgbClr val="C00000"/>
                </a:solidFill>
              </a:rPr>
              <a:t>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source deactivate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windows users: </a:t>
            </a:r>
            <a:r>
              <a:rPr lang="en-US" sz="2400" i="1" dirty="0">
                <a:solidFill>
                  <a:srgbClr val="C00000"/>
                </a:solidFill>
              </a:rPr>
              <a:t>deactivate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remove --name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 --all</a:t>
            </a:r>
            <a:endParaRPr lang="en-US" sz="1600" i="1" dirty="0">
              <a:solidFill>
                <a:srgbClr val="C00000"/>
              </a:solidFill>
            </a:endParaRPr>
          </a:p>
          <a:p>
            <a:pPr lvl="1"/>
            <a:endParaRPr lang="en-US" sz="2400" b="1" i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45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EB74-15EF-E649-82DA-7241AB2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5079C-347F-2847-9EB2-45A3E75B6C64}"/>
              </a:ext>
            </a:extLst>
          </p:cNvPr>
          <p:cNvSpPr txBox="1"/>
          <p:nvPr/>
        </p:nvSpPr>
        <p:spPr>
          <a:xfrm>
            <a:off x="304800" y="9144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Python uses </a:t>
            </a:r>
            <a:r>
              <a:rPr lang="en-US" sz="2400" b="1">
                <a:solidFill>
                  <a:srgbClr val="C00000"/>
                </a:solidFill>
              </a:rPr>
              <a:t>if</a:t>
            </a:r>
            <a:r>
              <a:rPr lang="en-US" sz="2400"/>
              <a:t>, </a:t>
            </a:r>
            <a:r>
              <a:rPr lang="en-US" sz="2400" b="1" err="1">
                <a:solidFill>
                  <a:srgbClr val="C00000"/>
                </a:solidFill>
              </a:rPr>
              <a:t>elif</a:t>
            </a:r>
            <a:r>
              <a:rPr lang="en-US" sz="2400"/>
              <a:t>, and </a:t>
            </a:r>
            <a:r>
              <a:rPr lang="en-US" sz="2400" b="1">
                <a:solidFill>
                  <a:srgbClr val="C00000"/>
                </a:solidFill>
              </a:rPr>
              <a:t>else</a:t>
            </a:r>
            <a:r>
              <a:rPr lang="en-US" sz="2400"/>
              <a:t> for creating conditionals.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Conditional statements are concluded with a colon but all lines after the colon </a:t>
            </a:r>
            <a:r>
              <a:rPr lang="en-US" sz="2400" b="1">
                <a:solidFill>
                  <a:srgbClr val="C00000"/>
                </a:solidFill>
              </a:rPr>
              <a:t>**must** </a:t>
            </a:r>
            <a:r>
              <a:rPr lang="en-US" sz="2400"/>
              <a:t>be indented to be considered a part of that code block. This is because Python reads blocks of code based on indentation.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condition </a:t>
            </a:r>
            <a:r>
              <a:rPr lang="en-US" sz="2400" b="1"/>
              <a:t>is equal </a:t>
            </a:r>
            <a:r>
              <a:rPr lang="en-US" sz="2400"/>
              <a:t>uses</a:t>
            </a:r>
            <a:r>
              <a:rPr lang="en-US" sz="2400" b="1">
                <a:solidFill>
                  <a:srgbClr val="C00000"/>
                </a:solidFill>
              </a:rPr>
              <a:t> == </a:t>
            </a:r>
            <a:r>
              <a:rPr lang="en-US" sz="2400"/>
              <a:t>while variable assignment uses one equal sign. And </a:t>
            </a:r>
            <a:r>
              <a:rPr lang="en-US" sz="2400" b="1">
                <a:solidFill>
                  <a:srgbClr val="C00000"/>
                </a:solidFill>
              </a:rPr>
              <a:t>!=</a:t>
            </a:r>
            <a:r>
              <a:rPr lang="en-US" sz="2400"/>
              <a:t> denotes </a:t>
            </a:r>
            <a:r>
              <a:rPr lang="en-US" sz="2400" b="1"/>
              <a:t>not equal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Compound conditions use the words</a:t>
            </a:r>
            <a:r>
              <a:rPr lang="en-US" sz="2400" b="1"/>
              <a:t> </a:t>
            </a:r>
            <a:r>
              <a:rPr lang="en-US" sz="2400" b="1">
                <a:solidFill>
                  <a:srgbClr val="C00000"/>
                </a:solidFill>
              </a:rPr>
              <a:t>and</a:t>
            </a:r>
            <a:r>
              <a:rPr lang="en-US" sz="2400" b="1"/>
              <a:t> </a:t>
            </a:r>
            <a:r>
              <a:rPr lang="en-US" sz="2400"/>
              <a:t>and</a:t>
            </a:r>
            <a:r>
              <a:rPr lang="en-US" sz="2400" b="1"/>
              <a:t> </a:t>
            </a:r>
            <a:r>
              <a:rPr lang="en-US" sz="2400" b="1">
                <a:solidFill>
                  <a:srgbClr val="C00000"/>
                </a:solidFill>
              </a:rPr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and tuples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2286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Items (aka elements) in a list are enclosed in square brackets </a:t>
            </a:r>
            <a:r>
              <a:rPr lang="en-US" sz="2400">
                <a:solidFill>
                  <a:srgbClr val="C00000"/>
                </a:solidFill>
              </a:rPr>
              <a:t>[ ]</a:t>
            </a:r>
            <a:r>
              <a:rPr lang="en-US" sz="2400"/>
              <a:t>,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separated by commas.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list can contain elements of different data types.</a:t>
            </a:r>
            <a:endParaRPr lang="en-US" sz="2400" b="1">
              <a:solidFill>
                <a:srgbClr val="C00000"/>
              </a:solidFill>
            </a:endParaRPr>
          </a:p>
          <a:p>
            <a:pPr lvl="2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25, "Ahmed", 80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is base zero so index starts with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can be referenced to by enclosing the index in </a:t>
            </a:r>
            <a:r>
              <a:rPr lang="en-US" sz="2400">
                <a:solidFill>
                  <a:srgbClr val="C00000"/>
                </a:solidFill>
              </a:rPr>
              <a:t>[ ]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print(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[2]</a:t>
            </a:r>
            <a:r>
              <a:rPr lang="en-US" sz="24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output: </a:t>
            </a:r>
            <a:r>
              <a:rPr lang="en-US" sz="2400" b="1"/>
              <a:t>Ahmed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specific element within a List can be changed at the given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[1]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print(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)</a:t>
            </a:r>
            <a:r>
              <a:rPr lang="en-US" sz="2400" b="1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output: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, "Ahmed", 80</a:t>
            </a:r>
            <a:r>
              <a:rPr lang="en-US" sz="2400" b="1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9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 cont’d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2286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 can be added or removed using 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append()</a:t>
            </a:r>
            <a:r>
              <a:rPr lang="en-US" sz="2400"/>
              <a:t>  and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remove() </a:t>
            </a:r>
            <a:r>
              <a:rPr lang="en-US" sz="2400"/>
              <a:t>functions respectively: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referencing the item directly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.append</a:t>
            </a:r>
            <a:r>
              <a:rPr lang="en-US" sz="2400">
                <a:solidFill>
                  <a:srgbClr val="1E4B87"/>
                </a:solidFill>
              </a:rPr>
              <a:t>(</a:t>
            </a:r>
            <a:r>
              <a:rPr lang="en-US" sz="2400"/>
              <a:t>“Matt”)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.remove</a:t>
            </a:r>
            <a:r>
              <a:rPr lang="en-US" sz="2400">
                <a:solidFill>
                  <a:srgbClr val="1E4B87"/>
                </a:solidFill>
              </a:rPr>
              <a:t>(</a:t>
            </a:r>
            <a:r>
              <a:rPr lang="en-US" sz="2400"/>
              <a:t>“Jacob”)</a:t>
            </a:r>
          </a:p>
          <a:p>
            <a:pPr lvl="1"/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 can also be deleted using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pop() </a:t>
            </a:r>
            <a:r>
              <a:rPr lang="en-US" sz="2400"/>
              <a:t>function referencing the index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.pop(</a:t>
            </a:r>
            <a:r>
              <a:rPr lang="en-US" sz="2400"/>
              <a:t>0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index</a:t>
            </a:r>
            <a:r>
              <a:rPr lang="en-US" sz="2400"/>
              <a:t> function returns the index of the first object with a matching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.index(80)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73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 cont’d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304800" y="876955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list size/length is determined using 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len()</a:t>
            </a:r>
            <a:r>
              <a:rPr lang="en-US" sz="2400"/>
              <a:t>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25, "Ahmed", 80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len(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as we can see, elements in lists are mutable (changeable)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tuples</a:t>
            </a:r>
            <a:r>
              <a:rPr lang="en-US" sz="2400"/>
              <a:t>: lists that are immutable (unchangeable)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are enclosed in parenthesis</a:t>
            </a:r>
          </a:p>
          <a:p>
            <a:pPr lvl="2"/>
            <a:r>
              <a:rPr lang="en-US" sz="2400">
                <a:solidFill>
                  <a:srgbClr val="1E4B87"/>
                </a:solidFill>
              </a:rPr>
              <a:t>myTuple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(</a:t>
            </a:r>
            <a:r>
              <a:rPr lang="en-US" sz="2400"/>
              <a:t>'Python', 100, 'VBA', False,’MongoDB’</a:t>
            </a:r>
            <a:r>
              <a:rPr lang="en-US" sz="2400">
                <a:solidFill>
                  <a:srgbClr val="C00000"/>
                </a:solidFill>
              </a:rPr>
              <a:t>)</a:t>
            </a:r>
          </a:p>
          <a:p>
            <a:pPr lvl="2"/>
            <a:endParaRPr lang="en-US" sz="240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are accessed as single item or range (slicing)</a:t>
            </a:r>
          </a:p>
          <a:p>
            <a:pPr lvl="2"/>
            <a:r>
              <a:rPr lang="en-US" sz="2000"/>
              <a:t>Starts at index 1 then returns </a:t>
            </a:r>
            <a:r>
              <a:rPr lang="en-US" sz="2000" u="sng"/>
              <a:t>up to</a:t>
            </a:r>
            <a:r>
              <a:rPr lang="en-US" sz="2000"/>
              <a:t> 4 elements but not 4</a:t>
            </a:r>
            <a:endParaRPr lang="en-US" sz="2400"/>
          </a:p>
          <a:p>
            <a:pPr lvl="2"/>
            <a:r>
              <a:rPr lang="en-US" sz="2400">
                <a:solidFill>
                  <a:srgbClr val="1E4B87"/>
                </a:solidFill>
              </a:rPr>
              <a:t>myTuple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>
                <a:solidFill>
                  <a:srgbClr val="1E4B87"/>
                </a:solidFill>
              </a:rPr>
              <a:t>1:4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pPr lvl="2"/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100, VBA, False</a:t>
            </a:r>
            <a:endParaRPr lang="en-US"/>
          </a:p>
          <a:p>
            <a:endParaRPr lang="en-US" sz="1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583F7-A7BC-FA42-9D3A-967E1452273C}"/>
              </a:ext>
            </a:extLst>
          </p:cNvPr>
          <p:cNvCxnSpPr/>
          <p:nvPr/>
        </p:nvCxnSpPr>
        <p:spPr>
          <a:xfrm>
            <a:off x="381000" y="2971800"/>
            <a:ext cx="4724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E90D-87E8-CE47-B200-5805E0E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/ while loops</a:t>
            </a:r>
          </a:p>
        </p:txBody>
      </p:sp>
    </p:spTree>
    <p:extLst>
      <p:ext uri="{BB962C8B-B14F-4D97-AF65-F5344CB8AC3E}">
        <p14:creationId xmlns:p14="http://schemas.microsoft.com/office/powerpoint/2010/main" val="36894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4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met.</a:t>
            </a:r>
          </a:p>
          <a:p>
            <a:endParaRPr lang="en-US" sz="2800"/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execute block of code for a finite number of times</a:t>
            </a:r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execute block of code until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C87A-823C-CF43-A90A-3738EFF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Supplements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00861-F4C1-2E4F-9F2D-3C17D10A2B65}"/>
              </a:ext>
            </a:extLst>
          </p:cNvPr>
          <p:cNvSpPr txBox="1"/>
          <p:nvPr/>
        </p:nvSpPr>
        <p:spPr>
          <a:xfrm>
            <a:off x="457200" y="10668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https://www.tutorialspoint.com/python/python_lists.htm</a:t>
            </a:r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https://www.tutorialspoint.com/python/python_tuples.htm</a:t>
            </a:r>
            <a:endParaRPr lang="en-US"/>
          </a:p>
          <a:p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https://www.pythonforbeginners.com/random/how-to-use-the-random-module-in-python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057-0CAA-CD4D-99C3-39C6FDD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Installing </a:t>
            </a:r>
            <a:r>
              <a:rPr lang="en-US" sz="2800" dirty="0" err="1"/>
              <a:t>Conda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64AC6-CD24-584E-B53B-AC4E144B2281}"/>
              </a:ext>
            </a:extLst>
          </p:cNvPr>
          <p:cNvSpPr txBox="1"/>
          <p:nvPr/>
        </p:nvSpPr>
        <p:spPr>
          <a:xfrm>
            <a:off x="457200" y="914400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2800"/>
              <a:t>enter </a:t>
            </a:r>
          </a:p>
          <a:p>
            <a:pPr lvl="1"/>
            <a:r>
              <a:rPr lang="it" sz="2400">
                <a:solidFill>
                  <a:srgbClr val="C00000"/>
                </a:solidFill>
              </a:rPr>
              <a:t>conda create -n PythonData python=3.6 anaconda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it" sz="2400"/>
              <a:t>his might take a few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</a:t>
            </a:r>
            <a:r>
              <a:rPr lang="it" sz="2800"/>
              <a:t>nter</a:t>
            </a:r>
            <a:r>
              <a:rPr lang="it" sz="2800">
                <a:solidFill>
                  <a:srgbClr val="C00000"/>
                </a:solidFill>
              </a:rPr>
              <a:t> source activate PythonData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Should see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PythonData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)$ </a:t>
            </a:r>
            <a:r>
              <a:rPr lang="en-US" sz="2400"/>
              <a:t>at your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</a:t>
            </a:r>
            <a:r>
              <a:rPr lang="it" sz="2800"/>
              <a:t>nter</a:t>
            </a:r>
            <a:r>
              <a:rPr lang="it" sz="2800">
                <a:solidFill>
                  <a:srgbClr val="C00000"/>
                </a:solidFill>
              </a:rPr>
              <a:t> source deactivate</a:t>
            </a:r>
          </a:p>
          <a:p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304800" y="990600"/>
            <a:ext cx="8534400" cy="2713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Check Python 3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Navigate your desktop via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Create Python scripts and run them in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Understand basic programming concepts in Python</a:t>
            </a: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Logistic and Syntax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304800" y="653854"/>
            <a:ext cx="8534400" cy="55945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/>
              <a:t>The Python code to be executed through either git-bash or the Mac terminal.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Windows users should always use `git-bash`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Mac users could/should use the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Python: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Case-sensitive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Indentation matters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python</a:t>
            </a:r>
            <a:r>
              <a:rPr lang="en-US" sz="2400" b="1"/>
              <a:t> </a:t>
            </a:r>
            <a:r>
              <a:rPr lang="en-US" sz="2400" b="1" i="1">
                <a:solidFill>
                  <a:srgbClr val="0070C0"/>
                </a:solidFill>
              </a:rPr>
              <a:t>&lt;filename&gt;.</a:t>
            </a:r>
            <a:r>
              <a:rPr lang="en-US" sz="2400" b="1" i="1" err="1">
                <a:solidFill>
                  <a:srgbClr val="0070C0"/>
                </a:solidFill>
              </a:rPr>
              <a:t>py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Tells the computer that this is a python file, and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To run the code contained within</a:t>
            </a:r>
          </a:p>
          <a:p>
            <a:pPr lvl="1"/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/GitLab/MINSTP201811DATA2/Instructor Notes/PYTHON-WK3.1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StudentGuide.md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Python_Reference_Guide.pdf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CommonCommand.txt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conda_pip.pdf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conda-cheatSheet.pdf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2566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8A34-E50B-C845-BEE3-A68261EB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Instructor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41A53-488E-124B-B0E0-447B9E674192}"/>
              </a:ext>
            </a:extLst>
          </p:cNvPr>
          <p:cNvSpPr/>
          <p:nvPr/>
        </p:nvSpPr>
        <p:spPr>
          <a:xfrm>
            <a:off x="609600" y="914400"/>
            <a:ext cx="533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err="1">
                <a:solidFill>
                  <a:srgbClr val="C00000"/>
                </a:solidFill>
              </a:rPr>
              <a:t>mkdir</a:t>
            </a:r>
            <a:r>
              <a:rPr lang="en-US" sz="2800"/>
              <a:t> </a:t>
            </a:r>
            <a:r>
              <a:rPr lang="en-US" sz="2800" b="1" i="1" err="1">
                <a:solidFill>
                  <a:srgbClr val="0070C0"/>
                </a:solidFill>
              </a:rPr>
              <a:t>test_script</a:t>
            </a:r>
            <a:endParaRPr lang="en-US" sz="2800" b="1" i="1">
              <a:solidFill>
                <a:srgbClr val="0070C0"/>
              </a:solidFill>
            </a:endParaRPr>
          </a:p>
          <a:p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touch</a:t>
            </a:r>
            <a:r>
              <a:rPr lang="en-US" sz="2800"/>
              <a:t> </a:t>
            </a:r>
            <a:r>
              <a:rPr lang="en-US" sz="2800" b="1">
                <a:solidFill>
                  <a:srgbClr val="0070C0"/>
                </a:solidFill>
              </a:rPr>
              <a:t>test1.py</a:t>
            </a:r>
          </a:p>
          <a:p>
            <a:endParaRPr lang="en-US" sz="2800"/>
          </a:p>
          <a:p>
            <a:r>
              <a:rPr lang="en-US" sz="2800" b="1">
                <a:solidFill>
                  <a:srgbClr val="7030A0"/>
                </a:solidFill>
              </a:rPr>
              <a:t>print("Hello Python!")</a:t>
            </a:r>
          </a:p>
          <a:p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touch</a:t>
            </a:r>
            <a:r>
              <a:rPr lang="en-US" sz="2800"/>
              <a:t> </a:t>
            </a:r>
            <a:r>
              <a:rPr lang="en-US" sz="2800" b="1">
                <a:solidFill>
                  <a:srgbClr val="0070C0"/>
                </a:solidFill>
              </a:rPr>
              <a:t>test2.py</a:t>
            </a:r>
          </a:p>
          <a:p>
            <a:endParaRPr lang="en-US" sz="2800"/>
          </a:p>
          <a:p>
            <a:r>
              <a:rPr lang="en-US" sz="2800" b="1">
                <a:solidFill>
                  <a:srgbClr val="7030A0"/>
                </a:solidFill>
              </a:rPr>
              <a:t>print("Hello again Python!")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DF665-E08C-8046-9C0D-F8E38C59F2F0}"/>
              </a:ext>
            </a:extLst>
          </p:cNvPr>
          <p:cNvSpPr txBox="1"/>
          <p:nvPr/>
        </p:nvSpPr>
        <p:spPr>
          <a:xfrm>
            <a:off x="4495800" y="914400"/>
            <a:ext cx="426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red</a:t>
            </a:r>
            <a:r>
              <a:rPr lang="en-US" sz="2800"/>
              <a:t> = terminal command</a:t>
            </a:r>
          </a:p>
          <a:p>
            <a:r>
              <a:rPr lang="en-US" sz="2800">
                <a:solidFill>
                  <a:srgbClr val="0070C0"/>
                </a:solidFill>
              </a:rPr>
              <a:t>blue</a:t>
            </a:r>
            <a:r>
              <a:rPr lang="en-US" sz="2800"/>
              <a:t> = folder / File</a:t>
            </a:r>
          </a:p>
          <a:p>
            <a:r>
              <a:rPr lang="en-US" sz="2800">
                <a:solidFill>
                  <a:srgbClr val="7030A0"/>
                </a:solidFill>
              </a:rPr>
              <a:t>purple</a:t>
            </a:r>
            <a:r>
              <a:rPr lang="en-US" sz="2800"/>
              <a:t> = python script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106D-CAC4-6744-BBAB-8DB59DE8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Activity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8A83EB8-31AB-284A-B6CB-37BF8B4F6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717550"/>
            <a:ext cx="7975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A91-E3D7-5747-87AF-AC7E8B8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</a:p>
        </p:txBody>
      </p:sp>
      <p:pic>
        <p:nvPicPr>
          <p:cNvPr id="8" name="Picture 7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FACD1566-B452-CB46-A95D-8DB469C7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22648"/>
            <a:ext cx="6502400" cy="5678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FC31AE-CC8C-F145-873A-0252F5F68352}"/>
              </a:ext>
            </a:extLst>
          </p:cNvPr>
          <p:cNvSpPr txBox="1"/>
          <p:nvPr/>
        </p:nvSpPr>
        <p:spPr>
          <a:xfrm>
            <a:off x="308113" y="799267"/>
            <a:ext cx="1905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All of the Python code will be executed through either git-bash or the Mac terminal.</a:t>
            </a:r>
          </a:p>
          <a:p>
            <a:endParaRPr lang="en-US" sz="2000" b="1"/>
          </a:p>
          <a:p>
            <a:r>
              <a:rPr lang="en-US" sz="2000" b="1"/>
              <a:t>Windows users should always use `git-bash` while Mac users should use the terminal.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15780</TotalTime>
  <Words>1096</Words>
  <Application>Microsoft Macintosh PowerPoint</Application>
  <PresentationFormat>On-screen Show (4:3)</PresentationFormat>
  <Paragraphs>214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1_Unbranded</vt:lpstr>
      <vt:lpstr>Introduction to Python</vt:lpstr>
      <vt:lpstr>Class Activity</vt:lpstr>
      <vt:lpstr>Installing Conda</vt:lpstr>
      <vt:lpstr>Agenda</vt:lpstr>
      <vt:lpstr>Logistic and Syntax</vt:lpstr>
      <vt:lpstr>Let’s Start Coding</vt:lpstr>
      <vt:lpstr>Instructor Demo</vt:lpstr>
      <vt:lpstr>Student Activity</vt:lpstr>
      <vt:lpstr>Basic Commands</vt:lpstr>
      <vt:lpstr>variables</vt:lpstr>
      <vt:lpstr>Introduction to Python</vt:lpstr>
      <vt:lpstr>Instructor Demo - Variables</vt:lpstr>
      <vt:lpstr>Variables</vt:lpstr>
      <vt:lpstr>Review HelloVariableWorld</vt:lpstr>
      <vt:lpstr>Review HelloVariableWorld</vt:lpstr>
      <vt:lpstr>Collecting User Input</vt:lpstr>
      <vt:lpstr>Collecting User’s Input</vt:lpstr>
      <vt:lpstr>Student Activity</vt:lpstr>
      <vt:lpstr>conditionals</vt:lpstr>
      <vt:lpstr>Demo - Conditionals</vt:lpstr>
      <vt:lpstr>lists and tuples</vt:lpstr>
      <vt:lpstr>Demo - Python Lists</vt:lpstr>
      <vt:lpstr>Demo - Python Lists cont’d 1</vt:lpstr>
      <vt:lpstr>Demo - Python Lists cont’d 2</vt:lpstr>
      <vt:lpstr>for / while loops</vt:lpstr>
      <vt:lpstr>For Loop</vt:lpstr>
      <vt:lpstr>While loop</vt:lpstr>
      <vt:lpstr>Supplements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1828</cp:revision>
  <cp:lastPrinted>2016-01-30T16:23:56Z</cp:lastPrinted>
  <dcterms:created xsi:type="dcterms:W3CDTF">2015-01-20T17:19:00Z</dcterms:created>
  <dcterms:modified xsi:type="dcterms:W3CDTF">2018-11-19T04:07:21Z</dcterms:modified>
</cp:coreProperties>
</file>