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5"/>
  </p:notesMasterIdLst>
  <p:handoutMasterIdLst>
    <p:handoutMasterId r:id="rId16"/>
  </p:handoutMasterIdLst>
  <p:sldIdLst>
    <p:sldId id="311" r:id="rId2"/>
    <p:sldId id="714" r:id="rId3"/>
    <p:sldId id="660" r:id="rId4"/>
    <p:sldId id="711" r:id="rId5"/>
    <p:sldId id="715" r:id="rId6"/>
    <p:sldId id="716" r:id="rId7"/>
    <p:sldId id="717" r:id="rId8"/>
    <p:sldId id="718" r:id="rId9"/>
    <p:sldId id="719" r:id="rId10"/>
    <p:sldId id="720" r:id="rId11"/>
    <p:sldId id="721" r:id="rId12"/>
    <p:sldId id="722" r:id="rId13"/>
    <p:sldId id="389" r:id="rId1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K725 ..." initials="S." lastIdx="1" clrIdx="0">
    <p:extLst>
      <p:ext uri="{19B8F6BF-5375-455C-9EA6-DF929625EA0E}">
        <p15:presenceInfo xmlns:p15="http://schemas.microsoft.com/office/powerpoint/2012/main" userId="126203d7786c06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BF5700"/>
    <a:srgbClr val="FFCC00"/>
    <a:srgbClr val="1E4B87"/>
    <a:srgbClr val="C0504D"/>
    <a:srgbClr val="FF8200"/>
    <a:srgbClr val="1D1A36"/>
    <a:srgbClr val="262626"/>
    <a:srgbClr val="1B306B"/>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23" autoAdjust="0"/>
    <p:restoredTop sz="96412" autoAdjust="0"/>
  </p:normalViewPr>
  <p:slideViewPr>
    <p:cSldViewPr>
      <p:cViewPr varScale="1">
        <p:scale>
          <a:sx n="82" d="100"/>
          <a:sy n="82" d="100"/>
        </p:scale>
        <p:origin x="1888" y="168"/>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12/2/18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12/2/18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dirty="0"/>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2017 The Coding Boot</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Camp</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2017 The Coding Boot</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Camp</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Camp</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2017 The Coding Boot</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Camp</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a:solidFill>
                  <a:schemeClr val="tx1"/>
                </a:solidFill>
                <a:latin typeface="Arial" panose="020B0604020202020204" pitchFamily="34" charset="0"/>
                <a:cs typeface="Arial" panose="020B0604020202020204" pitchFamily="34" charset="0"/>
              </a:rPr>
              <a:t>© </a:t>
            </a:r>
            <a:r>
              <a:rPr lang="en-US" sz="800">
                <a:solidFill>
                  <a:schemeClr val="tx1"/>
                </a:solidFill>
                <a:latin typeface="Arial" panose="020B0604020202020204" pitchFamily="34" charset="0"/>
                <a:ea typeface="Roboto" panose="02000000000000000000" pitchFamily="2" charset="0"/>
                <a:cs typeface="Arial" panose="020B0604020202020204" pitchFamily="34" charset="0"/>
              </a:rPr>
              <a:t>2017 The Coding Boot</a:t>
            </a:r>
            <a:r>
              <a:rPr lang="en-US" sz="800" baseline="0">
                <a:solidFill>
                  <a:schemeClr val="tx1"/>
                </a:solidFill>
                <a:latin typeface="Arial" panose="020B0604020202020204" pitchFamily="34" charset="0"/>
                <a:ea typeface="Roboto" panose="02000000000000000000" pitchFamily="2" charset="0"/>
                <a:cs typeface="Arial" panose="020B0604020202020204" pitchFamily="34" charset="0"/>
              </a:rPr>
              <a:t> Camp</a:t>
            </a:r>
            <a:endParaRPr lang="en-US" sz="80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12/2/18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545708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12/2/18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69" r:id="rId5"/>
    <p:sldLayoutId id="2147483671" r:id="rId6"/>
    <p:sldLayoutId id="2147483672" r:id="rId7"/>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pandas.pydata.org/pandas-docs/stable/api.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2885043"/>
            <a:ext cx="8229600" cy="871860"/>
          </a:xfrm>
        </p:spPr>
        <p:txBody>
          <a:bodyPr/>
          <a:lstStyle/>
          <a:p>
            <a:r>
              <a:rPr lang="en-US" dirty="0"/>
              <a:t>Pandas III</a:t>
            </a:r>
          </a:p>
        </p:txBody>
      </p:sp>
      <p:sp>
        <p:nvSpPr>
          <p:cNvPr id="4" name="Text Placeholder 3"/>
          <p:cNvSpPr>
            <a:spLocks noGrp="1"/>
          </p:cNvSpPr>
          <p:nvPr>
            <p:ph type="body" sz="quarter" idx="10"/>
          </p:nvPr>
        </p:nvSpPr>
        <p:spPr>
          <a:xfrm>
            <a:off x="396991" y="2589438"/>
            <a:ext cx="2700337" cy="381000"/>
          </a:xfrm>
        </p:spPr>
        <p:txBody>
          <a:bodyPr/>
          <a:lstStyle/>
          <a:p>
            <a:r>
              <a:rPr lang="en-US" dirty="0"/>
              <a:t>Day 12</a:t>
            </a:r>
          </a:p>
        </p:txBody>
      </p:sp>
      <p:sp>
        <p:nvSpPr>
          <p:cNvPr id="5" name="Title 1"/>
          <p:cNvSpPr txBox="1">
            <a:spLocks/>
          </p:cNvSpPr>
          <p:nvPr/>
        </p:nvSpPr>
        <p:spPr>
          <a:xfrm>
            <a:off x="426892" y="3962400"/>
            <a:ext cx="473871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 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124200" y="4034789"/>
            <a:ext cx="2590800"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December 06, 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0933-1042-5543-95EA-6489D634C27E}"/>
              </a:ext>
            </a:extLst>
          </p:cNvPr>
          <p:cNvSpPr>
            <a:spLocks noGrp="1"/>
          </p:cNvSpPr>
          <p:nvPr>
            <p:ph type="title"/>
          </p:nvPr>
        </p:nvSpPr>
        <p:spPr/>
        <p:txBody>
          <a:bodyPr>
            <a:normAutofit/>
          </a:bodyPr>
          <a:lstStyle/>
          <a:p>
            <a:r>
              <a:rPr lang="en-US" sz="3200"/>
              <a:t>Formating Data</a:t>
            </a:r>
          </a:p>
        </p:txBody>
      </p:sp>
      <p:sp>
        <p:nvSpPr>
          <p:cNvPr id="3" name="TextBox 2">
            <a:extLst>
              <a:ext uri="{FF2B5EF4-FFF2-40B4-BE49-F238E27FC236}">
                <a16:creationId xmlns:a16="http://schemas.microsoft.com/office/drawing/2014/main" id="{80BC249D-0007-CD4D-B2F6-CB5B14C38F88}"/>
              </a:ext>
            </a:extLst>
          </p:cNvPr>
          <p:cNvSpPr txBox="1"/>
          <p:nvPr/>
        </p:nvSpPr>
        <p:spPr>
          <a:xfrm>
            <a:off x="152400" y="677644"/>
            <a:ext cx="8763000" cy="5816977"/>
          </a:xfrm>
          <a:prstGeom prst="rect">
            <a:avLst/>
          </a:prstGeom>
          <a:noFill/>
        </p:spPr>
        <p:txBody>
          <a:bodyPr wrap="square" rtlCol="0">
            <a:spAutoFit/>
          </a:bodyPr>
          <a:lstStyle/>
          <a:p>
            <a:pPr marL="342900" indent="-342900">
              <a:buFont typeface="Arial" panose="020B0604020202020204" pitchFamily="34" charset="0"/>
              <a:buChar char="•"/>
            </a:pPr>
            <a:r>
              <a:rPr lang="en-US" sz="2400" b="1"/>
              <a:t>df</a:t>
            </a:r>
            <a:r>
              <a:rPr lang="en-US" sz="2400"/>
              <a:t>[&lt;COLUMN&gt;]</a:t>
            </a:r>
            <a:r>
              <a:rPr lang="en-US" sz="2400" b="1">
                <a:solidFill>
                  <a:schemeClr val="accent2">
                    <a:lumMod val="50000"/>
                  </a:schemeClr>
                </a:solidFill>
              </a:rPr>
              <a:t>.map</a:t>
            </a:r>
            <a:r>
              <a:rPr lang="en-US" sz="2400">
                <a:solidFill>
                  <a:schemeClr val="accent2">
                    <a:lumMod val="50000"/>
                  </a:schemeClr>
                </a:solidFill>
              </a:rPr>
              <a:t>(</a:t>
            </a:r>
            <a:r>
              <a:rPr lang="en-US" sz="2400"/>
              <a:t>&lt;FORMAT STRING&gt;</a:t>
            </a:r>
            <a:r>
              <a:rPr lang="en-US" sz="2400" b="1">
                <a:solidFill>
                  <a:schemeClr val="accent2">
                    <a:lumMod val="50000"/>
                  </a:schemeClr>
                </a:solidFill>
              </a:rPr>
              <a:t>.format</a:t>
            </a:r>
            <a:r>
              <a:rPr lang="en-US" sz="2400">
                <a:solidFill>
                  <a:schemeClr val="accent2">
                    <a:lumMod val="50000"/>
                  </a:schemeClr>
                </a:solidFill>
              </a:rPr>
              <a:t>)</a:t>
            </a:r>
            <a:r>
              <a:rPr lang="en-US" sz="2400">
                <a:solidFill>
                  <a:srgbClr val="C00000"/>
                </a:solidFill>
              </a:rPr>
              <a:t> </a:t>
            </a:r>
            <a:r>
              <a:rPr lang="en-US" sz="2400"/>
              <a:t>is the method by which users can modify the styling of an entire column.</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Mapping uses strings containing curly brackets in order to determine how to style columns and this can make it rather difficult to understand at first glance.</a:t>
            </a:r>
          </a:p>
          <a:p>
            <a:pPr marL="342900" indent="-342900">
              <a:buFont typeface="Arial" panose="020B0604020202020204" pitchFamily="34" charset="0"/>
              <a:buChar char="•"/>
            </a:pPr>
            <a:endParaRPr lang="en-US" sz="2400"/>
          </a:p>
          <a:p>
            <a:pPr lvl="1"/>
            <a:r>
              <a:rPr lang="en-US" sz="2400" b="1"/>
              <a:t>  file_df["avg_cost"] = file_df["avg_cost"]</a:t>
            </a:r>
            <a:r>
              <a:rPr lang="en-US" sz="2400" b="1">
                <a:solidFill>
                  <a:schemeClr val="accent2">
                    <a:lumMod val="50000"/>
                  </a:schemeClr>
                </a:solidFill>
              </a:rPr>
              <a:t>.map</a:t>
            </a:r>
            <a:r>
              <a:rPr lang="en-US" sz="2400" b="1"/>
              <a:t>("</a:t>
            </a:r>
            <a:r>
              <a:rPr lang="en-US" sz="2400" b="1">
                <a:solidFill>
                  <a:srgbClr val="C00000"/>
                </a:solidFill>
              </a:rPr>
              <a:t>${:.2f}</a:t>
            </a:r>
            <a:r>
              <a:rPr lang="en-US" sz="2400" b="1"/>
              <a:t>"</a:t>
            </a:r>
            <a:r>
              <a:rPr lang="en-US" sz="2400" b="1">
                <a:solidFill>
                  <a:schemeClr val="accent2">
                    <a:lumMod val="50000"/>
                  </a:schemeClr>
                </a:solidFill>
              </a:rPr>
              <a:t>.format</a:t>
            </a:r>
            <a:r>
              <a:rPr lang="en-US" sz="2400" b="1"/>
              <a:t>)</a:t>
            </a:r>
          </a:p>
          <a:p>
            <a:pPr lvl="2"/>
            <a:endParaRPr lang="en-US" sz="2400"/>
          </a:p>
          <a:p>
            <a:pPr marL="342900" indent="-342900">
              <a:buFont typeface="Arial" panose="020B0604020202020204" pitchFamily="34" charset="0"/>
              <a:buChar char="•"/>
            </a:pPr>
            <a:r>
              <a:rPr lang="en-US" sz="2400"/>
              <a:t>It is almost akin to concatenating strings. Whatever is outside of the curly brackets is added before/after the initial value which is modified by whatever is contained within the curly brackets.</a:t>
            </a:r>
          </a:p>
        </p:txBody>
      </p:sp>
    </p:spTree>
    <p:extLst>
      <p:ext uri="{BB962C8B-B14F-4D97-AF65-F5344CB8AC3E}">
        <p14:creationId xmlns:p14="http://schemas.microsoft.com/office/powerpoint/2010/main" val="24185250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0933-1042-5543-95EA-6489D634C27E}"/>
              </a:ext>
            </a:extLst>
          </p:cNvPr>
          <p:cNvSpPr>
            <a:spLocks noGrp="1"/>
          </p:cNvSpPr>
          <p:nvPr>
            <p:ph type="title"/>
          </p:nvPr>
        </p:nvSpPr>
        <p:spPr/>
        <p:txBody>
          <a:bodyPr>
            <a:normAutofit/>
          </a:bodyPr>
          <a:lstStyle/>
          <a:p>
            <a:r>
              <a:rPr lang="en-US" sz="3200"/>
              <a:t>Formating Data Cont’d</a:t>
            </a:r>
          </a:p>
        </p:txBody>
      </p:sp>
      <p:sp>
        <p:nvSpPr>
          <p:cNvPr id="3" name="TextBox 2">
            <a:extLst>
              <a:ext uri="{FF2B5EF4-FFF2-40B4-BE49-F238E27FC236}">
                <a16:creationId xmlns:a16="http://schemas.microsoft.com/office/drawing/2014/main" id="{80BC249D-0007-CD4D-B2F6-CB5B14C38F88}"/>
              </a:ext>
            </a:extLst>
          </p:cNvPr>
          <p:cNvSpPr txBox="1"/>
          <p:nvPr/>
        </p:nvSpPr>
        <p:spPr>
          <a:xfrm>
            <a:off x="152400" y="677644"/>
            <a:ext cx="8763000" cy="5816977"/>
          </a:xfrm>
          <a:prstGeom prst="rect">
            <a:avLst/>
          </a:prstGeom>
          <a:noFill/>
        </p:spPr>
        <p:txBody>
          <a:bodyPr wrap="square" rtlCol="0">
            <a:spAutoFit/>
          </a:bodyPr>
          <a:lstStyle/>
          <a:p>
            <a:pPr marL="342900" indent="-342900">
              <a:buFont typeface="Arial" panose="020B0604020202020204" pitchFamily="34" charset="0"/>
              <a:buChar char="•"/>
            </a:pPr>
            <a:r>
              <a:rPr lang="en-US" sz="2400" b="1">
                <a:solidFill>
                  <a:schemeClr val="accent2">
                    <a:lumMod val="50000"/>
                  </a:schemeClr>
                </a:solidFill>
              </a:rPr>
              <a:t>"${:.2f}”</a:t>
            </a:r>
            <a:r>
              <a:rPr lang="en-US" sz="2400"/>
              <a:t> converts values into a typical dollar format.  This places a dollar sign before the value which has been rounded to two decimal points.</a:t>
            </a:r>
          </a:p>
          <a:p>
            <a:pPr marL="342900" indent="-342900">
              <a:buFont typeface="Arial" panose="020B0604020202020204" pitchFamily="34" charset="0"/>
              <a:buChar char="•"/>
            </a:pPr>
            <a:endParaRPr lang="en-US"/>
          </a:p>
          <a:p>
            <a:pPr marL="457200" indent="-457200">
              <a:buFont typeface="Arial" panose="020B0604020202020204" pitchFamily="34" charset="0"/>
              <a:buChar char="•"/>
            </a:pPr>
            <a:r>
              <a:rPr lang="en-US" sz="2400" b="1">
                <a:solidFill>
                  <a:schemeClr val="accent2">
                    <a:lumMod val="50000"/>
                  </a:schemeClr>
                </a:solidFill>
              </a:rPr>
              <a:t>"{: ,}"</a:t>
            </a:r>
            <a:r>
              <a:rPr lang="en-US" sz="2400"/>
              <a:t> will split a number up so that it uses comma notation. For example: the value </a:t>
            </a:r>
            <a:r>
              <a:rPr lang="en-US" sz="2400" b="1">
                <a:solidFill>
                  <a:srgbClr val="FF40FF"/>
                </a:solidFill>
              </a:rPr>
              <a:t>2000</a:t>
            </a:r>
            <a:r>
              <a:rPr lang="en-US" sz="2400"/>
              <a:t> would become </a:t>
            </a:r>
            <a:r>
              <a:rPr lang="en-US" sz="2400" b="1">
                <a:solidFill>
                  <a:srgbClr val="FF40FF"/>
                </a:solidFill>
              </a:rPr>
              <a:t>2,000</a:t>
            </a:r>
            <a:r>
              <a:rPr lang="en-US" sz="2400"/>
              <a:t> using this format string.</a:t>
            </a:r>
          </a:p>
          <a:p>
            <a:endParaRPr lang="en-US"/>
          </a:p>
          <a:p>
            <a:pPr marL="342900" indent="-342900">
              <a:buFont typeface="Arial" panose="020B0604020202020204" pitchFamily="34" charset="0"/>
              <a:buChar char="•"/>
            </a:pPr>
            <a:r>
              <a:rPr lang="en-US" sz="2400"/>
              <a:t>Format mapping also can change the datatype of a column (to string). As such, all calculations should be handled before modifying the formatting.</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Format mapping only really works </a:t>
            </a:r>
            <a:r>
              <a:rPr lang="en-US" sz="2400" u="sng"/>
              <a:t>once</a:t>
            </a:r>
            <a:r>
              <a:rPr lang="en-US" sz="2400"/>
              <a:t> and will return errors if the same code is run multiple times without restarting the kernel. Because of this, formatting is usually applied near the end of an application.</a:t>
            </a:r>
          </a:p>
        </p:txBody>
      </p:sp>
    </p:spTree>
    <p:extLst>
      <p:ext uri="{BB962C8B-B14F-4D97-AF65-F5344CB8AC3E}">
        <p14:creationId xmlns:p14="http://schemas.microsoft.com/office/powerpoint/2010/main" val="1617554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AE7E-EB0A-6F46-88F1-166CA5C6C0DC}"/>
              </a:ext>
            </a:extLst>
          </p:cNvPr>
          <p:cNvSpPr>
            <a:spLocks noGrp="1"/>
          </p:cNvSpPr>
          <p:nvPr>
            <p:ph type="ctrTitle"/>
          </p:nvPr>
        </p:nvSpPr>
        <p:spPr>
          <a:xfrm>
            <a:off x="1143000" y="838200"/>
            <a:ext cx="6858000" cy="2387600"/>
          </a:xfrm>
        </p:spPr>
        <p:txBody>
          <a:bodyPr>
            <a:normAutofit/>
          </a:bodyPr>
          <a:lstStyle/>
          <a:p>
            <a:r>
              <a:rPr lang="en-US" sz="3200" b="1"/>
              <a:t>Introduction to Bugs Fixing </a:t>
            </a:r>
            <a:endParaRPr lang="en-US" sz="3200" b="1">
              <a:solidFill>
                <a:schemeClr val="accent2">
                  <a:lumMod val="50000"/>
                </a:schemeClr>
              </a:solidFill>
            </a:endParaRPr>
          </a:p>
        </p:txBody>
      </p:sp>
      <p:sp>
        <p:nvSpPr>
          <p:cNvPr id="3" name="Subtitle 2">
            <a:extLst>
              <a:ext uri="{FF2B5EF4-FFF2-40B4-BE49-F238E27FC236}">
                <a16:creationId xmlns:a16="http://schemas.microsoft.com/office/drawing/2014/main" id="{4D2A8E49-13DF-4A40-AD7C-622032661FE1}"/>
              </a:ext>
            </a:extLst>
          </p:cNvPr>
          <p:cNvSpPr>
            <a:spLocks noGrp="1"/>
          </p:cNvSpPr>
          <p:nvPr>
            <p:ph type="subTitle" idx="1"/>
          </p:nvPr>
        </p:nvSpPr>
        <p:spPr>
          <a:xfrm>
            <a:off x="1143000" y="3317875"/>
            <a:ext cx="6858000" cy="1655762"/>
          </a:xfrm>
        </p:spPr>
        <p:txBody>
          <a:bodyPr>
            <a:normAutofit/>
          </a:bodyPr>
          <a:lstStyle/>
          <a:p>
            <a:r>
              <a:rPr lang="en-US" b="1"/>
              <a:t>Refer to Class Acitivities</a:t>
            </a:r>
          </a:p>
          <a:p>
            <a:endParaRPr lang="en-US" b="1"/>
          </a:p>
        </p:txBody>
      </p:sp>
      <p:cxnSp>
        <p:nvCxnSpPr>
          <p:cNvPr id="5" name="Straight Connector 4">
            <a:extLst>
              <a:ext uri="{FF2B5EF4-FFF2-40B4-BE49-F238E27FC236}">
                <a16:creationId xmlns:a16="http://schemas.microsoft.com/office/drawing/2014/main" id="{68ED9890-3820-F544-8ADF-BF24169FDBF8}"/>
              </a:ext>
            </a:extLst>
          </p:cNvPr>
          <p:cNvCxnSpPr/>
          <p:nvPr/>
        </p:nvCxnSpPr>
        <p:spPr>
          <a:xfrm>
            <a:off x="1066800" y="3225800"/>
            <a:ext cx="6858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1519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CCA5-3EE4-E746-A468-E98D1929A98E}"/>
              </a:ext>
            </a:extLst>
          </p:cNvPr>
          <p:cNvSpPr>
            <a:spLocks noGrp="1"/>
          </p:cNvSpPr>
          <p:nvPr>
            <p:ph type="title"/>
          </p:nvPr>
        </p:nvSpPr>
        <p:spPr/>
        <p:txBody>
          <a:bodyPr>
            <a:normAutofit/>
          </a:bodyPr>
          <a:lstStyle/>
          <a:p>
            <a:r>
              <a:rPr lang="en-US" sz="3200"/>
              <a:t>Agenda</a:t>
            </a:r>
          </a:p>
        </p:txBody>
      </p:sp>
      <p:sp>
        <p:nvSpPr>
          <p:cNvPr id="3" name="TextBox 2">
            <a:extLst>
              <a:ext uri="{FF2B5EF4-FFF2-40B4-BE49-F238E27FC236}">
                <a16:creationId xmlns:a16="http://schemas.microsoft.com/office/drawing/2014/main" id="{CAED3926-590F-AE47-BC8D-F3DB0B71E156}"/>
              </a:ext>
            </a:extLst>
          </p:cNvPr>
          <p:cNvSpPr txBox="1"/>
          <p:nvPr/>
        </p:nvSpPr>
        <p:spPr>
          <a:xfrm>
            <a:off x="304800" y="914400"/>
            <a:ext cx="8382000" cy="5262979"/>
          </a:xfrm>
          <a:prstGeom prst="rect">
            <a:avLst/>
          </a:prstGeom>
          <a:noFill/>
        </p:spPr>
        <p:txBody>
          <a:bodyPr wrap="square" rtlCol="0">
            <a:spAutoFit/>
          </a:bodyPr>
          <a:lstStyle/>
          <a:p>
            <a:pPr marL="457200" indent="-457200">
              <a:buFont typeface="Arial" panose="020B0604020202020204" pitchFamily="34" charset="0"/>
              <a:buChar char="•"/>
            </a:pPr>
            <a:r>
              <a:rPr lang="en-US" sz="2800"/>
              <a:t>Know how to merge DataFrames together while understanding the differences between inner, outer, left, and right merges.</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Able to slice data using the </a:t>
            </a:r>
            <a:r>
              <a:rPr lang="en-US" sz="2800" b="1">
                <a:solidFill>
                  <a:schemeClr val="accent2">
                    <a:lumMod val="50000"/>
                  </a:schemeClr>
                </a:solidFill>
              </a:rPr>
              <a:t>cut()</a:t>
            </a:r>
            <a:r>
              <a:rPr lang="en-US" sz="2800"/>
              <a:t> method and create new values based upon a series of bins.</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Improve ability to fix Python/Pandas bugs within Jupyter Notebook.</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Use Google to explore additional Pandas functionality when necessary</a:t>
            </a:r>
          </a:p>
        </p:txBody>
      </p:sp>
    </p:spTree>
    <p:extLst>
      <p:ext uri="{BB962C8B-B14F-4D97-AF65-F5344CB8AC3E}">
        <p14:creationId xmlns:p14="http://schemas.microsoft.com/office/powerpoint/2010/main" val="27393279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629400" cy="653854"/>
          </a:xfrm>
        </p:spPr>
        <p:txBody>
          <a:bodyPr>
            <a:normAutofit/>
          </a:bodyPr>
          <a:lstStyle/>
          <a:p>
            <a:r>
              <a:rPr lang="en-US" sz="3200"/>
              <a:t>Objective</a:t>
            </a:r>
          </a:p>
        </p:txBody>
      </p:sp>
      <p:sp>
        <p:nvSpPr>
          <p:cNvPr id="3" name="TextBox 2">
            <a:extLst>
              <a:ext uri="{FF2B5EF4-FFF2-40B4-BE49-F238E27FC236}">
                <a16:creationId xmlns:a16="http://schemas.microsoft.com/office/drawing/2014/main" id="{B7C33375-3502-6243-9C04-A7000199DA5E}"/>
              </a:ext>
            </a:extLst>
          </p:cNvPr>
          <p:cNvSpPr txBox="1"/>
          <p:nvPr/>
        </p:nvSpPr>
        <p:spPr>
          <a:xfrm>
            <a:off x="304800" y="653854"/>
            <a:ext cx="8534400" cy="6063198"/>
          </a:xfrm>
          <a:prstGeom prst="rect">
            <a:avLst/>
          </a:prstGeom>
          <a:noFill/>
        </p:spPr>
        <p:txBody>
          <a:bodyPr wrap="square" rtlCol="0">
            <a:spAutoFit/>
          </a:bodyPr>
          <a:lstStyle/>
          <a:p>
            <a:pPr marL="457200" indent="-457200">
              <a:buFont typeface="Arial" panose="020B0604020202020204" pitchFamily="34" charset="0"/>
              <a:buChar char="•"/>
            </a:pPr>
            <a:r>
              <a:rPr lang="en-US" sz="2400"/>
              <a:t>Testing your pandas skills by having you correct buggy codes</a:t>
            </a:r>
          </a:p>
          <a:p>
            <a:pPr marL="457200" indent="-457200">
              <a:buFont typeface="Arial" panose="020B0604020202020204" pitchFamily="34" charset="0"/>
              <a:buChar char="•"/>
            </a:pPr>
            <a:endParaRPr lang="en-US" sz="1400"/>
          </a:p>
          <a:p>
            <a:pPr marL="457200" indent="-457200">
              <a:buFont typeface="Arial" panose="020B0604020202020204" pitchFamily="34" charset="0"/>
              <a:buChar char="•"/>
            </a:pPr>
            <a:r>
              <a:rPr lang="en-US" sz="2400"/>
              <a:t>Putting everything we have learned thus far this week to work in order to fully understand the concept of data engineering.</a:t>
            </a:r>
          </a:p>
          <a:p>
            <a:pPr marL="457200" indent="-457200">
              <a:buFont typeface="Arial" panose="020B0604020202020204" pitchFamily="34" charset="0"/>
              <a:buChar char="•"/>
            </a:pPr>
            <a:endParaRPr lang="en-US" sz="1400"/>
          </a:p>
          <a:p>
            <a:pPr marL="457200" indent="-457200">
              <a:buFont typeface="Arial" panose="020B0604020202020204" pitchFamily="34" charset="0"/>
              <a:buChar char="•"/>
            </a:pPr>
            <a:r>
              <a:rPr lang="en-US" sz="2400" b="1"/>
              <a:t>What does it take to be a skilled programmer?</a:t>
            </a:r>
          </a:p>
          <a:p>
            <a:pPr marL="800100" lvl="1" indent="-342900">
              <a:buFont typeface="Arial" panose="020B0604020202020204" pitchFamily="34" charset="0"/>
              <a:buChar char="•"/>
            </a:pPr>
            <a:r>
              <a:rPr lang="en-US" sz="2400"/>
              <a:t>Self-teaching is probably the most important skill in the programming arsenal since languages are never set in stone.</a:t>
            </a:r>
          </a:p>
          <a:p>
            <a:pPr marL="800100" lvl="1"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2400"/>
              <a:t>New libraries are always being developed and even core programming languages are always being updated to include new functions or syntax.  As such, the master programmer must always be ready and willing to teach themselves new skills.</a:t>
            </a:r>
          </a:p>
        </p:txBody>
      </p:sp>
    </p:spTree>
    <p:extLst>
      <p:ext uri="{BB962C8B-B14F-4D97-AF65-F5344CB8AC3E}">
        <p14:creationId xmlns:p14="http://schemas.microsoft.com/office/powerpoint/2010/main" val="25053847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AE7E-EB0A-6F46-88F1-166CA5C6C0DC}"/>
              </a:ext>
            </a:extLst>
          </p:cNvPr>
          <p:cNvSpPr>
            <a:spLocks noGrp="1"/>
          </p:cNvSpPr>
          <p:nvPr>
            <p:ph type="ctrTitle"/>
          </p:nvPr>
        </p:nvSpPr>
        <p:spPr>
          <a:xfrm>
            <a:off x="1143000" y="838200"/>
            <a:ext cx="6858000" cy="2387600"/>
          </a:xfrm>
        </p:spPr>
        <p:txBody>
          <a:bodyPr>
            <a:normAutofit/>
          </a:bodyPr>
          <a:lstStyle/>
          <a:p>
            <a:r>
              <a:rPr lang="en-US" sz="3200" b="1"/>
              <a:t>PowerPoint Presentation </a:t>
            </a:r>
            <a:endParaRPr lang="en-US" sz="3200" b="1">
              <a:solidFill>
                <a:schemeClr val="accent2">
                  <a:lumMod val="50000"/>
                </a:schemeClr>
              </a:solidFill>
            </a:endParaRPr>
          </a:p>
        </p:txBody>
      </p:sp>
      <p:sp>
        <p:nvSpPr>
          <p:cNvPr id="3" name="Subtitle 2">
            <a:extLst>
              <a:ext uri="{FF2B5EF4-FFF2-40B4-BE49-F238E27FC236}">
                <a16:creationId xmlns:a16="http://schemas.microsoft.com/office/drawing/2014/main" id="{4D2A8E49-13DF-4A40-AD7C-622032661FE1}"/>
              </a:ext>
            </a:extLst>
          </p:cNvPr>
          <p:cNvSpPr>
            <a:spLocks noGrp="1"/>
          </p:cNvSpPr>
          <p:nvPr>
            <p:ph type="subTitle" idx="1"/>
          </p:nvPr>
        </p:nvSpPr>
        <p:spPr>
          <a:xfrm>
            <a:off x="1143000" y="3317875"/>
            <a:ext cx="6858000" cy="1655762"/>
          </a:xfrm>
        </p:spPr>
        <p:txBody>
          <a:bodyPr>
            <a:normAutofit/>
          </a:bodyPr>
          <a:lstStyle/>
          <a:p>
            <a:r>
              <a:rPr lang="en-US" b="1"/>
              <a:t>is Replaced by Class Acitivities</a:t>
            </a:r>
          </a:p>
          <a:p>
            <a:endParaRPr lang="en-US" b="1"/>
          </a:p>
          <a:p>
            <a:r>
              <a:rPr lang="en-US" sz="2000">
                <a:hlinkClick r:id="rId2"/>
              </a:rPr>
              <a:t>https://pandas.pydata.org/pandas-docs/stable/api.html</a:t>
            </a:r>
            <a:endParaRPr lang="en-US" sz="2000"/>
          </a:p>
        </p:txBody>
      </p:sp>
      <p:cxnSp>
        <p:nvCxnSpPr>
          <p:cNvPr id="5" name="Straight Connector 4">
            <a:extLst>
              <a:ext uri="{FF2B5EF4-FFF2-40B4-BE49-F238E27FC236}">
                <a16:creationId xmlns:a16="http://schemas.microsoft.com/office/drawing/2014/main" id="{68ED9890-3820-F544-8ADF-BF24169FDBF8}"/>
              </a:ext>
            </a:extLst>
          </p:cNvPr>
          <p:cNvCxnSpPr/>
          <p:nvPr/>
        </p:nvCxnSpPr>
        <p:spPr>
          <a:xfrm>
            <a:off x="1066800" y="3225800"/>
            <a:ext cx="6858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381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0933-1042-5543-95EA-6489D634C27E}"/>
              </a:ext>
            </a:extLst>
          </p:cNvPr>
          <p:cNvSpPr>
            <a:spLocks noGrp="1"/>
          </p:cNvSpPr>
          <p:nvPr>
            <p:ph type="title"/>
          </p:nvPr>
        </p:nvSpPr>
        <p:spPr/>
        <p:txBody>
          <a:bodyPr>
            <a:normAutofit/>
          </a:bodyPr>
          <a:lstStyle/>
          <a:p>
            <a:r>
              <a:rPr lang="en-US" sz="3200"/>
              <a:t>Merging DataFrames</a:t>
            </a:r>
          </a:p>
        </p:txBody>
      </p:sp>
      <p:sp>
        <p:nvSpPr>
          <p:cNvPr id="3" name="TextBox 2">
            <a:extLst>
              <a:ext uri="{FF2B5EF4-FFF2-40B4-BE49-F238E27FC236}">
                <a16:creationId xmlns:a16="http://schemas.microsoft.com/office/drawing/2014/main" id="{80BC249D-0007-CD4D-B2F6-CB5B14C38F88}"/>
              </a:ext>
            </a:extLst>
          </p:cNvPr>
          <p:cNvSpPr txBox="1"/>
          <p:nvPr/>
        </p:nvSpPr>
        <p:spPr>
          <a:xfrm>
            <a:off x="457200" y="914400"/>
            <a:ext cx="8077200" cy="4893647"/>
          </a:xfrm>
          <a:prstGeom prst="rect">
            <a:avLst/>
          </a:prstGeom>
          <a:noFill/>
        </p:spPr>
        <p:txBody>
          <a:bodyPr wrap="square" rtlCol="0">
            <a:spAutoFit/>
          </a:bodyPr>
          <a:lstStyle/>
          <a:p>
            <a:pPr marL="457200" indent="-457200">
              <a:buFont typeface="Arial" panose="020B0604020202020204" pitchFamily="34" charset="0"/>
              <a:buChar char="•"/>
            </a:pPr>
            <a:r>
              <a:rPr lang="en-US" sz="2400"/>
              <a:t>An inner joins are the default means through which DataFrames are combined using the </a:t>
            </a:r>
            <a:r>
              <a:rPr lang="en-US" sz="2400" b="1">
                <a:solidFill>
                  <a:schemeClr val="accent2">
                    <a:lumMod val="50000"/>
                  </a:schemeClr>
                </a:solidFill>
              </a:rPr>
              <a:t>pd.merge() </a:t>
            </a:r>
            <a:r>
              <a:rPr lang="en-US" sz="2400"/>
              <a:t>method and will only return data whose values match. Any rows that do not include matching data will be dropped from the combined DataFrame</a:t>
            </a:r>
          </a:p>
          <a:p>
            <a:pPr marL="457200" indent="-457200">
              <a:buFont typeface="Arial" panose="020B0604020202020204" pitchFamily="34" charset="0"/>
              <a:buChar char="•"/>
            </a:pPr>
            <a:endParaRPr lang="en-US" sz="2400"/>
          </a:p>
          <a:p>
            <a:pPr marL="457200" indent="-457200">
              <a:buFont typeface="Arial" panose="020B0604020202020204" pitchFamily="34" charset="0"/>
              <a:buChar char="•"/>
            </a:pPr>
            <a:r>
              <a:rPr lang="en-US" sz="2400"/>
              <a:t>An outer join is the opposite of an inner join. It combines the DataFrames regardless of whether any of the rows match and must be declared as a parameter within the `pd.merge()` method using the syntax `how="outer"`. Any rows that do not include matching data will have the values within replaced with `NaN` instead. Left outer join</a:t>
            </a:r>
          </a:p>
        </p:txBody>
      </p:sp>
    </p:spTree>
    <p:extLst>
      <p:ext uri="{BB962C8B-B14F-4D97-AF65-F5344CB8AC3E}">
        <p14:creationId xmlns:p14="http://schemas.microsoft.com/office/powerpoint/2010/main" val="5586482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0933-1042-5543-95EA-6489D634C27E}"/>
              </a:ext>
            </a:extLst>
          </p:cNvPr>
          <p:cNvSpPr>
            <a:spLocks noGrp="1"/>
          </p:cNvSpPr>
          <p:nvPr>
            <p:ph type="title"/>
          </p:nvPr>
        </p:nvSpPr>
        <p:spPr/>
        <p:txBody>
          <a:bodyPr>
            <a:normAutofit/>
          </a:bodyPr>
          <a:lstStyle/>
          <a:p>
            <a:r>
              <a:rPr lang="en-US" sz="3200"/>
              <a:t>Merging DataFrames</a:t>
            </a:r>
          </a:p>
        </p:txBody>
      </p:sp>
      <p:sp>
        <p:nvSpPr>
          <p:cNvPr id="3" name="TextBox 2">
            <a:extLst>
              <a:ext uri="{FF2B5EF4-FFF2-40B4-BE49-F238E27FC236}">
                <a16:creationId xmlns:a16="http://schemas.microsoft.com/office/drawing/2014/main" id="{80BC249D-0007-CD4D-B2F6-CB5B14C38F88}"/>
              </a:ext>
            </a:extLst>
          </p:cNvPr>
          <p:cNvSpPr txBox="1"/>
          <p:nvPr/>
        </p:nvSpPr>
        <p:spPr>
          <a:xfrm>
            <a:off x="457200" y="914400"/>
            <a:ext cx="8077200" cy="4893647"/>
          </a:xfrm>
          <a:prstGeom prst="rect">
            <a:avLst/>
          </a:prstGeom>
          <a:noFill/>
        </p:spPr>
        <p:txBody>
          <a:bodyPr wrap="square" rtlCol="0">
            <a:spAutoFit/>
          </a:bodyPr>
          <a:lstStyle/>
          <a:p>
            <a:pPr marL="457200" indent="-457200">
              <a:buFont typeface="Arial" panose="020B0604020202020204" pitchFamily="34" charset="0"/>
              <a:buChar char="•"/>
            </a:pPr>
            <a:r>
              <a:rPr lang="en-US" sz="2400"/>
              <a:t>An inner joins are the default means through which DataFrames are combined using the </a:t>
            </a:r>
            <a:r>
              <a:rPr lang="en-US" sz="2400" b="1">
                <a:solidFill>
                  <a:schemeClr val="accent2">
                    <a:lumMod val="50000"/>
                  </a:schemeClr>
                </a:solidFill>
              </a:rPr>
              <a:t>pd.merge() </a:t>
            </a:r>
            <a:r>
              <a:rPr lang="en-US" sz="2400"/>
              <a:t>method and will only return data whose values match. Any rows that do not include matching data will be dropped from the combined DataFrame</a:t>
            </a:r>
          </a:p>
          <a:p>
            <a:pPr marL="457200" indent="-457200">
              <a:buFont typeface="Arial" panose="020B0604020202020204" pitchFamily="34" charset="0"/>
              <a:buChar char="•"/>
            </a:pPr>
            <a:endParaRPr lang="en-US" sz="2400"/>
          </a:p>
          <a:p>
            <a:pPr marL="457200" indent="-457200">
              <a:buFont typeface="Arial" panose="020B0604020202020204" pitchFamily="34" charset="0"/>
              <a:buChar char="•"/>
            </a:pPr>
            <a:r>
              <a:rPr lang="en-US" sz="2400"/>
              <a:t>An outer join is the opposite of an inner join. It combines the DataFrames regardless of whether any of the rows match and must be declared as a parameter within the `pd.merge()` method using the syntax `how="outer"`. Any rows that do not include matching data will have the values within replaced with `NaN` instead. Left outer join</a:t>
            </a:r>
          </a:p>
        </p:txBody>
      </p:sp>
    </p:spTree>
    <p:extLst>
      <p:ext uri="{BB962C8B-B14F-4D97-AF65-F5344CB8AC3E}">
        <p14:creationId xmlns:p14="http://schemas.microsoft.com/office/powerpoint/2010/main" val="22442215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0933-1042-5543-95EA-6489D634C27E}"/>
              </a:ext>
            </a:extLst>
          </p:cNvPr>
          <p:cNvSpPr>
            <a:spLocks noGrp="1"/>
          </p:cNvSpPr>
          <p:nvPr>
            <p:ph type="title"/>
          </p:nvPr>
        </p:nvSpPr>
        <p:spPr/>
        <p:txBody>
          <a:bodyPr>
            <a:normAutofit/>
          </a:bodyPr>
          <a:lstStyle/>
          <a:p>
            <a:r>
              <a:rPr lang="en-US" sz="3200"/>
              <a:t>Merging DataFrames</a:t>
            </a:r>
          </a:p>
        </p:txBody>
      </p:sp>
      <p:sp>
        <p:nvSpPr>
          <p:cNvPr id="3" name="TextBox 2">
            <a:extLst>
              <a:ext uri="{FF2B5EF4-FFF2-40B4-BE49-F238E27FC236}">
                <a16:creationId xmlns:a16="http://schemas.microsoft.com/office/drawing/2014/main" id="{80BC249D-0007-CD4D-B2F6-CB5B14C38F88}"/>
              </a:ext>
            </a:extLst>
          </p:cNvPr>
          <p:cNvSpPr txBox="1"/>
          <p:nvPr/>
        </p:nvSpPr>
        <p:spPr>
          <a:xfrm>
            <a:off x="457200" y="914400"/>
            <a:ext cx="8077200" cy="4893647"/>
          </a:xfrm>
          <a:prstGeom prst="rect">
            <a:avLst/>
          </a:prstGeom>
          <a:noFill/>
        </p:spPr>
        <p:txBody>
          <a:bodyPr wrap="square" rtlCol="0">
            <a:spAutoFit/>
          </a:bodyPr>
          <a:lstStyle/>
          <a:p>
            <a:pPr marL="457200" indent="-457200">
              <a:buFont typeface="Arial" panose="020B0604020202020204" pitchFamily="34" charset="0"/>
              <a:buChar char="•"/>
            </a:pPr>
            <a:r>
              <a:rPr lang="en-US" sz="2400"/>
              <a:t>An inner joins are the default means through which DataFrames are combined using the </a:t>
            </a:r>
            <a:r>
              <a:rPr lang="en-US" sz="2400" b="1">
                <a:solidFill>
                  <a:schemeClr val="accent2">
                    <a:lumMod val="50000"/>
                  </a:schemeClr>
                </a:solidFill>
              </a:rPr>
              <a:t>pd.merge() </a:t>
            </a:r>
            <a:r>
              <a:rPr lang="en-US" sz="2400"/>
              <a:t>method and will only return data whose values match. Any rows that do not include matching data will be dropped from the combined DataFrame</a:t>
            </a:r>
          </a:p>
          <a:p>
            <a:pPr marL="457200" indent="-457200">
              <a:buFont typeface="Arial" panose="020B0604020202020204" pitchFamily="34" charset="0"/>
              <a:buChar char="•"/>
            </a:pPr>
            <a:endParaRPr lang="en-US" sz="2400"/>
          </a:p>
          <a:p>
            <a:pPr marL="457200" indent="-457200">
              <a:buFont typeface="Arial" panose="020B0604020202020204" pitchFamily="34" charset="0"/>
              <a:buChar char="•"/>
            </a:pPr>
            <a:r>
              <a:rPr lang="en-US" sz="2400"/>
              <a:t>An outer join is the opposite of an inner join. It combines the DataFrames regardless of whether any of the rows match and must be declared as a parameter within the pd.merge() method using the syntax </a:t>
            </a:r>
            <a:r>
              <a:rPr lang="en-US" sz="2400">
                <a:solidFill>
                  <a:schemeClr val="accent2">
                    <a:lumMod val="50000"/>
                  </a:schemeClr>
                </a:solidFill>
              </a:rPr>
              <a:t>how=</a:t>
            </a:r>
            <a:r>
              <a:rPr lang="en-US" sz="2400"/>
              <a:t>"</a:t>
            </a:r>
            <a:r>
              <a:rPr lang="en-US" sz="2400">
                <a:solidFill>
                  <a:schemeClr val="accent2">
                    <a:lumMod val="50000"/>
                  </a:schemeClr>
                </a:solidFill>
              </a:rPr>
              <a:t>outer</a:t>
            </a:r>
            <a:r>
              <a:rPr lang="en-US" sz="2400"/>
              <a:t>"</a:t>
            </a:r>
            <a:r>
              <a:rPr lang="en-US" sz="2400">
                <a:solidFill>
                  <a:schemeClr val="accent2">
                    <a:lumMod val="50000"/>
                  </a:schemeClr>
                </a:solidFill>
              </a:rPr>
              <a:t>. </a:t>
            </a:r>
            <a:r>
              <a:rPr lang="en-US" sz="2400"/>
              <a:t>Any rows that do not include matching data will have the values within replaced with </a:t>
            </a:r>
            <a:r>
              <a:rPr lang="en-US" sz="2400">
                <a:solidFill>
                  <a:srgbClr val="FF40FF"/>
                </a:solidFill>
              </a:rPr>
              <a:t>NaN</a:t>
            </a:r>
            <a:r>
              <a:rPr lang="en-US" sz="2400"/>
              <a:t> instead. Left outer join</a:t>
            </a:r>
          </a:p>
        </p:txBody>
      </p:sp>
    </p:spTree>
    <p:extLst>
      <p:ext uri="{BB962C8B-B14F-4D97-AF65-F5344CB8AC3E}">
        <p14:creationId xmlns:p14="http://schemas.microsoft.com/office/powerpoint/2010/main" val="26814824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0933-1042-5543-95EA-6489D634C27E}"/>
              </a:ext>
            </a:extLst>
          </p:cNvPr>
          <p:cNvSpPr>
            <a:spLocks noGrp="1"/>
          </p:cNvSpPr>
          <p:nvPr>
            <p:ph type="title"/>
          </p:nvPr>
        </p:nvSpPr>
        <p:spPr/>
        <p:txBody>
          <a:bodyPr>
            <a:normAutofit/>
          </a:bodyPr>
          <a:lstStyle/>
          <a:p>
            <a:r>
              <a:rPr lang="en-US" sz="3200"/>
              <a:t>Merging DataFrames</a:t>
            </a:r>
          </a:p>
        </p:txBody>
      </p:sp>
      <p:sp>
        <p:nvSpPr>
          <p:cNvPr id="3" name="TextBox 2">
            <a:extLst>
              <a:ext uri="{FF2B5EF4-FFF2-40B4-BE49-F238E27FC236}">
                <a16:creationId xmlns:a16="http://schemas.microsoft.com/office/drawing/2014/main" id="{80BC249D-0007-CD4D-B2F6-CB5B14C38F88}"/>
              </a:ext>
            </a:extLst>
          </p:cNvPr>
          <p:cNvSpPr txBox="1"/>
          <p:nvPr/>
        </p:nvSpPr>
        <p:spPr>
          <a:xfrm>
            <a:off x="457200" y="914400"/>
            <a:ext cx="8077200" cy="4154984"/>
          </a:xfrm>
          <a:prstGeom prst="rect">
            <a:avLst/>
          </a:prstGeom>
          <a:noFill/>
        </p:spPr>
        <p:txBody>
          <a:bodyPr wrap="square" rtlCol="0">
            <a:spAutoFit/>
          </a:bodyPr>
          <a:lstStyle/>
          <a:p>
            <a:pPr marL="457200" indent="-457200">
              <a:buFont typeface="Arial" panose="020B0604020202020204" pitchFamily="34" charset="0"/>
              <a:buChar char="•"/>
            </a:pPr>
            <a:r>
              <a:rPr lang="en-US" sz="2400"/>
              <a:t>A left-outer join protects info on the left dataframe while keeping only rows of the right dataframe that have customer_id in common.  The </a:t>
            </a:r>
            <a:r>
              <a:rPr lang="en-US" sz="2400" b="1">
                <a:solidFill>
                  <a:schemeClr val="accent2">
                    <a:lumMod val="50000"/>
                  </a:schemeClr>
                </a:solidFill>
              </a:rPr>
              <a:t>pd.merge() </a:t>
            </a:r>
            <a:r>
              <a:rPr lang="en-US" sz="2400"/>
              <a:t>method is used and 4 parameters are passed into it referencing to both of the DataFrames and the value </a:t>
            </a:r>
            <a:r>
              <a:rPr lang="en-US" sz="2400">
                <a:solidFill>
                  <a:schemeClr val="accent2">
                    <a:lumMod val="50000"/>
                  </a:schemeClr>
                </a:solidFill>
              </a:rPr>
              <a:t>on</a:t>
            </a:r>
            <a:r>
              <a:rPr lang="en-US" sz="2400"/>
              <a:t>="</a:t>
            </a:r>
            <a:r>
              <a:rPr lang="en-US" sz="2400">
                <a:solidFill>
                  <a:srgbClr val="FF40FF"/>
                </a:solidFill>
              </a:rPr>
              <a:t>column to matched</a:t>
            </a:r>
            <a:r>
              <a:rPr lang="en-US" sz="2400"/>
              <a:t>”</a:t>
            </a:r>
          </a:p>
          <a:p>
            <a:pPr marL="457200" indent="-457200">
              <a:buFont typeface="Arial" panose="020B0604020202020204" pitchFamily="34" charset="0"/>
              <a:buChar char="•"/>
            </a:pPr>
            <a:endParaRPr lang="en-US" sz="2400"/>
          </a:p>
          <a:p>
            <a:pPr marL="457200" indent="-457200">
              <a:buFont typeface="Arial" panose="020B0604020202020204" pitchFamily="34" charset="0"/>
              <a:buChar char="•"/>
            </a:pPr>
            <a:r>
              <a:rPr lang="en-US" sz="2400"/>
              <a:t>A right-outer join is the opposite of the left-outer join in that it protects  info on the right dataframe while keeping only rows of the left that have </a:t>
            </a:r>
            <a:r>
              <a:rPr lang="en-US" sz="2400">
                <a:solidFill>
                  <a:srgbClr val="FF40FF"/>
                </a:solidFill>
              </a:rPr>
              <a:t>customer_id </a:t>
            </a:r>
            <a:r>
              <a:rPr lang="en-US" sz="2400"/>
              <a:t>in common</a:t>
            </a:r>
          </a:p>
        </p:txBody>
      </p:sp>
    </p:spTree>
    <p:extLst>
      <p:ext uri="{BB962C8B-B14F-4D97-AF65-F5344CB8AC3E}">
        <p14:creationId xmlns:p14="http://schemas.microsoft.com/office/powerpoint/2010/main" val="3997968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0933-1042-5543-95EA-6489D634C27E}"/>
              </a:ext>
            </a:extLst>
          </p:cNvPr>
          <p:cNvSpPr>
            <a:spLocks noGrp="1"/>
          </p:cNvSpPr>
          <p:nvPr>
            <p:ph type="title"/>
          </p:nvPr>
        </p:nvSpPr>
        <p:spPr/>
        <p:txBody>
          <a:bodyPr>
            <a:normAutofit/>
          </a:bodyPr>
          <a:lstStyle/>
          <a:p>
            <a:r>
              <a:rPr lang="en-US" sz="3200"/>
              <a:t>Categorize Data - Binning</a:t>
            </a:r>
          </a:p>
        </p:txBody>
      </p:sp>
      <p:sp>
        <p:nvSpPr>
          <p:cNvPr id="3" name="TextBox 2">
            <a:extLst>
              <a:ext uri="{FF2B5EF4-FFF2-40B4-BE49-F238E27FC236}">
                <a16:creationId xmlns:a16="http://schemas.microsoft.com/office/drawing/2014/main" id="{80BC249D-0007-CD4D-B2F6-CB5B14C38F88}"/>
              </a:ext>
            </a:extLst>
          </p:cNvPr>
          <p:cNvSpPr txBox="1"/>
          <p:nvPr/>
        </p:nvSpPr>
        <p:spPr>
          <a:xfrm>
            <a:off x="152400" y="609600"/>
            <a:ext cx="8763000" cy="5878532"/>
          </a:xfrm>
          <a:prstGeom prst="rect">
            <a:avLst/>
          </a:prstGeom>
          <a:noFill/>
        </p:spPr>
        <p:txBody>
          <a:bodyPr wrap="square" rtlCol="0">
            <a:spAutoFit/>
          </a:bodyPr>
          <a:lstStyle/>
          <a:p>
            <a:pPr marL="342900" indent="-342900">
              <a:buFont typeface="Arial" panose="020B0604020202020204" pitchFamily="34" charset="0"/>
              <a:buChar char="•"/>
            </a:pPr>
            <a:r>
              <a:rPr lang="en-US" sz="2000"/>
              <a:t>Sometimes there are so many values within a DataFrame that it becomes very difficult to comprehend what exactly is going on. For this reason, Pandas has a built-in binning method that allows users to place values into groups (values within a certain range) so as to allow for more vigorous customization of datasets.</a:t>
            </a:r>
          </a:p>
          <a:p>
            <a:pPr marL="457200" indent="-457200">
              <a:buFont typeface="Arial" panose="020B0604020202020204" pitchFamily="34" charset="0"/>
              <a:buChar char="•"/>
            </a:pPr>
            <a:endParaRPr lang="en-US" sz="1200"/>
          </a:p>
          <a:p>
            <a:pPr marL="457200" indent="-457200">
              <a:buFont typeface="Arial" panose="020B0604020202020204" pitchFamily="34" charset="0"/>
              <a:buChar char="•"/>
            </a:pPr>
            <a:r>
              <a:rPr lang="en-US" sz="2000"/>
              <a:t>Can be done by  using the </a:t>
            </a:r>
            <a:r>
              <a:rPr lang="en-US" sz="2000" b="1">
                <a:solidFill>
                  <a:schemeClr val="accent2">
                    <a:lumMod val="50000"/>
                  </a:schemeClr>
                </a:solidFill>
              </a:rPr>
              <a:t>pd.cut() </a:t>
            </a:r>
            <a:r>
              <a:rPr lang="en-US" sz="2000"/>
              <a:t>method with three </a:t>
            </a:r>
            <a:r>
              <a:rPr lang="en-US" sz="2000" u="sng"/>
              <a:t>mandatory</a:t>
            </a:r>
            <a:r>
              <a:rPr lang="en-US" sz="2000"/>
              <a:t> parameters:</a:t>
            </a:r>
          </a:p>
          <a:p>
            <a:pPr marL="1371600" lvl="2" indent="-457200">
              <a:buFont typeface="+mj-lt"/>
              <a:buAutoNum type="arabicPeriod"/>
            </a:pPr>
            <a:r>
              <a:rPr lang="en-US" sz="2000"/>
              <a:t>the Series that is going to be cut</a:t>
            </a:r>
          </a:p>
          <a:p>
            <a:pPr marL="1371600" lvl="2" indent="-457200">
              <a:buFont typeface="+mj-lt"/>
              <a:buAutoNum type="arabicPeriod"/>
            </a:pPr>
            <a:r>
              <a:rPr lang="en-US" sz="2000"/>
              <a:t>a list of the bins that the Series will be sliced into</a:t>
            </a:r>
          </a:p>
          <a:p>
            <a:pPr marL="1371600" lvl="2" indent="-457200">
              <a:buFont typeface="+mj-lt"/>
              <a:buAutoNum type="arabicPeriod"/>
            </a:pPr>
            <a:r>
              <a:rPr lang="en-US" sz="2000"/>
              <a:t>a list of the names/values that will be given to the bins</a:t>
            </a:r>
          </a:p>
          <a:p>
            <a:pPr marL="1371600" lvl="2" indent="-457200">
              <a:buFont typeface="+mj-lt"/>
              <a:buAutoNum type="arabicPeriod"/>
            </a:pPr>
            <a:endParaRPr lang="en-US" sz="1200"/>
          </a:p>
          <a:p>
            <a:pPr marL="457200" indent="-457200">
              <a:buFont typeface="Arial" panose="020B0604020202020204" pitchFamily="34" charset="0"/>
              <a:buChar char="•"/>
            </a:pPr>
            <a:r>
              <a:rPr lang="en-US" sz="2000"/>
              <a:t>It is important to note that, when creating the list for bins, Pandas will automatically determine the range between values. This means that, when given the list [0, 60, 70, 80, 90, 100], Pandas will create bins with ranges between those values in the list.</a:t>
            </a:r>
          </a:p>
          <a:p>
            <a:pPr marL="457200" indent="-457200">
              <a:buFont typeface="Arial" panose="020B0604020202020204" pitchFamily="34" charset="0"/>
              <a:buChar char="•"/>
            </a:pPr>
            <a:endParaRPr lang="en-US" sz="1200"/>
          </a:p>
          <a:p>
            <a:pPr marL="457200" indent="-457200">
              <a:buFont typeface="Arial" panose="020B0604020202020204" pitchFamily="34" charset="0"/>
              <a:buChar char="•"/>
            </a:pPr>
            <a:r>
              <a:rPr lang="en-US" sz="2000"/>
              <a:t>The labels in the pd.cut() method must be one fewer element than those in an the bin (as the lower bound), otherwise an error will be returned:</a:t>
            </a:r>
          </a:p>
          <a:p>
            <a:pPr lvl="1"/>
            <a:r>
              <a:rPr lang="en-US" sz="2000"/>
              <a:t>    </a:t>
            </a:r>
            <a:r>
              <a:rPr lang="en-US" sz="2000" i="1">
                <a:solidFill>
                  <a:srgbClr val="C00000"/>
                </a:solidFill>
              </a:rPr>
              <a:t>Bin labels must be one fewer than the number of bin edges</a:t>
            </a:r>
          </a:p>
        </p:txBody>
      </p:sp>
    </p:spTree>
    <p:extLst>
      <p:ext uri="{BB962C8B-B14F-4D97-AF65-F5344CB8AC3E}">
        <p14:creationId xmlns:p14="http://schemas.microsoft.com/office/powerpoint/2010/main" val="3509302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20414</TotalTime>
  <Words>1112</Words>
  <Application>Microsoft Macintosh PowerPoint</Application>
  <PresentationFormat>On-screen Show (4:3)</PresentationFormat>
  <Paragraphs>75</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1_Unbranded</vt:lpstr>
      <vt:lpstr>Pandas III</vt:lpstr>
      <vt:lpstr>Agenda</vt:lpstr>
      <vt:lpstr>Objective</vt:lpstr>
      <vt:lpstr>PowerPoint Presentation </vt:lpstr>
      <vt:lpstr>Merging DataFrames</vt:lpstr>
      <vt:lpstr>Merging DataFrames</vt:lpstr>
      <vt:lpstr>Merging DataFrames</vt:lpstr>
      <vt:lpstr>Merging DataFrames</vt:lpstr>
      <vt:lpstr>Categorize Data - Binning</vt:lpstr>
      <vt:lpstr>Formating Data</vt:lpstr>
      <vt:lpstr>Formating Data Cont’d</vt:lpstr>
      <vt:lpstr>Introduction to Bugs Fixing </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SK725 ...</cp:lastModifiedBy>
  <cp:revision>2039</cp:revision>
  <cp:lastPrinted>2016-01-30T16:23:56Z</cp:lastPrinted>
  <dcterms:created xsi:type="dcterms:W3CDTF">2015-01-20T17:19:00Z</dcterms:created>
  <dcterms:modified xsi:type="dcterms:W3CDTF">2018-12-03T00:00:29Z</dcterms:modified>
</cp:coreProperties>
</file>