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9"/>
  </p:notesMasterIdLst>
  <p:handoutMasterIdLst>
    <p:handoutMasterId r:id="rId20"/>
  </p:handoutMasterIdLst>
  <p:sldIdLst>
    <p:sldId id="311" r:id="rId2"/>
    <p:sldId id="660" r:id="rId3"/>
    <p:sldId id="703" r:id="rId4"/>
    <p:sldId id="677" r:id="rId5"/>
    <p:sldId id="701" r:id="rId6"/>
    <p:sldId id="704" r:id="rId7"/>
    <p:sldId id="705" r:id="rId8"/>
    <p:sldId id="706" r:id="rId9"/>
    <p:sldId id="659" r:id="rId10"/>
    <p:sldId id="707" r:id="rId11"/>
    <p:sldId id="709" r:id="rId12"/>
    <p:sldId id="710" r:id="rId13"/>
    <p:sldId id="708" r:id="rId14"/>
    <p:sldId id="711" r:id="rId15"/>
    <p:sldId id="712" r:id="rId16"/>
    <p:sldId id="713" r:id="rId17"/>
    <p:sldId id="389"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K725 ..." initials="S." lastIdx="1" clrIdx="0">
    <p:extLst>
      <p:ext uri="{19B8F6BF-5375-455C-9EA6-DF929625EA0E}">
        <p15:presenceInfo xmlns:p15="http://schemas.microsoft.com/office/powerpoint/2012/main" userId="126203d7786c06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BF5700"/>
    <a:srgbClr val="FFCC00"/>
    <a:srgbClr val="1E4B87"/>
    <a:srgbClr val="C0504D"/>
    <a:srgbClr val="FF8200"/>
    <a:srgbClr val="1D1A36"/>
    <a:srgbClr val="262626"/>
    <a:srgbClr val="1B306B"/>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23" autoAdjust="0"/>
    <p:restoredTop sz="96412" autoAdjust="0"/>
  </p:normalViewPr>
  <p:slideViewPr>
    <p:cSldViewPr>
      <p:cViewPr varScale="1">
        <p:scale>
          <a:sx n="82" d="100"/>
          <a:sy n="82" d="100"/>
        </p:scale>
        <p:origin x="1888" y="168"/>
      </p:cViewPr>
      <p:guideLst>
        <p:guide orient="horz" pos="2160"/>
        <p:guide pos="2880"/>
      </p:guideLst>
    </p:cSldViewPr>
  </p:slideViewPr>
  <p:outlineViewPr>
    <p:cViewPr>
      <p:scale>
        <a:sx n="33" d="100"/>
        <a:sy n="33" d="100"/>
      </p:scale>
      <p:origin x="0" y="-56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12/4/18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12/4/18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dirty="0"/>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2017 The Coding Boot</a:t>
            </a:r>
            <a:r>
              <a:rPr lang="en-US" sz="800" baseline="0">
                <a:solidFill>
                  <a:schemeClr val="bg1"/>
                </a:solidFill>
                <a:latin typeface="Arial" panose="020B0604020202020204" pitchFamily="34" charset="0"/>
                <a:ea typeface="Roboto" panose="02000000000000000000" pitchFamily="2" charset="0"/>
                <a:cs typeface="Arial" panose="020B0604020202020204" pitchFamily="34" charset="0"/>
              </a:rPr>
              <a:t> Camp</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2017 The Coding Boot</a:t>
            </a:r>
            <a:r>
              <a:rPr lang="en-US" sz="800" baseline="0">
                <a:solidFill>
                  <a:schemeClr val="bg1"/>
                </a:solidFill>
                <a:latin typeface="Arial" panose="020B0604020202020204" pitchFamily="34" charset="0"/>
                <a:ea typeface="Roboto" panose="02000000000000000000" pitchFamily="2" charset="0"/>
                <a:cs typeface="Arial" panose="020B0604020202020204" pitchFamily="34" charset="0"/>
              </a:rPr>
              <a:t> Camp</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a:solidFill>
                  <a:schemeClr val="bg1"/>
                </a:solidFill>
                <a:latin typeface="Arial" panose="020B0604020202020204" pitchFamily="34" charset="0"/>
                <a:ea typeface="Roboto" panose="02000000000000000000" pitchFamily="2" charset="0"/>
                <a:cs typeface="Arial" panose="020B0604020202020204" pitchFamily="34" charset="0"/>
              </a:rPr>
              <a:t> Camp</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a:solidFill>
                  <a:schemeClr val="bg1"/>
                </a:solidFill>
                <a:latin typeface="Arial" panose="020B0604020202020204" pitchFamily="34" charset="0"/>
                <a:cs typeface="Arial" panose="020B0604020202020204" pitchFamily="34" charset="0"/>
              </a:rPr>
              <a:t>© </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2017 The Coding Boot</a:t>
            </a:r>
            <a:r>
              <a:rPr lang="en-US" sz="800" baseline="0">
                <a:solidFill>
                  <a:schemeClr val="bg1"/>
                </a:solidFill>
                <a:latin typeface="Arial" panose="020B0604020202020204" pitchFamily="34" charset="0"/>
                <a:ea typeface="Roboto" panose="02000000000000000000" pitchFamily="2" charset="0"/>
                <a:cs typeface="Arial" panose="020B0604020202020204" pitchFamily="34" charset="0"/>
              </a:rPr>
              <a:t> Camp</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a:solidFill>
                  <a:schemeClr val="tx1"/>
                </a:solidFill>
                <a:latin typeface="Arial" panose="020B0604020202020204" pitchFamily="34" charset="0"/>
                <a:cs typeface="Arial" panose="020B0604020202020204" pitchFamily="34" charset="0"/>
              </a:rPr>
              <a:t>© </a:t>
            </a:r>
            <a:r>
              <a:rPr lang="en-US" sz="800">
                <a:solidFill>
                  <a:schemeClr val="tx1"/>
                </a:solidFill>
                <a:latin typeface="Arial" panose="020B0604020202020204" pitchFamily="34" charset="0"/>
                <a:ea typeface="Roboto" panose="02000000000000000000" pitchFamily="2" charset="0"/>
                <a:cs typeface="Arial" panose="020B0604020202020204" pitchFamily="34" charset="0"/>
              </a:rPr>
              <a:t>2017 The Coding Boot</a:t>
            </a:r>
            <a:r>
              <a:rPr lang="en-US" sz="800" baseline="0">
                <a:solidFill>
                  <a:schemeClr val="tx1"/>
                </a:solidFill>
                <a:latin typeface="Arial" panose="020B0604020202020204" pitchFamily="34" charset="0"/>
                <a:ea typeface="Roboto" panose="02000000000000000000" pitchFamily="2" charset="0"/>
                <a:cs typeface="Arial" panose="020B0604020202020204" pitchFamily="34" charset="0"/>
              </a:rPr>
              <a:t> Camp</a:t>
            </a:r>
            <a:endParaRPr lang="en-US" sz="80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12/4/18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545708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12/4/18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69" r:id="rId5"/>
    <p:sldLayoutId id="2147483671" r:id="rId6"/>
    <p:sldLayoutId id="2147483672" r:id="rId7"/>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andas.pydata.org/pandas-docs/stable/api.html"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2885043"/>
            <a:ext cx="8229600" cy="871860"/>
          </a:xfrm>
        </p:spPr>
        <p:txBody>
          <a:bodyPr/>
          <a:lstStyle/>
          <a:p>
            <a:r>
              <a:rPr lang="en-US" dirty="0"/>
              <a:t>Pandas II</a:t>
            </a:r>
          </a:p>
        </p:txBody>
      </p:sp>
      <p:sp>
        <p:nvSpPr>
          <p:cNvPr id="4" name="Text Placeholder 3"/>
          <p:cNvSpPr>
            <a:spLocks noGrp="1"/>
          </p:cNvSpPr>
          <p:nvPr>
            <p:ph type="body" sz="quarter" idx="10"/>
          </p:nvPr>
        </p:nvSpPr>
        <p:spPr>
          <a:xfrm>
            <a:off x="396991" y="2589438"/>
            <a:ext cx="2700337" cy="381000"/>
          </a:xfrm>
        </p:spPr>
        <p:txBody>
          <a:bodyPr/>
          <a:lstStyle/>
          <a:p>
            <a:r>
              <a:rPr lang="en-US" dirty="0"/>
              <a:t>Day 11</a:t>
            </a:r>
          </a:p>
        </p:txBody>
      </p:sp>
      <p:sp>
        <p:nvSpPr>
          <p:cNvPr id="5" name="Title 1"/>
          <p:cNvSpPr txBox="1">
            <a:spLocks/>
          </p:cNvSpPr>
          <p:nvPr/>
        </p:nvSpPr>
        <p:spPr>
          <a:xfrm>
            <a:off x="426892" y="3962400"/>
            <a:ext cx="473871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 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124200" y="4034789"/>
            <a:ext cx="2590800"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December 04, 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43E1-AA35-E04A-9286-43703AB08417}"/>
              </a:ext>
            </a:extLst>
          </p:cNvPr>
          <p:cNvSpPr>
            <a:spLocks noGrp="1"/>
          </p:cNvSpPr>
          <p:nvPr>
            <p:ph type="title"/>
          </p:nvPr>
        </p:nvSpPr>
        <p:spPr>
          <a:xfrm>
            <a:off x="304800" y="0"/>
            <a:ext cx="6858000" cy="653854"/>
          </a:xfrm>
        </p:spPr>
        <p:txBody>
          <a:bodyPr>
            <a:normAutofit/>
          </a:bodyPr>
          <a:lstStyle/>
          <a:p>
            <a:r>
              <a:rPr lang="en-US" sz="3200"/>
              <a:t>Compound Conditions</a:t>
            </a:r>
          </a:p>
        </p:txBody>
      </p:sp>
      <p:pic>
        <p:nvPicPr>
          <p:cNvPr id="10" name="Picture 9" descr="A screenshot of a cell phone&#13;&#10;&#13;&#10;Description automatically generated">
            <a:extLst>
              <a:ext uri="{FF2B5EF4-FFF2-40B4-BE49-F238E27FC236}">
                <a16:creationId xmlns:a16="http://schemas.microsoft.com/office/drawing/2014/main" id="{7572D54B-595E-6F4A-BCFF-91B1C8695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99" y="1676400"/>
            <a:ext cx="8623301" cy="4267200"/>
          </a:xfrm>
          <a:prstGeom prst="rect">
            <a:avLst/>
          </a:prstGeom>
        </p:spPr>
      </p:pic>
      <p:sp>
        <p:nvSpPr>
          <p:cNvPr id="11" name="TextBox 10">
            <a:extLst>
              <a:ext uri="{FF2B5EF4-FFF2-40B4-BE49-F238E27FC236}">
                <a16:creationId xmlns:a16="http://schemas.microsoft.com/office/drawing/2014/main" id="{A8AF3737-9F66-3F4A-95A4-3689F3BB9C7B}"/>
              </a:ext>
            </a:extLst>
          </p:cNvPr>
          <p:cNvSpPr txBox="1"/>
          <p:nvPr/>
        </p:nvSpPr>
        <p:spPr>
          <a:xfrm>
            <a:off x="304800" y="762000"/>
            <a:ext cx="8534400" cy="830997"/>
          </a:xfrm>
          <a:prstGeom prst="rect">
            <a:avLst/>
          </a:prstGeom>
          <a:noFill/>
        </p:spPr>
        <p:txBody>
          <a:bodyPr wrap="square" rtlCol="0">
            <a:spAutoFit/>
          </a:bodyPr>
          <a:lstStyle/>
          <a:p>
            <a:r>
              <a:rPr lang="en-US"/>
              <a:t>AND </a:t>
            </a:r>
            <a:r>
              <a:rPr lang="en-US">
                <a:sym typeface="Wingdings" pitchFamily="2" charset="2"/>
              </a:rPr>
              <a:t> </a:t>
            </a:r>
            <a:r>
              <a:rPr lang="en-US" sz="2400" b="1">
                <a:solidFill>
                  <a:schemeClr val="accent2">
                    <a:lumMod val="50000"/>
                  </a:schemeClr>
                </a:solidFill>
                <a:sym typeface="Wingdings" pitchFamily="2" charset="2"/>
              </a:rPr>
              <a:t>&amp;</a:t>
            </a:r>
          </a:p>
          <a:p>
            <a:r>
              <a:rPr lang="en-US">
                <a:sym typeface="Wingdings" pitchFamily="2" charset="2"/>
              </a:rPr>
              <a:t>OR    </a:t>
            </a:r>
            <a:r>
              <a:rPr lang="en-US" sz="2400" b="1">
                <a:solidFill>
                  <a:schemeClr val="accent2">
                    <a:lumMod val="50000"/>
                  </a:schemeClr>
                </a:solidFill>
                <a:sym typeface="Wingdings" pitchFamily="2" charset="2"/>
              </a:rPr>
              <a:t> | </a:t>
            </a:r>
            <a:r>
              <a:rPr lang="en-US" sz="2400">
                <a:sym typeface="Wingdings" pitchFamily="2" charset="2"/>
              </a:rPr>
              <a:t>returns all that are true</a:t>
            </a:r>
            <a:endParaRPr lang="en-US" sz="2400"/>
          </a:p>
        </p:txBody>
      </p:sp>
    </p:spTree>
    <p:extLst>
      <p:ext uri="{BB962C8B-B14F-4D97-AF65-F5344CB8AC3E}">
        <p14:creationId xmlns:p14="http://schemas.microsoft.com/office/powerpoint/2010/main" val="25433836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43E1-AA35-E04A-9286-43703AB08417}"/>
              </a:ext>
            </a:extLst>
          </p:cNvPr>
          <p:cNvSpPr>
            <a:spLocks noGrp="1"/>
          </p:cNvSpPr>
          <p:nvPr>
            <p:ph type="title"/>
          </p:nvPr>
        </p:nvSpPr>
        <p:spPr>
          <a:xfrm>
            <a:off x="304800" y="0"/>
            <a:ext cx="6629400" cy="653854"/>
          </a:xfrm>
        </p:spPr>
        <p:txBody>
          <a:bodyPr>
            <a:normAutofit/>
          </a:bodyPr>
          <a:lstStyle/>
          <a:p>
            <a:r>
              <a:rPr lang="en-US" sz="3200"/>
              <a:t>Cleaning Data</a:t>
            </a:r>
          </a:p>
        </p:txBody>
      </p:sp>
      <p:sp>
        <p:nvSpPr>
          <p:cNvPr id="3" name="TextBox 2">
            <a:extLst>
              <a:ext uri="{FF2B5EF4-FFF2-40B4-BE49-F238E27FC236}">
                <a16:creationId xmlns:a16="http://schemas.microsoft.com/office/drawing/2014/main" id="{B7C33375-3502-6243-9C04-A7000199DA5E}"/>
              </a:ext>
            </a:extLst>
          </p:cNvPr>
          <p:cNvSpPr txBox="1"/>
          <p:nvPr/>
        </p:nvSpPr>
        <p:spPr>
          <a:xfrm>
            <a:off x="304800" y="709910"/>
            <a:ext cx="8534400" cy="5970865"/>
          </a:xfrm>
          <a:prstGeom prst="rect">
            <a:avLst/>
          </a:prstGeom>
          <a:noFill/>
        </p:spPr>
        <p:txBody>
          <a:bodyPr wrap="square" rtlCol="0">
            <a:spAutoFit/>
          </a:bodyPr>
          <a:lstStyle/>
          <a:p>
            <a:pPr marL="457200" indent="-457200">
              <a:buFont typeface="Arial" panose="020B0604020202020204" pitchFamily="34" charset="0"/>
              <a:buChar char="•"/>
            </a:pPr>
            <a:r>
              <a:rPr lang="en-US" sz="2400"/>
              <a:t>When dealing with massive datasets it is almost inevitable that duplicate rows, inconsistent spelling, missing values will crop up.  While doesn’t seem significant these problems can severely hinder the analysis and visualization of a dataset by skewing the data one way or another.</a:t>
            </a:r>
          </a:p>
          <a:p>
            <a:pPr marL="457200" indent="-457200">
              <a:buFont typeface="Arial" panose="020B0604020202020204" pitchFamily="34" charset="0"/>
              <a:buChar char="•"/>
            </a:pPr>
            <a:endParaRPr lang="en-US" sz="1400"/>
          </a:p>
          <a:p>
            <a:pPr marL="457200" indent="-457200">
              <a:buFont typeface="Arial" panose="020B0604020202020204" pitchFamily="34" charset="0"/>
              <a:buChar char="•"/>
            </a:pPr>
            <a:r>
              <a:rPr lang="en-US" sz="2400"/>
              <a:t>Pandas porvides these functions to mitigate the problem:</a:t>
            </a:r>
          </a:p>
          <a:p>
            <a:pPr marL="457200" indent="-457200">
              <a:buFont typeface="Arial" panose="020B0604020202020204" pitchFamily="34" charset="0"/>
              <a:buChar char="•"/>
            </a:pPr>
            <a:endParaRPr lang="en-US" sz="1400"/>
          </a:p>
          <a:p>
            <a:pPr marL="914400" lvl="1" indent="-457200">
              <a:buFont typeface="Arial" panose="020B0604020202020204" pitchFamily="34" charset="0"/>
              <a:buChar char="•"/>
            </a:pPr>
            <a:r>
              <a:rPr lang="en-US" sz="2400"/>
              <a:t>DatatFrame.</a:t>
            </a:r>
            <a:r>
              <a:rPr lang="en-US" sz="2400" b="1">
                <a:solidFill>
                  <a:schemeClr val="accent2">
                    <a:lumMod val="50000"/>
                  </a:schemeClr>
                </a:solidFill>
              </a:rPr>
              <a:t>count() </a:t>
            </a:r>
            <a:r>
              <a:rPr lang="en-US" sz="2400"/>
              <a:t>used to identify missing value – giving the total rows that do not contain NaN</a:t>
            </a:r>
          </a:p>
          <a:p>
            <a:pPr marL="914400" lvl="1" indent="-457200">
              <a:buFont typeface="Arial" panose="020B0604020202020204" pitchFamily="34" charset="0"/>
              <a:buChar char="•"/>
            </a:pPr>
            <a:endParaRPr lang="en-US" sz="1400"/>
          </a:p>
          <a:p>
            <a:pPr marL="914400" lvl="1" indent="-457200">
              <a:buFont typeface="Arial" panose="020B0604020202020204" pitchFamily="34" charset="0"/>
              <a:buChar char="•"/>
            </a:pPr>
            <a:r>
              <a:rPr lang="en-US" sz="2400" b="1">
                <a:solidFill>
                  <a:schemeClr val="accent2">
                    <a:lumMod val="50000"/>
                  </a:schemeClr>
                </a:solidFill>
              </a:rPr>
              <a:t>del </a:t>
            </a:r>
            <a:r>
              <a:rPr lang="en-US" sz="2400"/>
              <a:t>DatatFrame</a:t>
            </a:r>
            <a:r>
              <a:rPr lang="en-US" sz="2400" b="1">
                <a:solidFill>
                  <a:schemeClr val="accent2">
                    <a:lumMod val="50000"/>
                  </a:schemeClr>
                </a:solidFill>
              </a:rPr>
              <a:t>[ </a:t>
            </a:r>
            <a:r>
              <a:rPr lang="en-US" sz="2400">
                <a:solidFill>
                  <a:srgbClr val="FF40FF"/>
                </a:solidFill>
              </a:rPr>
              <a:t>colname</a:t>
            </a:r>
            <a:r>
              <a:rPr lang="en-US" sz="2400" b="1">
                <a:solidFill>
                  <a:schemeClr val="accent2">
                    <a:lumMod val="50000"/>
                  </a:schemeClr>
                </a:solidFill>
              </a:rPr>
              <a:t> ] </a:t>
            </a:r>
            <a:r>
              <a:rPr lang="en-US" sz="2400"/>
              <a:t>used to delete column</a:t>
            </a:r>
          </a:p>
          <a:p>
            <a:pPr marL="914400" lvl="1" indent="-457200">
              <a:buFont typeface="Arial" panose="020B0604020202020204" pitchFamily="34" charset="0"/>
              <a:buChar char="•"/>
            </a:pPr>
            <a:endParaRPr lang="en-US" sz="1400"/>
          </a:p>
          <a:p>
            <a:pPr marL="914400" lvl="1" indent="-457200">
              <a:buFont typeface="Arial" panose="020B0604020202020204" pitchFamily="34" charset="0"/>
              <a:buChar char="•"/>
            </a:pPr>
            <a:r>
              <a:rPr lang="en-US" sz="2400"/>
              <a:t>DataFrame.</a:t>
            </a:r>
            <a:r>
              <a:rPr lang="en-US" sz="2400" b="1">
                <a:solidFill>
                  <a:schemeClr val="accent2">
                    <a:lumMod val="50000"/>
                  </a:schemeClr>
                </a:solidFill>
              </a:rPr>
              <a:t>dropna</a:t>
            </a:r>
            <a:r>
              <a:rPr lang="en-US" sz="2400"/>
              <a:t>(</a:t>
            </a:r>
            <a:r>
              <a:rPr lang="en-US" sz="2400">
                <a:solidFill>
                  <a:srgbClr val="C00000"/>
                </a:solidFill>
              </a:rPr>
              <a:t>how</a:t>
            </a:r>
            <a:r>
              <a:rPr lang="en-US" sz="2400"/>
              <a:t>="</a:t>
            </a:r>
            <a:r>
              <a:rPr lang="en-US" sz="2400">
                <a:solidFill>
                  <a:srgbClr val="C00000"/>
                </a:solidFill>
              </a:rPr>
              <a:t>any</a:t>
            </a:r>
            <a:r>
              <a:rPr lang="en-US" sz="2400"/>
              <a:t>") used to delete rows with missing info</a:t>
            </a:r>
          </a:p>
          <a:p>
            <a:pPr marL="914400" lvl="1" indent="-457200">
              <a:buFont typeface="Arial" panose="020B0604020202020204" pitchFamily="34" charset="0"/>
              <a:buChar char="•"/>
            </a:pPr>
            <a:endParaRPr lang="en-US" sz="1400"/>
          </a:p>
          <a:p>
            <a:pPr marL="914400" lvl="1" indent="-457200">
              <a:buFont typeface="Arial" panose="020B0604020202020204" pitchFamily="34" charset="0"/>
              <a:buChar char="•"/>
            </a:pPr>
            <a:r>
              <a:rPr lang="en-US" sz="2400"/>
              <a:t>DataFrame.</a:t>
            </a:r>
            <a:r>
              <a:rPr lang="en-US" sz="2400" b="1">
                <a:solidFill>
                  <a:schemeClr val="accent2">
                    <a:lumMod val="50000"/>
                  </a:schemeClr>
                </a:solidFill>
              </a:rPr>
              <a:t>fillna</a:t>
            </a:r>
            <a:r>
              <a:rPr lang="en-US" sz="2400"/>
              <a:t>(</a:t>
            </a:r>
            <a:r>
              <a:rPr lang="en-US" sz="2400">
                <a:solidFill>
                  <a:srgbClr val="C00000"/>
                </a:solidFill>
              </a:rPr>
              <a:t>value</a:t>
            </a:r>
            <a:r>
              <a:rPr lang="en-US" sz="2400"/>
              <a:t>=&lt;value&gt;)</a:t>
            </a:r>
          </a:p>
        </p:txBody>
      </p:sp>
    </p:spTree>
    <p:extLst>
      <p:ext uri="{BB962C8B-B14F-4D97-AF65-F5344CB8AC3E}">
        <p14:creationId xmlns:p14="http://schemas.microsoft.com/office/powerpoint/2010/main" val="42478503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22C-D086-EB4D-B300-94494F04E027}"/>
              </a:ext>
            </a:extLst>
          </p:cNvPr>
          <p:cNvSpPr>
            <a:spLocks noGrp="1"/>
          </p:cNvSpPr>
          <p:nvPr>
            <p:ph type="title"/>
          </p:nvPr>
        </p:nvSpPr>
        <p:spPr/>
        <p:txBody>
          <a:bodyPr>
            <a:normAutofit/>
          </a:bodyPr>
          <a:lstStyle/>
          <a:p>
            <a:r>
              <a:rPr lang="en-US" sz="3200"/>
              <a:t>Replacing Data</a:t>
            </a:r>
          </a:p>
        </p:txBody>
      </p:sp>
      <p:pic>
        <p:nvPicPr>
          <p:cNvPr id="4" name="Picture 3" descr="A screenshot of a cell phone&#13;&#10;&#13;&#10;Description automatically generated">
            <a:extLst>
              <a:ext uri="{FF2B5EF4-FFF2-40B4-BE49-F238E27FC236}">
                <a16:creationId xmlns:a16="http://schemas.microsoft.com/office/drawing/2014/main" id="{26BE6424-0BDA-B04A-A832-6A9AA62FF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895600"/>
            <a:ext cx="8382000" cy="3336119"/>
          </a:xfrm>
          <a:prstGeom prst="rect">
            <a:avLst/>
          </a:prstGeom>
        </p:spPr>
      </p:pic>
      <p:sp>
        <p:nvSpPr>
          <p:cNvPr id="5" name="TextBox 4">
            <a:extLst>
              <a:ext uri="{FF2B5EF4-FFF2-40B4-BE49-F238E27FC236}">
                <a16:creationId xmlns:a16="http://schemas.microsoft.com/office/drawing/2014/main" id="{8532A59E-7208-904D-A749-1B7BC3E6ED3C}"/>
              </a:ext>
            </a:extLst>
          </p:cNvPr>
          <p:cNvSpPr txBox="1"/>
          <p:nvPr/>
        </p:nvSpPr>
        <p:spPr>
          <a:xfrm>
            <a:off x="457200" y="707410"/>
            <a:ext cx="8382000" cy="2492990"/>
          </a:xfrm>
          <a:prstGeom prst="rect">
            <a:avLst/>
          </a:prstGeom>
          <a:noFill/>
        </p:spPr>
        <p:txBody>
          <a:bodyPr wrap="square" rtlCol="0">
            <a:spAutoFit/>
          </a:bodyPr>
          <a:lstStyle/>
          <a:p>
            <a:pPr marL="342900" indent="-342900">
              <a:buFont typeface="Arial" panose="020B0604020202020204" pitchFamily="34" charset="0"/>
              <a:buChar char="•"/>
            </a:pPr>
            <a:r>
              <a:rPr lang="en-US" sz="2000"/>
              <a:t>Sometimes the rows containing "NaN" values should not be removed but should instead be filled with another value.</a:t>
            </a:r>
          </a:p>
          <a:p>
            <a:pPr marL="171450" indent="-171450">
              <a:buFont typeface="Arial" panose="020B0604020202020204" pitchFamily="34" charset="0"/>
              <a:buChar char="•"/>
            </a:pPr>
            <a:endParaRPr lang="en-US" sz="1200"/>
          </a:p>
          <a:p>
            <a:pPr marL="342900" indent="-342900">
              <a:buFont typeface="Arial" panose="020B0604020202020204" pitchFamily="34" charset="0"/>
              <a:buChar char="•"/>
            </a:pPr>
            <a:r>
              <a:rPr lang="en-US" sz="2000"/>
              <a:t>DataFrame.</a:t>
            </a:r>
            <a:r>
              <a:rPr lang="en-US" sz="2000" b="1">
                <a:solidFill>
                  <a:schemeClr val="accent2">
                    <a:lumMod val="50000"/>
                  </a:schemeClr>
                </a:solidFill>
              </a:rPr>
              <a:t>replace</a:t>
            </a:r>
            <a:r>
              <a:rPr lang="en-US" sz="2000"/>
              <a:t>("</a:t>
            </a:r>
            <a:r>
              <a:rPr lang="en-US" sz="2000">
                <a:solidFill>
                  <a:srgbClr val="FF40FF"/>
                </a:solidFill>
              </a:rPr>
              <a:t>orig value</a:t>
            </a:r>
            <a:r>
              <a:rPr lang="en-US" sz="2000"/>
              <a:t>"</a:t>
            </a:r>
            <a:r>
              <a:rPr lang="en-US" sz="2000">
                <a:solidFill>
                  <a:srgbClr val="FF40FF"/>
                </a:solidFill>
              </a:rPr>
              <a:t> </a:t>
            </a:r>
            <a:r>
              <a:rPr lang="en-US" sz="2000"/>
              <a:t>: "</a:t>
            </a:r>
            <a:r>
              <a:rPr lang="en-US" sz="2000">
                <a:solidFill>
                  <a:srgbClr val="FF40FF"/>
                </a:solidFill>
              </a:rPr>
              <a:t>new value</a:t>
            </a:r>
            <a:r>
              <a:rPr lang="en-US" sz="2000"/>
              <a:t>", …)</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DataFrame[</a:t>
            </a:r>
            <a:r>
              <a:rPr lang="en-US" sz="2000">
                <a:solidFill>
                  <a:srgbClr val="FF40FF"/>
                </a:solidFill>
              </a:rPr>
              <a:t>columnName</a:t>
            </a:r>
            <a:r>
              <a:rPr lang="en-US" sz="2000"/>
              <a:t>]</a:t>
            </a:r>
            <a:r>
              <a:rPr lang="en-US" sz="2000" b="1"/>
              <a:t>.</a:t>
            </a:r>
            <a:r>
              <a:rPr lang="en-US" sz="2000">
                <a:solidFill>
                  <a:schemeClr val="accent2">
                    <a:lumMod val="50000"/>
                  </a:schemeClr>
                </a:solidFill>
              </a:rPr>
              <a:t>value_counts() </a:t>
            </a:r>
            <a:r>
              <a:rPr lang="en-US" sz="2000"/>
              <a:t>returns unique entries in series and useful to find values that have similar/misspelled values</a:t>
            </a:r>
          </a:p>
          <a:p>
            <a:endParaRPr lang="en-US" sz="2400"/>
          </a:p>
        </p:txBody>
      </p:sp>
    </p:spTree>
    <p:extLst>
      <p:ext uri="{BB962C8B-B14F-4D97-AF65-F5344CB8AC3E}">
        <p14:creationId xmlns:p14="http://schemas.microsoft.com/office/powerpoint/2010/main" val="4241596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4951-4431-A941-9697-5DC57DF5B966}"/>
              </a:ext>
            </a:extLst>
          </p:cNvPr>
          <p:cNvSpPr>
            <a:spLocks noGrp="1"/>
          </p:cNvSpPr>
          <p:nvPr>
            <p:ph type="title"/>
          </p:nvPr>
        </p:nvSpPr>
        <p:spPr/>
        <p:txBody>
          <a:bodyPr/>
          <a:lstStyle/>
          <a:p>
            <a:r>
              <a:rPr lang="en-US"/>
              <a:t>Grouping</a:t>
            </a:r>
          </a:p>
        </p:txBody>
      </p:sp>
    </p:spTree>
    <p:extLst>
      <p:ext uri="{BB962C8B-B14F-4D97-AF65-F5344CB8AC3E}">
        <p14:creationId xmlns:p14="http://schemas.microsoft.com/office/powerpoint/2010/main" val="41653741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AE7E-EB0A-6F46-88F1-166CA5C6C0DC}"/>
              </a:ext>
            </a:extLst>
          </p:cNvPr>
          <p:cNvSpPr>
            <a:spLocks noGrp="1"/>
          </p:cNvSpPr>
          <p:nvPr>
            <p:ph type="ctrTitle"/>
          </p:nvPr>
        </p:nvSpPr>
        <p:spPr>
          <a:xfrm>
            <a:off x="1143000" y="914400"/>
            <a:ext cx="6858000" cy="2387600"/>
          </a:xfrm>
        </p:spPr>
        <p:txBody>
          <a:bodyPr>
            <a:normAutofit/>
          </a:bodyPr>
          <a:lstStyle/>
          <a:p>
            <a:r>
              <a:rPr lang="en-US" sz="3200" b="1"/>
              <a:t>Refer to notes on </a:t>
            </a:r>
            <a:r>
              <a:rPr lang="en-US" sz="3200" b="1">
                <a:solidFill>
                  <a:schemeClr val="accent2">
                    <a:lumMod val="50000"/>
                  </a:schemeClr>
                </a:solidFill>
              </a:rPr>
              <a:t>GroupBy.ipynb</a:t>
            </a:r>
          </a:p>
        </p:txBody>
      </p:sp>
      <p:sp>
        <p:nvSpPr>
          <p:cNvPr id="3" name="Subtitle 2">
            <a:extLst>
              <a:ext uri="{FF2B5EF4-FFF2-40B4-BE49-F238E27FC236}">
                <a16:creationId xmlns:a16="http://schemas.microsoft.com/office/drawing/2014/main" id="{4D2A8E49-13DF-4A40-AD7C-622032661FE1}"/>
              </a:ext>
            </a:extLst>
          </p:cNvPr>
          <p:cNvSpPr>
            <a:spLocks noGrp="1"/>
          </p:cNvSpPr>
          <p:nvPr>
            <p:ph type="subTitle" idx="1"/>
          </p:nvPr>
        </p:nvSpPr>
        <p:spPr>
          <a:xfrm>
            <a:off x="1143000" y="3394075"/>
            <a:ext cx="6858000" cy="1655762"/>
          </a:xfrm>
        </p:spPr>
        <p:txBody>
          <a:bodyPr/>
          <a:lstStyle/>
          <a:p>
            <a:r>
              <a:rPr lang="en-US"/>
              <a:t>Gitlab/../Instructor Notes/PandasWk3.2/</a:t>
            </a:r>
          </a:p>
        </p:txBody>
      </p:sp>
      <p:cxnSp>
        <p:nvCxnSpPr>
          <p:cNvPr id="5" name="Straight Connector 4">
            <a:extLst>
              <a:ext uri="{FF2B5EF4-FFF2-40B4-BE49-F238E27FC236}">
                <a16:creationId xmlns:a16="http://schemas.microsoft.com/office/drawing/2014/main" id="{68ED9890-3820-F544-8ADF-BF24169FDBF8}"/>
              </a:ext>
            </a:extLst>
          </p:cNvPr>
          <p:cNvCxnSpPr/>
          <p:nvPr/>
        </p:nvCxnSpPr>
        <p:spPr>
          <a:xfrm>
            <a:off x="1066800" y="3302000"/>
            <a:ext cx="6858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381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4951-4431-A941-9697-5DC57DF5B966}"/>
              </a:ext>
            </a:extLst>
          </p:cNvPr>
          <p:cNvSpPr>
            <a:spLocks noGrp="1"/>
          </p:cNvSpPr>
          <p:nvPr>
            <p:ph type="title"/>
          </p:nvPr>
        </p:nvSpPr>
        <p:spPr/>
        <p:txBody>
          <a:bodyPr/>
          <a:lstStyle/>
          <a:p>
            <a:r>
              <a:rPr lang="en-US"/>
              <a:t>Sorting</a:t>
            </a:r>
          </a:p>
        </p:txBody>
      </p:sp>
    </p:spTree>
    <p:extLst>
      <p:ext uri="{BB962C8B-B14F-4D97-AF65-F5344CB8AC3E}">
        <p14:creationId xmlns:p14="http://schemas.microsoft.com/office/powerpoint/2010/main" val="16972182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AE7E-EB0A-6F46-88F1-166CA5C6C0DC}"/>
              </a:ext>
            </a:extLst>
          </p:cNvPr>
          <p:cNvSpPr>
            <a:spLocks noGrp="1"/>
          </p:cNvSpPr>
          <p:nvPr>
            <p:ph type="ctrTitle"/>
          </p:nvPr>
        </p:nvSpPr>
        <p:spPr>
          <a:xfrm>
            <a:off x="1143000" y="914400"/>
            <a:ext cx="6858000" cy="2387600"/>
          </a:xfrm>
        </p:spPr>
        <p:txBody>
          <a:bodyPr>
            <a:normAutofit/>
          </a:bodyPr>
          <a:lstStyle/>
          <a:p>
            <a:r>
              <a:rPr lang="en-US" sz="3200" b="1"/>
              <a:t>Refer to notes on </a:t>
            </a:r>
            <a:r>
              <a:rPr lang="en-US" sz="3200" b="1">
                <a:solidFill>
                  <a:schemeClr val="accent2">
                    <a:lumMod val="50000"/>
                  </a:schemeClr>
                </a:solidFill>
              </a:rPr>
              <a:t>Sorting.ipynb</a:t>
            </a:r>
          </a:p>
        </p:txBody>
      </p:sp>
      <p:sp>
        <p:nvSpPr>
          <p:cNvPr id="3" name="Subtitle 2">
            <a:extLst>
              <a:ext uri="{FF2B5EF4-FFF2-40B4-BE49-F238E27FC236}">
                <a16:creationId xmlns:a16="http://schemas.microsoft.com/office/drawing/2014/main" id="{4D2A8E49-13DF-4A40-AD7C-622032661FE1}"/>
              </a:ext>
            </a:extLst>
          </p:cNvPr>
          <p:cNvSpPr>
            <a:spLocks noGrp="1"/>
          </p:cNvSpPr>
          <p:nvPr>
            <p:ph type="subTitle" idx="1"/>
          </p:nvPr>
        </p:nvSpPr>
        <p:spPr>
          <a:xfrm>
            <a:off x="1143000" y="3394075"/>
            <a:ext cx="6858000" cy="1655762"/>
          </a:xfrm>
        </p:spPr>
        <p:txBody>
          <a:bodyPr>
            <a:normAutofit/>
          </a:bodyPr>
          <a:lstStyle/>
          <a:p>
            <a:r>
              <a:rPr lang="en-US"/>
              <a:t>Gitlab/../Instructor Notes/PandasWk3.2/</a:t>
            </a:r>
          </a:p>
          <a:p>
            <a:endParaRPr lang="en-US"/>
          </a:p>
          <a:p>
            <a:r>
              <a:rPr lang="en-US" sz="2000">
                <a:hlinkClick r:id="rId2"/>
              </a:rPr>
              <a:t>https://pandas.pydata.org/pandas-docs/stable/api.html</a:t>
            </a:r>
            <a:endParaRPr lang="en-US" sz="2000"/>
          </a:p>
        </p:txBody>
      </p:sp>
      <p:cxnSp>
        <p:nvCxnSpPr>
          <p:cNvPr id="5" name="Straight Connector 4">
            <a:extLst>
              <a:ext uri="{FF2B5EF4-FFF2-40B4-BE49-F238E27FC236}">
                <a16:creationId xmlns:a16="http://schemas.microsoft.com/office/drawing/2014/main" id="{68ED9890-3820-F544-8ADF-BF24169FDBF8}"/>
              </a:ext>
            </a:extLst>
          </p:cNvPr>
          <p:cNvCxnSpPr/>
          <p:nvPr/>
        </p:nvCxnSpPr>
        <p:spPr>
          <a:xfrm>
            <a:off x="1066800" y="3302000"/>
            <a:ext cx="6858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7509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43E1-AA35-E04A-9286-43703AB08417}"/>
              </a:ext>
            </a:extLst>
          </p:cNvPr>
          <p:cNvSpPr>
            <a:spLocks noGrp="1"/>
          </p:cNvSpPr>
          <p:nvPr>
            <p:ph type="title"/>
          </p:nvPr>
        </p:nvSpPr>
        <p:spPr>
          <a:xfrm>
            <a:off x="304800" y="0"/>
            <a:ext cx="6629400" cy="653854"/>
          </a:xfrm>
        </p:spPr>
        <p:txBody>
          <a:bodyPr>
            <a:normAutofit/>
          </a:bodyPr>
          <a:lstStyle/>
          <a:p>
            <a:r>
              <a:rPr lang="en-US" sz="3200"/>
              <a:t>Agenda</a:t>
            </a:r>
          </a:p>
        </p:txBody>
      </p:sp>
      <p:sp>
        <p:nvSpPr>
          <p:cNvPr id="3" name="TextBox 2">
            <a:extLst>
              <a:ext uri="{FF2B5EF4-FFF2-40B4-BE49-F238E27FC236}">
                <a16:creationId xmlns:a16="http://schemas.microsoft.com/office/drawing/2014/main" id="{B7C33375-3502-6243-9C04-A7000199DA5E}"/>
              </a:ext>
            </a:extLst>
          </p:cNvPr>
          <p:cNvSpPr txBox="1"/>
          <p:nvPr/>
        </p:nvSpPr>
        <p:spPr>
          <a:xfrm>
            <a:off x="304800" y="851118"/>
            <a:ext cx="8534400" cy="3108543"/>
          </a:xfrm>
          <a:prstGeom prst="rect">
            <a:avLst/>
          </a:prstGeom>
          <a:noFill/>
        </p:spPr>
        <p:txBody>
          <a:bodyPr wrap="square" rtlCol="0">
            <a:spAutoFit/>
          </a:bodyPr>
          <a:lstStyle/>
          <a:p>
            <a:pPr marL="457200" indent="-457200">
              <a:buFont typeface="Arial" panose="020B0604020202020204" pitchFamily="34" charset="0"/>
              <a:buChar char="•"/>
            </a:pPr>
            <a:r>
              <a:rPr lang="en-US" sz="2800"/>
              <a:t>Navigate through DataFrames using Loc and iLoc</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t>Filter and slice Pandas DataFrames</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t>Create and access Pandas GroupBy objects</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t>Sort DataFrames</a:t>
            </a:r>
          </a:p>
        </p:txBody>
      </p:sp>
    </p:spTree>
    <p:extLst>
      <p:ext uri="{BB962C8B-B14F-4D97-AF65-F5344CB8AC3E}">
        <p14:creationId xmlns:p14="http://schemas.microsoft.com/office/powerpoint/2010/main" val="25053847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1F21-E679-BD4D-943F-5CDB4655C02C}"/>
              </a:ext>
            </a:extLst>
          </p:cNvPr>
          <p:cNvSpPr>
            <a:spLocks noGrp="1"/>
          </p:cNvSpPr>
          <p:nvPr>
            <p:ph type="title"/>
          </p:nvPr>
        </p:nvSpPr>
        <p:spPr/>
        <p:txBody>
          <a:bodyPr>
            <a:normAutofit/>
          </a:bodyPr>
          <a:lstStyle/>
          <a:p>
            <a:r>
              <a:rPr lang="en-US" sz="3200"/>
              <a:t>Exploring Data with loc and iloc</a:t>
            </a:r>
          </a:p>
        </p:txBody>
      </p:sp>
    </p:spTree>
    <p:extLst>
      <p:ext uri="{BB962C8B-B14F-4D97-AF65-F5344CB8AC3E}">
        <p14:creationId xmlns:p14="http://schemas.microsoft.com/office/powerpoint/2010/main" val="38836138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43E1-AA35-E04A-9286-43703AB08417}"/>
              </a:ext>
            </a:extLst>
          </p:cNvPr>
          <p:cNvSpPr>
            <a:spLocks noGrp="1"/>
          </p:cNvSpPr>
          <p:nvPr>
            <p:ph type="title"/>
          </p:nvPr>
        </p:nvSpPr>
        <p:spPr>
          <a:xfrm>
            <a:off x="304800" y="0"/>
            <a:ext cx="6629400" cy="653854"/>
          </a:xfrm>
        </p:spPr>
        <p:txBody>
          <a:bodyPr>
            <a:normAutofit/>
          </a:bodyPr>
          <a:lstStyle/>
          <a:p>
            <a:r>
              <a:rPr lang="en-US" sz="3200"/>
              <a:t>loc and set_index()</a:t>
            </a:r>
            <a:endParaRPr lang="en-US" sz="3200" b="0"/>
          </a:p>
        </p:txBody>
      </p:sp>
      <p:sp>
        <p:nvSpPr>
          <p:cNvPr id="3" name="TextBox 2">
            <a:extLst>
              <a:ext uri="{FF2B5EF4-FFF2-40B4-BE49-F238E27FC236}">
                <a16:creationId xmlns:a16="http://schemas.microsoft.com/office/drawing/2014/main" id="{B7C33375-3502-6243-9C04-A7000199DA5E}"/>
              </a:ext>
            </a:extLst>
          </p:cNvPr>
          <p:cNvSpPr txBox="1"/>
          <p:nvPr/>
        </p:nvSpPr>
        <p:spPr>
          <a:xfrm>
            <a:off x="304800" y="709910"/>
            <a:ext cx="8534400" cy="5324535"/>
          </a:xfrm>
          <a:prstGeom prst="rect">
            <a:avLst/>
          </a:prstGeom>
          <a:noFill/>
        </p:spPr>
        <p:txBody>
          <a:bodyPr wrap="square" rtlCol="0">
            <a:spAutoFit/>
          </a:bodyPr>
          <a:lstStyle/>
          <a:p>
            <a:pPr marL="457200" indent="-457200">
              <a:buFont typeface="Arial" panose="020B0604020202020204" pitchFamily="34" charset="0"/>
              <a:buChar char="•"/>
            </a:pPr>
            <a:r>
              <a:rPr lang="en-US" sz="2800" b="1">
                <a:solidFill>
                  <a:schemeClr val="accent2">
                    <a:lumMod val="50000"/>
                  </a:schemeClr>
                </a:solidFill>
              </a:rPr>
              <a:t>.</a:t>
            </a:r>
            <a:r>
              <a:rPr lang="en-US" sz="2600" b="1">
                <a:solidFill>
                  <a:schemeClr val="accent2">
                    <a:lumMod val="50000"/>
                  </a:schemeClr>
                </a:solidFill>
              </a:rPr>
              <a:t>loc </a:t>
            </a:r>
            <a:r>
              <a:rPr lang="en-US" sz="2600"/>
              <a:t>and </a:t>
            </a:r>
            <a:r>
              <a:rPr lang="en-US" sz="2800" b="1">
                <a:solidFill>
                  <a:schemeClr val="accent2">
                    <a:lumMod val="50000"/>
                  </a:schemeClr>
                </a:solidFill>
              </a:rPr>
              <a:t>.</a:t>
            </a:r>
            <a:r>
              <a:rPr lang="en-US" sz="2600" b="1">
                <a:solidFill>
                  <a:schemeClr val="accent2">
                    <a:lumMod val="50000"/>
                  </a:schemeClr>
                </a:solidFill>
              </a:rPr>
              <a:t>iloc </a:t>
            </a:r>
            <a:r>
              <a:rPr lang="en-US" sz="2600"/>
              <a:t>allow develpers to </a:t>
            </a:r>
            <a:r>
              <a:rPr lang="en-US" sz="2400"/>
              <a:t>collect specific rows/columns of data from a DataFrame.</a:t>
            </a:r>
            <a:endParaRPr lang="en-US" sz="2600"/>
          </a:p>
          <a:p>
            <a:endParaRPr lang="en-US"/>
          </a:p>
          <a:p>
            <a:pPr marL="457200" indent="-457200">
              <a:buFont typeface="Arial" panose="020B0604020202020204" pitchFamily="34" charset="0"/>
              <a:buChar char="•"/>
            </a:pPr>
            <a:r>
              <a:rPr lang="en-US" sz="2400" b="1"/>
              <a:t>loc() </a:t>
            </a:r>
            <a:r>
              <a:rPr lang="en-US" sz="2400"/>
              <a:t>allows its users to select data using label based </a:t>
            </a:r>
            <a:r>
              <a:rPr lang="en-US" sz="2400" u="sng"/>
              <a:t>indexes</a:t>
            </a:r>
            <a:r>
              <a:rPr lang="en-US" sz="2400"/>
              <a:t>. In other words, it takes in </a:t>
            </a:r>
            <a:r>
              <a:rPr lang="en-US" sz="2400" u="sng"/>
              <a:t>strings</a:t>
            </a:r>
            <a:r>
              <a:rPr lang="en-US" sz="2400"/>
              <a:t> as the </a:t>
            </a:r>
            <a:r>
              <a:rPr lang="en-US" sz="2400">
                <a:solidFill>
                  <a:srgbClr val="C00000"/>
                </a:solidFill>
              </a:rPr>
              <a:t>keys</a:t>
            </a:r>
            <a:r>
              <a:rPr lang="en-US" sz="2400"/>
              <a:t> and returns data based upon that, therefore…</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sz="2400"/>
              <a:t>using loc() to search through rows is only really useful when the index of a dataset is a collection of strings.</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sz="2400"/>
              <a:t>It is almost always useful when selecting data from columns because column headers are exclusively strings.</a:t>
            </a:r>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sz="2400"/>
              <a:t>Using the </a:t>
            </a:r>
            <a:r>
              <a:rPr lang="en-US" sz="2400" b="1">
                <a:solidFill>
                  <a:schemeClr val="accent2">
                    <a:lumMod val="50000"/>
                  </a:schemeClr>
                </a:solidFill>
              </a:rPr>
              <a:t>df.set_index() </a:t>
            </a:r>
            <a:r>
              <a:rPr lang="en-US" sz="2400"/>
              <a:t>function passing in the desired column header as the argument to accomplish this.</a:t>
            </a:r>
          </a:p>
        </p:txBody>
      </p:sp>
    </p:spTree>
    <p:extLst>
      <p:ext uri="{BB962C8B-B14F-4D97-AF65-F5344CB8AC3E}">
        <p14:creationId xmlns:p14="http://schemas.microsoft.com/office/powerpoint/2010/main" val="33404442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43E1-AA35-E04A-9286-43703AB08417}"/>
              </a:ext>
            </a:extLst>
          </p:cNvPr>
          <p:cNvSpPr>
            <a:spLocks noGrp="1"/>
          </p:cNvSpPr>
          <p:nvPr>
            <p:ph type="title"/>
          </p:nvPr>
        </p:nvSpPr>
        <p:spPr>
          <a:xfrm>
            <a:off x="304800" y="0"/>
            <a:ext cx="6629400" cy="653854"/>
          </a:xfrm>
        </p:spPr>
        <p:txBody>
          <a:bodyPr>
            <a:normAutofit/>
          </a:bodyPr>
          <a:lstStyle/>
          <a:p>
            <a:r>
              <a:rPr lang="en-US" sz="3200" b="0"/>
              <a:t>Before and After df.set_index()</a:t>
            </a:r>
          </a:p>
        </p:txBody>
      </p:sp>
      <p:pic>
        <p:nvPicPr>
          <p:cNvPr id="5" name="Picture 4" descr="A screenshot of a cell phone&#13;&#10;&#13;&#10;Description automatically generated">
            <a:extLst>
              <a:ext uri="{FF2B5EF4-FFF2-40B4-BE49-F238E27FC236}">
                <a16:creationId xmlns:a16="http://schemas.microsoft.com/office/drawing/2014/main" id="{57C6A2EE-6D9C-3D4B-B37A-CD4C63D87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2717904"/>
            <a:ext cx="5055405" cy="3530496"/>
          </a:xfrm>
          <a:prstGeom prst="rect">
            <a:avLst/>
          </a:prstGeom>
        </p:spPr>
      </p:pic>
      <p:pic>
        <p:nvPicPr>
          <p:cNvPr id="7" name="Picture 6" descr="A screenshot of a cell phone&#13;&#10;&#13;&#10;Description automatically generated">
            <a:extLst>
              <a:ext uri="{FF2B5EF4-FFF2-40B4-BE49-F238E27FC236}">
                <a16:creationId xmlns:a16="http://schemas.microsoft.com/office/drawing/2014/main" id="{B097248E-05C8-6C4F-9BE9-F1FB56E0C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736600"/>
            <a:ext cx="4687105" cy="1938705"/>
          </a:xfrm>
          <a:prstGeom prst="rect">
            <a:avLst/>
          </a:prstGeom>
        </p:spPr>
      </p:pic>
    </p:spTree>
    <p:extLst>
      <p:ext uri="{BB962C8B-B14F-4D97-AF65-F5344CB8AC3E}">
        <p14:creationId xmlns:p14="http://schemas.microsoft.com/office/powerpoint/2010/main" val="1172870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43E1-AA35-E04A-9286-43703AB08417}"/>
              </a:ext>
            </a:extLst>
          </p:cNvPr>
          <p:cNvSpPr>
            <a:spLocks noGrp="1"/>
          </p:cNvSpPr>
          <p:nvPr>
            <p:ph type="title"/>
          </p:nvPr>
        </p:nvSpPr>
        <p:spPr>
          <a:xfrm>
            <a:off x="304800" y="0"/>
            <a:ext cx="6629400" cy="653854"/>
          </a:xfrm>
        </p:spPr>
        <p:txBody>
          <a:bodyPr>
            <a:normAutofit/>
          </a:bodyPr>
          <a:lstStyle/>
          <a:p>
            <a:r>
              <a:rPr lang="en-US" sz="3200"/>
              <a:t>iloc</a:t>
            </a:r>
            <a:endParaRPr lang="en-US" sz="3200" b="0"/>
          </a:p>
        </p:txBody>
      </p:sp>
      <p:sp>
        <p:nvSpPr>
          <p:cNvPr id="3" name="TextBox 2">
            <a:extLst>
              <a:ext uri="{FF2B5EF4-FFF2-40B4-BE49-F238E27FC236}">
                <a16:creationId xmlns:a16="http://schemas.microsoft.com/office/drawing/2014/main" id="{B7C33375-3502-6243-9C04-A7000199DA5E}"/>
              </a:ext>
            </a:extLst>
          </p:cNvPr>
          <p:cNvSpPr txBox="1"/>
          <p:nvPr/>
        </p:nvSpPr>
        <p:spPr>
          <a:xfrm>
            <a:off x="304800" y="609600"/>
            <a:ext cx="8534400" cy="1015663"/>
          </a:xfrm>
          <a:prstGeom prst="rect">
            <a:avLst/>
          </a:prstGeom>
          <a:noFill/>
        </p:spPr>
        <p:txBody>
          <a:bodyPr wrap="square" rtlCol="0">
            <a:spAutoFit/>
          </a:bodyPr>
          <a:lstStyle/>
          <a:p>
            <a:r>
              <a:rPr lang="en-US" sz="2000" b="1">
                <a:solidFill>
                  <a:schemeClr val="accent2">
                    <a:lumMod val="50000"/>
                  </a:schemeClr>
                </a:solidFill>
              </a:rPr>
              <a:t>.iloc</a:t>
            </a:r>
            <a:r>
              <a:rPr lang="en-US" sz="2000">
                <a:solidFill>
                  <a:schemeClr val="accent2">
                    <a:lumMod val="50000"/>
                  </a:schemeClr>
                </a:solidFill>
              </a:rPr>
              <a:t>[ ]</a:t>
            </a:r>
            <a:r>
              <a:rPr lang="en-US" sz="2000"/>
              <a:t> provides the same feature as that of loc() but instead of using labels, it instead uses </a:t>
            </a:r>
            <a:r>
              <a:rPr lang="en-US" sz="2000" u="sng"/>
              <a:t>integer</a:t>
            </a:r>
            <a:r>
              <a:rPr lang="en-US" sz="2000"/>
              <a:t> based indexing for selection by position. Similarly to selecting data from within a list, iloc uses a numeric index.</a:t>
            </a:r>
          </a:p>
        </p:txBody>
      </p:sp>
      <p:pic>
        <p:nvPicPr>
          <p:cNvPr id="7" name="Picture 6" descr="A screenshot of a cell phone&#13;&#10;&#13;&#10;Description automatically generated">
            <a:extLst>
              <a:ext uri="{FF2B5EF4-FFF2-40B4-BE49-F238E27FC236}">
                <a16:creationId xmlns:a16="http://schemas.microsoft.com/office/drawing/2014/main" id="{4C554BE2-998F-964D-A9BC-8767085C1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4000"/>
            <a:ext cx="4762500" cy="2286000"/>
          </a:xfrm>
          <a:prstGeom prst="rect">
            <a:avLst/>
          </a:prstGeom>
        </p:spPr>
      </p:pic>
      <p:pic>
        <p:nvPicPr>
          <p:cNvPr id="9" name="Picture 8" descr="A screenshot of a cell phone&#13;&#10;&#13;&#10;Description automatically generated">
            <a:extLst>
              <a:ext uri="{FF2B5EF4-FFF2-40B4-BE49-F238E27FC236}">
                <a16:creationId xmlns:a16="http://schemas.microsoft.com/office/drawing/2014/main" id="{BB4D1C49-8340-A741-97BF-CE4B8651E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6892" y="3810000"/>
            <a:ext cx="5298508" cy="2492614"/>
          </a:xfrm>
          <a:prstGeom prst="rect">
            <a:avLst/>
          </a:prstGeom>
        </p:spPr>
      </p:pic>
      <p:sp>
        <p:nvSpPr>
          <p:cNvPr id="10" name="TextBox 9">
            <a:extLst>
              <a:ext uri="{FF2B5EF4-FFF2-40B4-BE49-F238E27FC236}">
                <a16:creationId xmlns:a16="http://schemas.microsoft.com/office/drawing/2014/main" id="{64CEC1C4-9410-0643-A56C-89B43A7E0414}"/>
              </a:ext>
            </a:extLst>
          </p:cNvPr>
          <p:cNvSpPr txBox="1"/>
          <p:nvPr/>
        </p:nvSpPr>
        <p:spPr>
          <a:xfrm>
            <a:off x="533400" y="3962400"/>
            <a:ext cx="2971800" cy="830997"/>
          </a:xfrm>
          <a:prstGeom prst="rect">
            <a:avLst/>
          </a:prstGeom>
          <a:noFill/>
        </p:spPr>
        <p:txBody>
          <a:bodyPr wrap="square" rtlCol="0">
            <a:spAutoFit/>
          </a:bodyPr>
          <a:lstStyle/>
          <a:p>
            <a:r>
              <a:rPr lang="en-US" sz="2400" b="1">
                <a:solidFill>
                  <a:schemeClr val="accent2">
                    <a:lumMod val="50000"/>
                  </a:schemeClr>
                </a:solidFill>
              </a:rPr>
              <a:t>df.iloc </a:t>
            </a:r>
            <a:r>
              <a:rPr lang="en-US" sz="2400">
                <a:solidFill>
                  <a:schemeClr val="accent2">
                    <a:lumMod val="50000"/>
                  </a:schemeClr>
                </a:solidFill>
              </a:rPr>
              <a:t>[</a:t>
            </a:r>
            <a:r>
              <a:rPr lang="en-US" sz="2400">
                <a:solidFill>
                  <a:srgbClr val="FF40FF"/>
                </a:solidFill>
                <a:sym typeface="Wingdings" pitchFamily="2" charset="2"/>
              </a:rPr>
              <a:t>row</a:t>
            </a:r>
            <a:r>
              <a:rPr lang="en-US" sz="2400">
                <a:sym typeface="Wingdings" pitchFamily="2" charset="2"/>
              </a:rPr>
              <a:t>, </a:t>
            </a:r>
            <a:r>
              <a:rPr lang="en-US" sz="2400">
                <a:solidFill>
                  <a:srgbClr val="FF40FF"/>
                </a:solidFill>
                <a:sym typeface="Wingdings" pitchFamily="2" charset="2"/>
              </a:rPr>
              <a:t>col</a:t>
            </a:r>
            <a:r>
              <a:rPr lang="en-US" sz="2400">
                <a:solidFill>
                  <a:schemeClr val="accent2">
                    <a:lumMod val="50000"/>
                  </a:schemeClr>
                </a:solidFill>
              </a:rPr>
              <a:t>]</a:t>
            </a:r>
          </a:p>
          <a:p>
            <a:r>
              <a:rPr lang="en-US" sz="2400" b="1">
                <a:solidFill>
                  <a:schemeClr val="accent2">
                    <a:lumMod val="50000"/>
                  </a:schemeClr>
                </a:solidFill>
              </a:rPr>
              <a:t>df.iloc </a:t>
            </a:r>
            <a:r>
              <a:rPr lang="en-US" sz="2400"/>
              <a:t>[</a:t>
            </a:r>
            <a:r>
              <a:rPr lang="en-US" sz="2400">
                <a:solidFill>
                  <a:srgbClr val="FF40FF"/>
                </a:solidFill>
              </a:rPr>
              <a:t>1</a:t>
            </a:r>
            <a:r>
              <a:rPr lang="en-US" sz="2400"/>
              <a:t>, </a:t>
            </a:r>
            <a:r>
              <a:rPr lang="en-US" sz="2400">
                <a:solidFill>
                  <a:srgbClr val="FF40FF"/>
                </a:solidFill>
              </a:rPr>
              <a:t>2</a:t>
            </a:r>
            <a:r>
              <a:rPr lang="en-US" sz="2400"/>
              <a:t>]</a:t>
            </a:r>
          </a:p>
        </p:txBody>
      </p:sp>
    </p:spTree>
    <p:extLst>
      <p:ext uri="{BB962C8B-B14F-4D97-AF65-F5344CB8AC3E}">
        <p14:creationId xmlns:p14="http://schemas.microsoft.com/office/powerpoint/2010/main" val="7700865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43E1-AA35-E04A-9286-43703AB08417}"/>
              </a:ext>
            </a:extLst>
          </p:cNvPr>
          <p:cNvSpPr>
            <a:spLocks noGrp="1"/>
          </p:cNvSpPr>
          <p:nvPr>
            <p:ph type="title"/>
          </p:nvPr>
        </p:nvSpPr>
        <p:spPr>
          <a:xfrm>
            <a:off x="304800" y="0"/>
            <a:ext cx="6858000" cy="653854"/>
          </a:xfrm>
        </p:spPr>
        <p:txBody>
          <a:bodyPr>
            <a:normAutofit fontScale="90000"/>
          </a:bodyPr>
          <a:lstStyle/>
          <a:p>
            <a:r>
              <a:rPr lang="en-US" sz="3200"/>
              <a:t>Selecting Muliple Rows and Columns</a:t>
            </a:r>
          </a:p>
        </p:txBody>
      </p:sp>
      <p:sp>
        <p:nvSpPr>
          <p:cNvPr id="3" name="TextBox 2">
            <a:extLst>
              <a:ext uri="{FF2B5EF4-FFF2-40B4-BE49-F238E27FC236}">
                <a16:creationId xmlns:a16="http://schemas.microsoft.com/office/drawing/2014/main" id="{EACD5DC0-18E5-0B41-8BFE-F7FA18A01D3B}"/>
              </a:ext>
            </a:extLst>
          </p:cNvPr>
          <p:cNvSpPr txBox="1"/>
          <p:nvPr/>
        </p:nvSpPr>
        <p:spPr>
          <a:xfrm>
            <a:off x="304800" y="762000"/>
            <a:ext cx="8686800" cy="1323439"/>
          </a:xfrm>
          <a:prstGeom prst="rect">
            <a:avLst/>
          </a:prstGeom>
          <a:noFill/>
        </p:spPr>
        <p:txBody>
          <a:bodyPr wrap="square" rtlCol="0">
            <a:spAutoFit/>
          </a:bodyPr>
          <a:lstStyle/>
          <a:p>
            <a:r>
              <a:rPr lang="en-US" sz="2800">
                <a:solidFill>
                  <a:srgbClr val="C00000"/>
                </a:solidFill>
              </a:rPr>
              <a:t>loc[</a:t>
            </a:r>
          </a:p>
          <a:p>
            <a:pPr lvl="1"/>
            <a:r>
              <a:rPr lang="en-US" sz="2000"/>
              <a:t>    </a:t>
            </a:r>
            <a:r>
              <a:rPr lang="en-US" sz="2400"/>
              <a:t>["Richardson", "Berry", "Hudson", "Mcdonald","Morales"],</a:t>
            </a:r>
          </a:p>
          <a:p>
            <a:pPr lvl="1"/>
            <a:r>
              <a:rPr lang="en-US" sz="2400"/>
              <a:t>    ["id", "first_name", "Phone Number"] </a:t>
            </a:r>
            <a:r>
              <a:rPr lang="en-US" sz="2800">
                <a:solidFill>
                  <a:srgbClr val="C00000"/>
                </a:solidFill>
              </a:rPr>
              <a:t>]</a:t>
            </a:r>
          </a:p>
        </p:txBody>
      </p:sp>
      <p:pic>
        <p:nvPicPr>
          <p:cNvPr id="5" name="Picture 4" descr="A screenshot of a cell phone&#13;&#10;&#13;&#10;Description automatically generated">
            <a:extLst>
              <a:ext uri="{FF2B5EF4-FFF2-40B4-BE49-F238E27FC236}">
                <a16:creationId xmlns:a16="http://schemas.microsoft.com/office/drawing/2014/main" id="{EDAEDA7D-7F50-AC45-A846-00B9F5E14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399" y="2341978"/>
            <a:ext cx="6424693" cy="2915822"/>
          </a:xfrm>
          <a:prstGeom prst="rect">
            <a:avLst/>
          </a:prstGeom>
        </p:spPr>
      </p:pic>
    </p:spTree>
    <p:extLst>
      <p:ext uri="{BB962C8B-B14F-4D97-AF65-F5344CB8AC3E}">
        <p14:creationId xmlns:p14="http://schemas.microsoft.com/office/powerpoint/2010/main" val="5935271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43E1-AA35-E04A-9286-43703AB08417}"/>
              </a:ext>
            </a:extLst>
          </p:cNvPr>
          <p:cNvSpPr>
            <a:spLocks noGrp="1"/>
          </p:cNvSpPr>
          <p:nvPr>
            <p:ph type="title"/>
          </p:nvPr>
        </p:nvSpPr>
        <p:spPr>
          <a:xfrm>
            <a:off x="304800" y="0"/>
            <a:ext cx="6858000" cy="653854"/>
          </a:xfrm>
        </p:spPr>
        <p:txBody>
          <a:bodyPr>
            <a:normAutofit fontScale="90000"/>
          </a:bodyPr>
          <a:lstStyle/>
          <a:p>
            <a:r>
              <a:rPr lang="en-US" sz="3200"/>
              <a:t>Selecting Muliple Rows and Columns</a:t>
            </a:r>
          </a:p>
        </p:txBody>
      </p:sp>
      <p:sp>
        <p:nvSpPr>
          <p:cNvPr id="3" name="TextBox 2">
            <a:extLst>
              <a:ext uri="{FF2B5EF4-FFF2-40B4-BE49-F238E27FC236}">
                <a16:creationId xmlns:a16="http://schemas.microsoft.com/office/drawing/2014/main" id="{EACD5DC0-18E5-0B41-8BFE-F7FA18A01D3B}"/>
              </a:ext>
            </a:extLst>
          </p:cNvPr>
          <p:cNvSpPr txBox="1"/>
          <p:nvPr/>
        </p:nvSpPr>
        <p:spPr>
          <a:xfrm>
            <a:off x="457200" y="1371600"/>
            <a:ext cx="8229600" cy="523220"/>
          </a:xfrm>
          <a:prstGeom prst="rect">
            <a:avLst/>
          </a:prstGeom>
          <a:noFill/>
        </p:spPr>
        <p:txBody>
          <a:bodyPr wrap="square" rtlCol="0">
            <a:spAutoFit/>
          </a:bodyPr>
          <a:lstStyle/>
          <a:p>
            <a:r>
              <a:rPr lang="en-US" sz="2800">
                <a:solidFill>
                  <a:srgbClr val="C00000"/>
                </a:solidFill>
              </a:rPr>
              <a:t>iloc[</a:t>
            </a:r>
            <a:r>
              <a:rPr lang="en-US" sz="2400"/>
              <a:t>0:4, 0:3</a:t>
            </a:r>
            <a:r>
              <a:rPr lang="en-US" sz="2800">
                <a:solidFill>
                  <a:srgbClr val="C00000"/>
                </a:solidFill>
              </a:rPr>
              <a:t>]</a:t>
            </a:r>
            <a:endParaRPr lang="en-US" sz="2400"/>
          </a:p>
        </p:txBody>
      </p:sp>
      <p:pic>
        <p:nvPicPr>
          <p:cNvPr id="6" name="Picture 5" descr="A picture containing object&#13;&#10;&#13;&#10;Description automatically generated">
            <a:extLst>
              <a:ext uri="{FF2B5EF4-FFF2-40B4-BE49-F238E27FC236}">
                <a16:creationId xmlns:a16="http://schemas.microsoft.com/office/drawing/2014/main" id="{E6B0C3DD-2978-2247-9604-AA59E1E53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371600"/>
            <a:ext cx="5197442" cy="1438457"/>
          </a:xfrm>
          <a:prstGeom prst="rect">
            <a:avLst/>
          </a:prstGeom>
        </p:spPr>
      </p:pic>
      <p:sp>
        <p:nvSpPr>
          <p:cNvPr id="5" name="TextBox 4">
            <a:extLst>
              <a:ext uri="{FF2B5EF4-FFF2-40B4-BE49-F238E27FC236}">
                <a16:creationId xmlns:a16="http://schemas.microsoft.com/office/drawing/2014/main" id="{19B87EC1-53CB-AB40-BF40-E4A587DD762D}"/>
              </a:ext>
            </a:extLst>
          </p:cNvPr>
          <p:cNvSpPr txBox="1"/>
          <p:nvPr/>
        </p:nvSpPr>
        <p:spPr>
          <a:xfrm>
            <a:off x="457200" y="2998249"/>
            <a:ext cx="8229600" cy="523220"/>
          </a:xfrm>
          <a:prstGeom prst="rect">
            <a:avLst/>
          </a:prstGeom>
          <a:noFill/>
        </p:spPr>
        <p:txBody>
          <a:bodyPr wrap="square" rtlCol="0">
            <a:spAutoFit/>
          </a:bodyPr>
          <a:lstStyle/>
          <a:p>
            <a:r>
              <a:rPr lang="en-US" sz="2800">
                <a:solidFill>
                  <a:srgbClr val="C00000"/>
                </a:solidFill>
              </a:rPr>
              <a:t>iloc[ </a:t>
            </a:r>
            <a:r>
              <a:rPr lang="en-US" sz="2400" b="1"/>
              <a:t>:</a:t>
            </a:r>
            <a:r>
              <a:rPr lang="en-US" sz="2400" b="1">
                <a:solidFill>
                  <a:srgbClr val="FF40FF"/>
                </a:solidFill>
              </a:rPr>
              <a:t> </a:t>
            </a:r>
            <a:r>
              <a:rPr lang="en-US" sz="2400"/>
              <a:t>, ["first_name", "Phone Number"] </a:t>
            </a:r>
            <a:r>
              <a:rPr lang="en-US" sz="2400">
                <a:solidFill>
                  <a:srgbClr val="C00000"/>
                </a:solidFill>
              </a:rPr>
              <a:t>].head()</a:t>
            </a:r>
            <a:endParaRPr lang="en-US" sz="2400"/>
          </a:p>
        </p:txBody>
      </p:sp>
      <p:sp>
        <p:nvSpPr>
          <p:cNvPr id="7" name="TextBox 6">
            <a:extLst>
              <a:ext uri="{FF2B5EF4-FFF2-40B4-BE49-F238E27FC236}">
                <a16:creationId xmlns:a16="http://schemas.microsoft.com/office/drawing/2014/main" id="{BB689838-36DB-0043-B620-1D99657433D5}"/>
              </a:ext>
            </a:extLst>
          </p:cNvPr>
          <p:cNvSpPr txBox="1"/>
          <p:nvPr/>
        </p:nvSpPr>
        <p:spPr>
          <a:xfrm>
            <a:off x="457200" y="762000"/>
            <a:ext cx="8229600" cy="523220"/>
          </a:xfrm>
          <a:prstGeom prst="rect">
            <a:avLst/>
          </a:prstGeom>
          <a:noFill/>
        </p:spPr>
        <p:txBody>
          <a:bodyPr wrap="square" rtlCol="0">
            <a:spAutoFit/>
          </a:bodyPr>
          <a:lstStyle/>
          <a:p>
            <a:r>
              <a:rPr lang="en-US" sz="2800">
                <a:solidFill>
                  <a:srgbClr val="C00000"/>
                </a:solidFill>
              </a:rPr>
              <a:t>iloc[ </a:t>
            </a:r>
            <a:r>
              <a:rPr lang="en-US" sz="2400" b="1"/>
              <a:t>: </a:t>
            </a:r>
            <a:r>
              <a:rPr lang="en-US" sz="2400"/>
              <a:t>, </a:t>
            </a:r>
            <a:r>
              <a:rPr lang="en-US" sz="2400" b="1"/>
              <a:t>: </a:t>
            </a:r>
            <a:r>
              <a:rPr lang="en-US" sz="2800">
                <a:solidFill>
                  <a:schemeClr val="accent2">
                    <a:lumMod val="50000"/>
                  </a:schemeClr>
                </a:solidFill>
              </a:rPr>
              <a:t>]</a:t>
            </a:r>
            <a:r>
              <a:rPr lang="en-US" sz="2800"/>
              <a:t> </a:t>
            </a:r>
            <a:r>
              <a:rPr lang="en-US" sz="2400"/>
              <a:t>returns all rows and columns</a:t>
            </a:r>
          </a:p>
        </p:txBody>
      </p:sp>
      <p:pic>
        <p:nvPicPr>
          <p:cNvPr id="8" name="Picture 7" descr="A screenshot of a cell phone&#13;&#10;&#13;&#10;Description automatically generated">
            <a:extLst>
              <a:ext uri="{FF2B5EF4-FFF2-40B4-BE49-F238E27FC236}">
                <a16:creationId xmlns:a16="http://schemas.microsoft.com/office/drawing/2014/main" id="{0603C0C8-C380-2940-A587-42964AF64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991" y="3505200"/>
            <a:ext cx="4055809" cy="2743201"/>
          </a:xfrm>
          <a:prstGeom prst="rect">
            <a:avLst/>
          </a:prstGeom>
        </p:spPr>
      </p:pic>
      <p:sp>
        <p:nvSpPr>
          <p:cNvPr id="9" name="TextBox 8">
            <a:extLst>
              <a:ext uri="{FF2B5EF4-FFF2-40B4-BE49-F238E27FC236}">
                <a16:creationId xmlns:a16="http://schemas.microsoft.com/office/drawing/2014/main" id="{5462E593-2989-D549-B34D-328CE873149E}"/>
              </a:ext>
            </a:extLst>
          </p:cNvPr>
          <p:cNvSpPr txBox="1"/>
          <p:nvPr/>
        </p:nvSpPr>
        <p:spPr>
          <a:xfrm>
            <a:off x="0" y="4437863"/>
            <a:ext cx="4741609" cy="646331"/>
          </a:xfrm>
          <a:prstGeom prst="rect">
            <a:avLst/>
          </a:prstGeom>
          <a:noFill/>
        </p:spPr>
        <p:txBody>
          <a:bodyPr wrap="square" rtlCol="0">
            <a:spAutoFit/>
          </a:bodyPr>
          <a:lstStyle/>
          <a:p>
            <a:pPr marL="285750" indent="-285750">
              <a:buFont typeface="Wingdings" pitchFamily="2" charset="2"/>
              <a:buChar char="v"/>
            </a:pPr>
            <a:r>
              <a:rPr lang="en-US" b="1">
                <a:solidFill>
                  <a:schemeClr val="accent2">
                    <a:lumMod val="50000"/>
                  </a:schemeClr>
                </a:solidFill>
              </a:rPr>
              <a:t>loc</a:t>
            </a:r>
            <a:r>
              <a:rPr lang="en-US" b="1"/>
              <a:t> returns duplicate when applicable</a:t>
            </a:r>
          </a:p>
          <a:p>
            <a:pPr marL="285750" indent="-285750">
              <a:buFont typeface="Wingdings" pitchFamily="2" charset="2"/>
              <a:buChar char="v"/>
            </a:pPr>
            <a:r>
              <a:rPr lang="en-US" b="1">
                <a:solidFill>
                  <a:schemeClr val="accent2">
                    <a:lumMod val="50000"/>
                  </a:schemeClr>
                </a:solidFill>
              </a:rPr>
              <a:t>Iloc</a:t>
            </a:r>
            <a:r>
              <a:rPr lang="en-US" b="1"/>
              <a:t> removes duplicate from the results</a:t>
            </a:r>
          </a:p>
        </p:txBody>
      </p:sp>
    </p:spTree>
    <p:extLst>
      <p:ext uri="{BB962C8B-B14F-4D97-AF65-F5344CB8AC3E}">
        <p14:creationId xmlns:p14="http://schemas.microsoft.com/office/powerpoint/2010/main" val="4639328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8F9B-B797-C14D-B57D-A33CC4773BEE}"/>
              </a:ext>
            </a:extLst>
          </p:cNvPr>
          <p:cNvSpPr>
            <a:spLocks noGrp="1"/>
          </p:cNvSpPr>
          <p:nvPr>
            <p:ph type="title"/>
          </p:nvPr>
        </p:nvSpPr>
        <p:spPr/>
        <p:txBody>
          <a:bodyPr/>
          <a:lstStyle/>
          <a:p>
            <a:r>
              <a:rPr lang="en-US"/>
              <a:t>Conditonal</a:t>
            </a:r>
          </a:p>
        </p:txBody>
      </p:sp>
    </p:spTree>
    <p:extLst>
      <p:ext uri="{BB962C8B-B14F-4D97-AF65-F5344CB8AC3E}">
        <p14:creationId xmlns:p14="http://schemas.microsoft.com/office/powerpoint/2010/main" val="21814037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20195</TotalTime>
  <Words>567</Words>
  <Application>Microsoft Macintosh PowerPoint</Application>
  <PresentationFormat>On-screen Show (4:3)</PresentationFormat>
  <Paragraphs>72</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1_Unbranded</vt:lpstr>
      <vt:lpstr>Pandas II</vt:lpstr>
      <vt:lpstr>Agenda</vt:lpstr>
      <vt:lpstr>Exploring Data with loc and iloc</vt:lpstr>
      <vt:lpstr>loc and set_index()</vt:lpstr>
      <vt:lpstr>Before and After df.set_index()</vt:lpstr>
      <vt:lpstr>iloc</vt:lpstr>
      <vt:lpstr>Selecting Muliple Rows and Columns</vt:lpstr>
      <vt:lpstr>Selecting Muliple Rows and Columns</vt:lpstr>
      <vt:lpstr>Conditonal</vt:lpstr>
      <vt:lpstr>Compound Conditions</vt:lpstr>
      <vt:lpstr>Cleaning Data</vt:lpstr>
      <vt:lpstr>Replacing Data</vt:lpstr>
      <vt:lpstr>Grouping</vt:lpstr>
      <vt:lpstr>Refer to notes on GroupBy.ipynb</vt:lpstr>
      <vt:lpstr>Sorting</vt:lpstr>
      <vt:lpstr>Refer to notes on Sorting.ipynb</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SK725 ...</cp:lastModifiedBy>
  <cp:revision>2019</cp:revision>
  <cp:lastPrinted>2016-01-30T16:23:56Z</cp:lastPrinted>
  <dcterms:created xsi:type="dcterms:W3CDTF">2015-01-20T17:19:00Z</dcterms:created>
  <dcterms:modified xsi:type="dcterms:W3CDTF">2018-12-05T02:00:19Z</dcterms:modified>
</cp:coreProperties>
</file>