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11" r:id="rId2"/>
    <p:sldId id="675" r:id="rId3"/>
    <p:sldId id="658" r:id="rId4"/>
    <p:sldId id="660" r:id="rId5"/>
    <p:sldId id="648" r:id="rId6"/>
    <p:sldId id="659" r:id="rId7"/>
    <p:sldId id="649" r:id="rId8"/>
    <p:sldId id="643" r:id="rId9"/>
    <p:sldId id="640" r:id="rId10"/>
    <p:sldId id="661" r:id="rId11"/>
    <p:sldId id="662" r:id="rId12"/>
    <p:sldId id="665" r:id="rId13"/>
    <p:sldId id="664" r:id="rId14"/>
    <p:sldId id="667" r:id="rId15"/>
    <p:sldId id="666" r:id="rId16"/>
    <p:sldId id="668" r:id="rId17"/>
    <p:sldId id="669" r:id="rId18"/>
    <p:sldId id="670" r:id="rId19"/>
    <p:sldId id="671" r:id="rId20"/>
    <p:sldId id="672" r:id="rId21"/>
    <p:sldId id="674" r:id="rId22"/>
    <p:sldId id="673" r:id="rId23"/>
    <p:sldId id="663" r:id="rId24"/>
    <p:sldId id="389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CC00"/>
    <a:srgbClr val="1E4B87"/>
    <a:srgbClr val="C0504D"/>
    <a:srgbClr val="FF8200"/>
    <a:srgbClr val="BF57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0" autoAdjust="0"/>
    <p:restoredTop sz="96412" autoAdjust="0"/>
  </p:normalViewPr>
  <p:slideViewPr>
    <p:cSldViewPr>
      <p:cViewPr varScale="1">
        <p:scale>
          <a:sx n="82" d="100"/>
          <a:sy n="82" d="100"/>
        </p:scale>
        <p:origin x="1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7" Type="http://schemas.openxmlformats.org/officeDocument/2006/relationships/hyperlink" Target="https://dont-be-afraid-to-commit.readthedocs.io/en/latest/git/commandlinegit.html" TargetMode="External"/><Relationship Id="rId2" Type="http://schemas.openxmlformats.org/officeDocument/2006/relationships/hyperlink" Target="http://users.cs.cf.ac.uk/Dave.Marshall/Internet/NEWS/regexp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VOwyH2-VCVY#action=share" TargetMode="External"/><Relationship Id="rId5" Type="http://schemas.openxmlformats.org/officeDocument/2006/relationships/hyperlink" Target="https://www.tutorialspoint.com/python/python_reg_expressions.htm" TargetMode="External"/><Relationship Id="rId4" Type="http://schemas.openxmlformats.org/officeDocument/2006/relationships/hyperlink" Target="https://docs.python.org/2/howto/regex.html#regex-howto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Python Guru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29,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C0A7-74F1-A74E-8A19-50686358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Inline-For-loop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5921C-98D4-C440-9C09-0B24F07D612D}"/>
              </a:ext>
            </a:extLst>
          </p:cNvPr>
          <p:cNvSpPr txBox="1"/>
          <p:nvPr/>
        </p:nvSpPr>
        <p:spPr>
          <a:xfrm>
            <a:off x="2876550" y="3596551"/>
            <a:ext cx="13716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4F4D8-EEC8-1048-A4AD-1CA105615991}"/>
              </a:ext>
            </a:extLst>
          </p:cNvPr>
          <p:cNvSpPr txBox="1"/>
          <p:nvPr/>
        </p:nvSpPr>
        <p:spPr>
          <a:xfrm>
            <a:off x="2114550" y="3672751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1F507-5224-684B-8CF4-F6E8F0E0FD06}"/>
              </a:ext>
            </a:extLst>
          </p:cNvPr>
          <p:cNvSpPr txBox="1"/>
          <p:nvPr/>
        </p:nvSpPr>
        <p:spPr>
          <a:xfrm>
            <a:off x="4171950" y="3596551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B6CB-DB6F-C347-82F8-CDBA42E65EE9}"/>
              </a:ext>
            </a:extLst>
          </p:cNvPr>
          <p:cNvSpPr txBox="1"/>
          <p:nvPr/>
        </p:nvSpPr>
        <p:spPr>
          <a:xfrm>
            <a:off x="5086350" y="3596550"/>
            <a:ext cx="13906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9EE75-AF50-0343-9AC8-D75E5A1F97B8}"/>
              </a:ext>
            </a:extLst>
          </p:cNvPr>
          <p:cNvSpPr txBox="1"/>
          <p:nvPr/>
        </p:nvSpPr>
        <p:spPr>
          <a:xfrm>
            <a:off x="6457950" y="3596550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08B69-76EB-5040-93A4-12338AE30382}"/>
              </a:ext>
            </a:extLst>
          </p:cNvPr>
          <p:cNvSpPr txBox="1"/>
          <p:nvPr/>
        </p:nvSpPr>
        <p:spPr>
          <a:xfrm>
            <a:off x="7391400" y="3596549"/>
            <a:ext cx="1022350" cy="707886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DE8E4-927F-5348-B3BE-3921D9143659}"/>
              </a:ext>
            </a:extLst>
          </p:cNvPr>
          <p:cNvSpPr txBox="1"/>
          <p:nvPr/>
        </p:nvSpPr>
        <p:spPr>
          <a:xfrm>
            <a:off x="2876550" y="944435"/>
            <a:ext cx="13716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C00000"/>
                </a:solidFill>
              </a:rPr>
              <a:t>char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13926-5EA2-9A4F-865A-6F195A361751}"/>
              </a:ext>
            </a:extLst>
          </p:cNvPr>
          <p:cNvSpPr txBox="1"/>
          <p:nvPr/>
        </p:nvSpPr>
        <p:spPr>
          <a:xfrm>
            <a:off x="2038350" y="1020635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81684-989F-D34F-8D79-09AC2390476C}"/>
              </a:ext>
            </a:extLst>
          </p:cNvPr>
          <p:cNvSpPr txBox="1"/>
          <p:nvPr/>
        </p:nvSpPr>
        <p:spPr>
          <a:xfrm>
            <a:off x="4171950" y="944435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D7249-57D5-9B41-97BF-A171A3CCA46A}"/>
              </a:ext>
            </a:extLst>
          </p:cNvPr>
          <p:cNvSpPr txBox="1"/>
          <p:nvPr/>
        </p:nvSpPr>
        <p:spPr>
          <a:xfrm>
            <a:off x="5086350" y="944434"/>
            <a:ext cx="13906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char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EDACA-9A22-004B-A0C5-AECC548ADA38}"/>
              </a:ext>
            </a:extLst>
          </p:cNvPr>
          <p:cNvSpPr txBox="1"/>
          <p:nvPr/>
        </p:nvSpPr>
        <p:spPr>
          <a:xfrm>
            <a:off x="6457950" y="944434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66FE6-02BD-BD43-989A-ED5F520EE36F}"/>
              </a:ext>
            </a:extLst>
          </p:cNvPr>
          <p:cNvSpPr txBox="1"/>
          <p:nvPr/>
        </p:nvSpPr>
        <p:spPr>
          <a:xfrm>
            <a:off x="7359650" y="944433"/>
            <a:ext cx="102235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FA559-CBB0-D944-AC0E-A4FDD887B997}"/>
              </a:ext>
            </a:extLst>
          </p:cNvPr>
          <p:cNvSpPr txBox="1"/>
          <p:nvPr/>
        </p:nvSpPr>
        <p:spPr>
          <a:xfrm>
            <a:off x="381000" y="944433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letters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AD20E-81F6-7D44-A6E9-9825D0FFB34A}"/>
              </a:ext>
            </a:extLst>
          </p:cNvPr>
          <p:cNvSpPr txBox="1"/>
          <p:nvPr/>
        </p:nvSpPr>
        <p:spPr>
          <a:xfrm>
            <a:off x="266700" y="3596549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newList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25EE2-32B8-C14D-97A3-D418A3DEBD96}"/>
              </a:ext>
            </a:extLst>
          </p:cNvPr>
          <p:cNvSpPr txBox="1"/>
          <p:nvPr/>
        </p:nvSpPr>
        <p:spPr>
          <a:xfrm>
            <a:off x="2514600" y="533400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AEFA26-348C-E740-B2AB-0EAA459085F5}"/>
              </a:ext>
            </a:extLst>
          </p:cNvPr>
          <p:cNvSpPr txBox="1"/>
          <p:nvPr/>
        </p:nvSpPr>
        <p:spPr>
          <a:xfrm>
            <a:off x="2533650" y="3191471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33D23-35BF-2446-B5EA-FEA5556B041C}"/>
              </a:ext>
            </a:extLst>
          </p:cNvPr>
          <p:cNvSpPr txBox="1"/>
          <p:nvPr/>
        </p:nvSpPr>
        <p:spPr>
          <a:xfrm rot="10800000">
            <a:off x="8382000" y="73595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27033-F55C-A641-B79E-239F4983BE03}"/>
              </a:ext>
            </a:extLst>
          </p:cNvPr>
          <p:cNvSpPr txBox="1"/>
          <p:nvPr/>
        </p:nvSpPr>
        <p:spPr>
          <a:xfrm rot="10800000">
            <a:off x="8458200" y="3388717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A8C86-4336-5F44-A1C0-C9778CC0EE10}"/>
              </a:ext>
            </a:extLst>
          </p:cNvPr>
          <p:cNvSpPr txBox="1"/>
          <p:nvPr/>
        </p:nvSpPr>
        <p:spPr>
          <a:xfrm>
            <a:off x="5181600" y="4380637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loop thru each item in the </a:t>
            </a:r>
            <a:r>
              <a:rPr lang="en-US" sz="2400" b="1"/>
              <a:t>list</a:t>
            </a:r>
            <a:r>
              <a:rPr lang="en-US" sz="2400"/>
              <a:t> and assign it to </a:t>
            </a:r>
            <a:r>
              <a:rPr lang="en-US" sz="2400" b="1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90A7FD-6055-4E48-BB15-01A702D02D93}"/>
              </a:ext>
            </a:extLst>
          </p:cNvPr>
          <p:cNvSpPr txBox="1"/>
          <p:nvPr/>
        </p:nvSpPr>
        <p:spPr>
          <a:xfrm>
            <a:off x="5086350" y="1764653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loop thru each character in </a:t>
            </a:r>
            <a:r>
              <a:rPr lang="en-US" sz="2400" b="1"/>
              <a:t>fish</a:t>
            </a:r>
            <a:r>
              <a:rPr lang="en-US" sz="2400"/>
              <a:t> and assign it to </a:t>
            </a:r>
            <a:r>
              <a:rPr lang="en-US" sz="2400" b="1"/>
              <a:t>char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3D173-5184-AD4E-B0DA-5F563EE6C0C8}"/>
              </a:ext>
            </a:extLst>
          </p:cNvPr>
          <p:cNvSpPr txBox="1"/>
          <p:nvPr/>
        </p:nvSpPr>
        <p:spPr>
          <a:xfrm>
            <a:off x="2667000" y="1793436"/>
            <a:ext cx="170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add each </a:t>
            </a:r>
            <a:r>
              <a:rPr lang="en-US" sz="2400" b="1">
                <a:solidFill>
                  <a:srgbClr val="C00000"/>
                </a:solidFill>
              </a:rPr>
              <a:t>char</a:t>
            </a:r>
            <a:r>
              <a:rPr lang="en-US" sz="2400"/>
              <a:t> found to letters</a:t>
            </a:r>
            <a:endParaRPr lang="en-US" sz="24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01F40-447A-4C47-9E73-0B861CBDE759}"/>
              </a:ext>
            </a:extLst>
          </p:cNvPr>
          <p:cNvSpPr txBox="1"/>
          <p:nvPr/>
        </p:nvSpPr>
        <p:spPr>
          <a:xfrm>
            <a:off x="2797175" y="4409639"/>
            <a:ext cx="170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add each </a:t>
            </a:r>
            <a:r>
              <a:rPr lang="en-US" sz="2400" b="1">
                <a:solidFill>
                  <a:srgbClr val="C00000"/>
                </a:solidFill>
              </a:rPr>
              <a:t>X</a:t>
            </a:r>
            <a:r>
              <a:rPr lang="en-US" sz="2400"/>
              <a:t> found to </a:t>
            </a:r>
            <a:r>
              <a:rPr lang="en-US" sz="2400" b="1"/>
              <a:t>newList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7D452E-0A95-5747-832C-19B8845001A8}"/>
              </a:ext>
            </a:extLst>
          </p:cNvPr>
          <p:cNvSpPr txBox="1"/>
          <p:nvPr/>
        </p:nvSpPr>
        <p:spPr>
          <a:xfrm>
            <a:off x="76200" y="57150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Final assignment variable is first in the equation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178591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B9DA-420E-C34E-9719-3B2A5A8F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sz="3200"/>
              <a:t>Inline-For-loop + conditional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008E9-B478-E242-8132-043D3F70C8A2}"/>
              </a:ext>
            </a:extLst>
          </p:cNvPr>
          <p:cNvSpPr txBox="1"/>
          <p:nvPr/>
        </p:nvSpPr>
        <p:spPr>
          <a:xfrm>
            <a:off x="152400" y="914400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julyTemps = [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87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85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92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79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106</a:t>
            </a:r>
            <a:r>
              <a:rPr lang="en-US" sz="2800"/>
              <a:t>]</a:t>
            </a:r>
          </a:p>
          <a:p>
            <a:r>
              <a:rPr lang="en-US" sz="2800"/>
              <a:t>hotDays = [ ]</a:t>
            </a:r>
          </a:p>
          <a:p>
            <a:endParaRPr lang="en-US" sz="28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temp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/>
              <a:t> julyTemps: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n-US" sz="2800"/>
              <a:t> temp &gt;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90</a:t>
            </a:r>
            <a:r>
              <a:rPr lang="en-US" sz="2800"/>
              <a:t>:</a:t>
            </a:r>
            <a:endParaRPr lang="en-US"/>
          </a:p>
          <a:p>
            <a:pPr lvl="1"/>
            <a:r>
              <a:rPr lang="en-US" sz="2800"/>
              <a:t>hotDays.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append(</a:t>
            </a:r>
            <a:r>
              <a:rPr lang="en-US" sz="2800">
                <a:solidFill>
                  <a:srgbClr val="C00000"/>
                </a:solidFill>
              </a:rPr>
              <a:t>temp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endParaRPr lang="en-US"/>
          </a:p>
          <a:p>
            <a:endParaRPr lang="en-US" sz="2800"/>
          </a:p>
          <a:p>
            <a:r>
              <a:rPr lang="en-US" sz="2800"/>
              <a:t>hotDays = [</a:t>
            </a:r>
            <a:r>
              <a:rPr lang="en-US" sz="2800">
                <a:solidFill>
                  <a:srgbClr val="C00000"/>
                </a:solidFill>
              </a:rPr>
              <a:t>temp</a:t>
            </a:r>
            <a:r>
              <a:rPr lang="en-US" sz="2800"/>
              <a:t>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temp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/>
              <a:t> julyTemps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if temp &gt; 90</a:t>
            </a:r>
            <a:r>
              <a:rPr lang="en-US" sz="280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D3868-1CB5-514A-BF35-E1D714BC8FFF}"/>
              </a:ext>
            </a:extLst>
          </p:cNvPr>
          <p:cNvSpPr txBox="1"/>
          <p:nvPr/>
        </p:nvSpPr>
        <p:spPr>
          <a:xfrm>
            <a:off x="76200" y="57150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Final assignment variable is first in the equation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40020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456-59EF-E348-9971-16BFE568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1656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FFB4-51FB-5D4C-B7DA-8F94CBF2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2773C-7845-4C4F-BD9B-60326504D58C}"/>
              </a:ext>
            </a:extLst>
          </p:cNvPr>
          <p:cNvSpPr txBox="1"/>
          <p:nvPr/>
        </p:nvSpPr>
        <p:spPr>
          <a:xfrm>
            <a:off x="304800" y="797778"/>
            <a:ext cx="8534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way for us to give a name to a set of instructions we want to be able to repeat.</a:t>
            </a:r>
          </a:p>
          <a:p>
            <a:endParaRPr lang="en-US"/>
          </a:p>
          <a:p>
            <a:r>
              <a:rPr lang="en-US" sz="280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Avoid redundancy = reusable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Less error-prone = 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Alleviate maintenance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DRY vs. WET mantra: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C00000"/>
                </a:solidFill>
              </a:rPr>
              <a:t>D</a:t>
            </a:r>
            <a:r>
              <a:rPr lang="en-US" sz="2800"/>
              <a:t>on’t </a:t>
            </a:r>
            <a:r>
              <a:rPr lang="en-US" sz="2800">
                <a:solidFill>
                  <a:srgbClr val="C00000"/>
                </a:solidFill>
              </a:rPr>
              <a:t>R</a:t>
            </a:r>
            <a:r>
              <a:rPr lang="en-US" sz="2800"/>
              <a:t>epeat </a:t>
            </a:r>
            <a:r>
              <a:rPr lang="en-US" sz="2800">
                <a:solidFill>
                  <a:srgbClr val="C00000"/>
                </a:solidFill>
              </a:rPr>
              <a:t>Y</a:t>
            </a:r>
            <a:r>
              <a:rPr lang="en-US" sz="2800"/>
              <a:t>ourself (do’s)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W</a:t>
            </a:r>
            <a:r>
              <a:rPr lang="en-US" sz="2800"/>
              <a:t>rite </a:t>
            </a:r>
            <a:r>
              <a:rPr lang="en-US" sz="2800">
                <a:solidFill>
                  <a:srgbClr val="FF0000"/>
                </a:solidFill>
              </a:rPr>
              <a:t>E</a:t>
            </a:r>
            <a:r>
              <a:rPr lang="en-US" sz="2800"/>
              <a:t>verything </a:t>
            </a:r>
            <a:r>
              <a:rPr lang="en-US" sz="2800">
                <a:solidFill>
                  <a:srgbClr val="FF0000"/>
                </a:solidFill>
              </a:rPr>
              <a:t>T</a:t>
            </a:r>
            <a:r>
              <a:rPr lang="en-US" sz="2800"/>
              <a:t>wice (don’ts)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https://en.wikipedia.org/wiki/Don%27t_repeat_yourself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34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197A-904D-FB4F-BA4B-89AF516F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Anatomy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D182E-B8D3-FC40-9088-F09652D5DB3F}"/>
              </a:ext>
            </a:extLst>
          </p:cNvPr>
          <p:cNvSpPr txBox="1"/>
          <p:nvPr/>
        </p:nvSpPr>
        <p:spPr>
          <a:xfrm>
            <a:off x="304800" y="7620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Parameters or Arguments?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parameter is the name of a variable in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An argument is the value that is passed to the 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Arguments are positional therefore position </a:t>
            </a:r>
            <a:r>
              <a:rPr lang="en-US" sz="2800" u="sng">
                <a:solidFill>
                  <a:srgbClr val="C00000"/>
                </a:solidFill>
              </a:rPr>
              <a:t>matters</a:t>
            </a:r>
            <a:r>
              <a:rPr lang="en-US" sz="2800"/>
              <a:t> unless: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using optional argument(s): default value is provided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using named arguments in passing in values </a:t>
            </a:r>
          </a:p>
          <a:p>
            <a:r>
              <a:rPr lang="en-US" sz="2800"/>
              <a:t>Usage: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function must be defined before calling (executing) it</a:t>
            </a:r>
          </a:p>
        </p:txBody>
      </p:sp>
    </p:spTree>
    <p:extLst>
      <p:ext uri="{BB962C8B-B14F-4D97-AF65-F5344CB8AC3E}">
        <p14:creationId xmlns:p14="http://schemas.microsoft.com/office/powerpoint/2010/main" val="2178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8F1F-76DC-2049-8F7C-52DC9DE3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F644A-20F9-C74D-8C5B-C59D04F1F620}"/>
              </a:ext>
            </a:extLst>
          </p:cNvPr>
          <p:cNvSpPr/>
          <p:nvPr/>
        </p:nvSpPr>
        <p:spPr>
          <a:xfrm>
            <a:off x="304800" y="762000"/>
            <a:ext cx="85344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2800"/>
              <a:t> name(</a:t>
            </a:r>
            <a:r>
              <a:rPr lang="en-US" sz="2800">
                <a:solidFill>
                  <a:srgbClr val="FF40FF"/>
                </a:solidFill>
              </a:rPr>
              <a:t>parameters</a:t>
            </a:r>
            <a:r>
              <a:rPr lang="en-US" sz="2800"/>
              <a:t>):</a:t>
            </a:r>
          </a:p>
          <a:p>
            <a:pPr lvl="1"/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code goes here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return	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#optional</a:t>
            </a:r>
          </a:p>
          <a:p>
            <a:pPr lvl="1"/>
            <a:endParaRPr lang="en-US" sz="32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 </a:t>
            </a:r>
            <a:r>
              <a:rPr lang="en-US" sz="2800"/>
              <a:t>show(</a:t>
            </a:r>
            <a:r>
              <a:rPr lang="en-US" sz="2800">
                <a:solidFill>
                  <a:srgbClr val="FF40FF"/>
                </a:solidFill>
              </a:rPr>
              <a:t>message</a:t>
            </a:r>
            <a:r>
              <a:rPr lang="en-US" sz="2800"/>
              <a:t>):	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#function accepts 1 param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print(</a:t>
            </a:r>
            <a:r>
              <a:rPr lang="en-US" sz="2800"/>
              <a:t>message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/>
              <a:t>show("I’m a function!")	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#calling the function passing 1 arg</a:t>
            </a:r>
          </a:p>
          <a:p>
            <a:endParaRPr lang="en-US" sz="32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 </a:t>
            </a:r>
            <a:r>
              <a:rPr lang="en-US" sz="2800"/>
              <a:t>add(</a:t>
            </a:r>
            <a:r>
              <a:rPr lang="en-US" sz="2800">
                <a:solidFill>
                  <a:srgbClr val="FF40FF"/>
                </a:solidFill>
              </a:rPr>
              <a:t>x, y</a:t>
            </a:r>
            <a:r>
              <a:rPr lang="en-US" sz="2800"/>
              <a:t>):	   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#function accepts 2 params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return(</a:t>
            </a:r>
            <a:r>
              <a:rPr lang="en-US" sz="2800"/>
              <a:t>x + y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 sz="28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/>
              <a:t>result = add(5,10)   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#calling the function passing 2 args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342D37-8A3E-A049-877F-18F3A60402C6}"/>
              </a:ext>
            </a:extLst>
          </p:cNvPr>
          <p:cNvCxnSpPr/>
          <p:nvPr/>
        </p:nvCxnSpPr>
        <p:spPr>
          <a:xfrm>
            <a:off x="304800" y="22098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400C2C-7D63-AD42-B27E-B3238F3C4C32}"/>
              </a:ext>
            </a:extLst>
          </p:cNvPr>
          <p:cNvCxnSpPr/>
          <p:nvPr/>
        </p:nvCxnSpPr>
        <p:spPr>
          <a:xfrm>
            <a:off x="304800" y="43434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2C6C-CFD5-824D-AEA6-BFFF31D6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Optional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B9E3F-4AFA-E341-B620-8342942FD338}"/>
              </a:ext>
            </a:extLst>
          </p:cNvPr>
          <p:cNvSpPr txBox="1"/>
          <p:nvPr/>
        </p:nvSpPr>
        <p:spPr>
          <a:xfrm>
            <a:off x="304800" y="685800"/>
            <a:ext cx="861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2800"/>
              <a:t> make_quesadilla(</a:t>
            </a:r>
            <a:r>
              <a:rPr lang="en-US" sz="2800">
                <a:solidFill>
                  <a:srgbClr val="FF40FF"/>
                </a:solidFill>
              </a:rPr>
              <a:t>protein, topping</a:t>
            </a:r>
            <a:r>
              <a:rPr lang="en-US" sz="2800"/>
              <a:t>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sour cream</a:t>
            </a:r>
            <a:r>
              <a:rPr lang="en-US" sz="2800"/>
              <a:t>"):</a:t>
            </a:r>
          </a:p>
          <a:p>
            <a:pPr lvl="1"/>
            <a:r>
              <a:rPr lang="en-US" sz="2800"/>
              <a:t>quesadilla = </a:t>
            </a:r>
          </a:p>
          <a:p>
            <a:pPr lvl="2"/>
            <a:r>
              <a:rPr lang="en-US" sz="2800">
                <a:solidFill>
                  <a:srgbClr val="7030A0"/>
                </a:solidFill>
              </a:rPr>
              <a:t>f</a:t>
            </a:r>
            <a:r>
              <a:rPr lang="en-US" sz="2800"/>
              <a:t>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Here is a {protein} quesadilla with {topping}</a:t>
            </a:r>
            <a:r>
              <a:rPr lang="en-US" sz="2800"/>
              <a:t>"</a:t>
            </a:r>
          </a:p>
          <a:p>
            <a:pPr lvl="1"/>
            <a:r>
              <a:rPr lang="en-US" sz="2800"/>
              <a:t>print(quesadilla)</a:t>
            </a: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 using optional args</a:t>
            </a:r>
            <a:endParaRPr lang="en-US" sz="2400"/>
          </a:p>
          <a:p>
            <a:r>
              <a:rPr lang="en-US" sz="2800"/>
              <a:t>make_quesadilla("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chicken</a:t>
            </a:r>
            <a:r>
              <a:rPr lang="en-US" sz="2800"/>
              <a:t>")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#using positional args</a:t>
            </a:r>
            <a:endParaRPr lang="en-US" sz="2400"/>
          </a:p>
          <a:p>
            <a:r>
              <a:rPr lang="en-US" sz="2800"/>
              <a:t>make_quesadilla("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beef</a:t>
            </a:r>
            <a:r>
              <a:rPr lang="en-US" sz="2800"/>
              <a:t>", 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guacamole</a:t>
            </a:r>
            <a:r>
              <a:rPr lang="en-US" sz="2800"/>
              <a:t>")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 using named arguments</a:t>
            </a:r>
            <a:endParaRPr lang="en-US" sz="2400"/>
          </a:p>
          <a:p>
            <a:r>
              <a:rPr lang="en-US" sz="2800"/>
              <a:t>make_quesadilla(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/>
              <a:t>topping="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ranch dressing</a:t>
            </a:r>
            <a:r>
              <a:rPr lang="en-US" sz="2800"/>
              <a:t>", protein="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chicken</a:t>
            </a:r>
            <a:r>
              <a:rPr lang="en-US" sz="2800"/>
              <a:t>")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DAB8AE-B915-4648-B068-FC3B076BE329}"/>
              </a:ext>
            </a:extLst>
          </p:cNvPr>
          <p:cNvCxnSpPr/>
          <p:nvPr/>
        </p:nvCxnSpPr>
        <p:spPr>
          <a:xfrm>
            <a:off x="381000" y="25908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F420-9CEB-444B-B692-5E81CC5F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1372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42672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9CA956-8428-FE41-874B-5ECAAFE2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7" y="1066800"/>
            <a:ext cx="8790313" cy="46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BED5574-7BB1-854F-BE27-EE5D555E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4" y="1159119"/>
            <a:ext cx="8463776" cy="33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D648-7460-8549-8A1C-306AE01D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Adminitration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4D58C-9045-0942-96E5-06EF6D23AF47}"/>
              </a:ext>
            </a:extLst>
          </p:cNvPr>
          <p:cNvSpPr txBox="1"/>
          <p:nvPr/>
        </p:nvSpPr>
        <p:spPr>
          <a:xfrm>
            <a:off x="457200" y="9144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PowerPoint Presentation and classroom exercise solutions aare available on gitlab before class – see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Lecture materials are not delivered as-is out of the box.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PowerPoint Presentation is personally prepared by the instructor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class preparation takes approximately 5-7 hours of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D594F8F-FC2C-384B-AC2F-C070AD3E5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5228"/>
            <a:ext cx="7162800" cy="38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67DB28F-8733-4C48-974A-F3F7939F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34400" cy="4529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C5835-89BA-5649-9086-717FA35BB0E0}"/>
              </a:ext>
            </a:extLst>
          </p:cNvPr>
          <p:cNvSpPr txBox="1"/>
          <p:nvPr/>
        </p:nvSpPr>
        <p:spPr>
          <a:xfrm>
            <a:off x="304800" y="5562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git add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800" b="1"/>
              <a:t> </a:t>
            </a:r>
            <a:r>
              <a:rPr lang="en-US" sz="2400"/>
              <a:t>to add all</a:t>
            </a:r>
          </a:p>
        </p:txBody>
      </p:sp>
    </p:spTree>
    <p:extLst>
      <p:ext uri="{BB962C8B-B14F-4D97-AF65-F5344CB8AC3E}">
        <p14:creationId xmlns:p14="http://schemas.microsoft.com/office/powerpoint/2010/main" val="12420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C5835-89BA-5649-9086-717FA35BB0E0}"/>
              </a:ext>
            </a:extLst>
          </p:cNvPr>
          <p:cNvSpPr txBox="1"/>
          <p:nvPr/>
        </p:nvSpPr>
        <p:spPr>
          <a:xfrm>
            <a:off x="344686" y="4495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git push</a:t>
            </a:r>
            <a:r>
              <a:rPr lang="en-US" sz="2800" b="1"/>
              <a:t> </a:t>
            </a:r>
            <a:r>
              <a:rPr lang="en-US" sz="2400"/>
              <a:t>publish your change after git commit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8755137-BCDF-1641-8FAB-FA3EEBB4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46177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D4D8321-2E62-6343-9058-68236252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5092"/>
            <a:ext cx="8153400" cy="65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66CA-3AA0-2A46-A683-E4D3E76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53854"/>
          </a:xfrm>
        </p:spPr>
        <p:txBody>
          <a:bodyPr>
            <a:noAutofit/>
          </a:bodyPr>
          <a:lstStyle/>
          <a:p>
            <a:r>
              <a:rPr lang="en-US" sz="2800"/>
              <a:t>Helpful 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B7DAA-07B3-034C-A9A7-9F94CC79BC51}"/>
              </a:ext>
            </a:extLst>
          </p:cNvPr>
          <p:cNvSpPr/>
          <p:nvPr/>
        </p:nvSpPr>
        <p:spPr>
          <a:xfrm>
            <a:off x="279400" y="838200"/>
            <a:ext cx="84074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Regex (aka Regular Expression)</a:t>
            </a:r>
          </a:p>
          <a:p>
            <a:endParaRPr lang="en-US" sz="2000"/>
          </a:p>
          <a:p>
            <a:r>
              <a:rPr lang="en-US" sz="2000"/>
              <a:t>*** </a:t>
            </a:r>
            <a:r>
              <a:rPr lang="en-US" sz="2000">
                <a:hlinkClick r:id="rId2"/>
              </a:rPr>
              <a:t>http://users.cs.cf.ac.uk/Dave.Marshall/Internet/NEWS/regexp.html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3"/>
              </a:rPr>
              <a:t>https://docs.python.org/2/library/re.html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4"/>
              </a:rPr>
              <a:t>https://docs.python.org/2/howto/regex.html#regex-howto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5"/>
              </a:rPr>
              <a:t>https://www.tutorialspoint.com/python/python_reg_expressions.htm</a:t>
            </a:r>
            <a:endParaRPr lang="en-US" sz="2000"/>
          </a:p>
          <a:p>
            <a:endParaRPr lang="en-US" sz="2000"/>
          </a:p>
          <a:p>
            <a:r>
              <a:rPr lang="en-US" sz="2800"/>
              <a:t>Git</a:t>
            </a:r>
          </a:p>
          <a:p>
            <a:r>
              <a:rPr lang="en-US"/>
              <a:t>vscode git history</a:t>
            </a:r>
          </a:p>
          <a:p>
            <a:r>
              <a:rPr lang="en-US" sz="2000">
                <a:hlinkClick r:id="rId6"/>
              </a:rPr>
              <a:t>https://www.youtube.com/watch?v=VOwyH2-VCVY#action=share</a:t>
            </a:r>
            <a:endParaRPr lang="en-US" sz="2000"/>
          </a:p>
          <a:p>
            <a:endParaRPr lang="en-US" sz="2000"/>
          </a:p>
          <a:p>
            <a:r>
              <a:rPr lang="en-US" sz="2000"/>
              <a:t>Basic git commands</a:t>
            </a:r>
          </a:p>
          <a:p>
            <a:r>
              <a:rPr lang="en-US" sz="2000">
                <a:hlinkClick r:id="rId7"/>
              </a:rPr>
              <a:t>https://dont-be-afraid-to-commit.readthedocs.io/en/latest/git/commandlinegit.html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39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Studen Activity: Cereal Cleaner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685800"/>
            <a:ext cx="8534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Let’s write our pseudo code:</a:t>
            </a:r>
          </a:p>
          <a:p>
            <a:endParaRPr lang="en-US" sz="1400" u="sng"/>
          </a:p>
          <a:p>
            <a:pPr lvl="1"/>
            <a:r>
              <a:rPr lang="en-US" sz="2800" u="sng"/>
              <a:t># define items in my program:</a:t>
            </a:r>
          </a:p>
          <a:p>
            <a:pPr lvl="2"/>
            <a:r>
              <a:rPr lang="en-US" sz="2800"/>
              <a:t># include helper library(ies) - dependencies </a:t>
            </a:r>
          </a:p>
          <a:p>
            <a:pPr lvl="2"/>
            <a:r>
              <a:rPr lang="en-US" sz="2800"/>
              <a:t># add items for my prog</a:t>
            </a:r>
          </a:p>
          <a:p>
            <a:pPr lvl="1"/>
            <a:endParaRPr lang="en-US" sz="2000"/>
          </a:p>
          <a:p>
            <a:pPr lvl="1"/>
            <a:r>
              <a:rPr lang="en-US" sz="2800" u="sng"/>
              <a:t># define actions in my program:</a:t>
            </a:r>
            <a:endParaRPr lang="en-US" sz="2800"/>
          </a:p>
          <a:p>
            <a:pPr lvl="2"/>
            <a:r>
              <a:rPr lang="en-US" sz="2800"/>
              <a:t># open the csv file</a:t>
            </a:r>
          </a:p>
          <a:p>
            <a:pPr lvl="2"/>
            <a:r>
              <a:rPr lang="en-US" sz="2800"/>
              <a:t># create a csv reader</a:t>
            </a:r>
          </a:p>
          <a:p>
            <a:pPr lvl="2"/>
            <a:r>
              <a:rPr lang="en-US" sz="2800"/>
              <a:t># read the header row and assign to a var</a:t>
            </a:r>
          </a:p>
          <a:p>
            <a:pPr lvl="2"/>
            <a:r>
              <a:rPr lang="en-US" sz="2800"/>
              <a:t># print the header</a:t>
            </a:r>
          </a:p>
          <a:p>
            <a:pPr lvl="2"/>
            <a:r>
              <a:rPr lang="en-US" sz="2800"/>
              <a:t># loop thru csv file</a:t>
            </a:r>
          </a:p>
          <a:p>
            <a:pPr lvl="2"/>
            <a:r>
              <a:rPr lang="en-US" sz="2800"/>
              <a:t># to find cereal that are &gt;= 5 gr of fibers</a:t>
            </a:r>
          </a:p>
          <a:p>
            <a:pPr lvl="2"/>
            <a:r>
              <a:rPr lang="en-US" sz="2800"/>
              <a:t># if found print row</a:t>
            </a:r>
          </a:p>
        </p:txBody>
      </p:sp>
    </p:spTree>
    <p:extLst>
      <p:ext uri="{BB962C8B-B14F-4D97-AF65-F5344CB8AC3E}">
        <p14:creationId xmlns:p14="http://schemas.microsoft.com/office/powerpoint/2010/main" val="25053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7620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Dictionaries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Create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Read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Understanding of coding logic and reasoning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Loops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Conditionals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Git Commands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Create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Add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Commit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Like lists and tuples, dictionaries can contain multiple values and types of data within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Unlike lists and tuples, dictionary stores elements are stored in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key:value </a:t>
            </a:r>
            <a:r>
              <a:rPr lang="en-US" sz="2800"/>
              <a:t>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key in a dictionary can be a string or number used to reference the value it is associated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key must be unique within a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Elements are enclosed in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{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Dictionaries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69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Inline-For-loop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861060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/>
              <a:t>fish = ”halibut”</a:t>
            </a:r>
          </a:p>
          <a:p>
            <a:r>
              <a:rPr lang="en-US" sz="2800" b="1"/>
              <a:t>letters = [ ]</a:t>
            </a:r>
          </a:p>
          <a:p>
            <a:endParaRPr lang="en-US"/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create a list by looping thru each char</a:t>
            </a:r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of the string and push to an array</a:t>
            </a:r>
          </a:p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 b="1"/>
              <a:t> char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 b="1"/>
              <a:t> fish:</a:t>
            </a:r>
          </a:p>
          <a:p>
            <a:pPr lvl="1"/>
            <a:r>
              <a:rPr lang="en-US" sz="2800" b="1"/>
              <a:t>letters.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append( </a:t>
            </a:r>
            <a:r>
              <a:rPr lang="en-US" sz="2800" b="1">
                <a:solidFill>
                  <a:srgbClr val="C00000"/>
                </a:solidFill>
              </a:rPr>
              <a:t>char</a:t>
            </a:r>
            <a:r>
              <a:rPr lang="en-US" sz="2800" b="1"/>
              <a:t>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upper() )</a:t>
            </a:r>
          </a:p>
          <a:p>
            <a:endParaRPr lang="en-US" b="1"/>
          </a:p>
          <a:p>
            <a:endParaRPr lang="en-US"/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List comprehensions provide</a:t>
            </a:r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concise syntax for creating lists</a:t>
            </a:r>
          </a:p>
          <a:p>
            <a:r>
              <a:rPr lang="en-US" sz="2800" b="1"/>
              <a:t>letters = [</a:t>
            </a:r>
            <a:r>
              <a:rPr lang="en-US" sz="2800" b="1">
                <a:solidFill>
                  <a:srgbClr val="C00000"/>
                </a:solidFill>
              </a:rPr>
              <a:t>char</a:t>
            </a:r>
            <a:r>
              <a:rPr lang="en-US" sz="2800" b="1"/>
              <a:t>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sz="2800" b="1"/>
              <a:t>char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800" b="1"/>
              <a:t>fish]</a:t>
            </a:r>
            <a:endParaRPr lang="en-US" sz="24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17131</TotalTime>
  <Words>821</Words>
  <Application>Microsoft Macintosh PowerPoint</Application>
  <PresentationFormat>On-screen Show (4:3)</PresentationFormat>
  <Paragraphs>182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1_Unbranded</vt:lpstr>
      <vt:lpstr>Python Guru</vt:lpstr>
      <vt:lpstr>Adminitration</vt:lpstr>
      <vt:lpstr>Refresher</vt:lpstr>
      <vt:lpstr>Studen Activity: Cereal Cleaner</vt:lpstr>
      <vt:lpstr>Agenda</vt:lpstr>
      <vt:lpstr>Let’s Start Coding</vt:lpstr>
      <vt:lpstr>Dictionary</vt:lpstr>
      <vt:lpstr>List Comprehensions</vt:lpstr>
      <vt:lpstr>Inline-For-loop</vt:lpstr>
      <vt:lpstr>Inline-For-loop Cont’d</vt:lpstr>
      <vt:lpstr>Inline-For-loop + conditional</vt:lpstr>
      <vt:lpstr>Functions</vt:lpstr>
      <vt:lpstr>Usage</vt:lpstr>
      <vt:lpstr>Anatomy</vt:lpstr>
      <vt:lpstr>Syntax</vt:lpstr>
      <vt:lpstr>Optional Parameters</vt:lpstr>
      <vt:lpstr>Introduction to git</vt:lpstr>
      <vt:lpstr>Basic Commands</vt:lpstr>
      <vt:lpstr>Basic Commands Cont’d</vt:lpstr>
      <vt:lpstr>Basic Commands Cont’d</vt:lpstr>
      <vt:lpstr>Basic Commands Cont’d</vt:lpstr>
      <vt:lpstr>PowerPoint Presentation</vt:lpstr>
      <vt:lpstr>Helpful Links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1934</cp:revision>
  <cp:lastPrinted>2016-01-30T16:23:56Z</cp:lastPrinted>
  <dcterms:created xsi:type="dcterms:W3CDTF">2015-01-20T17:19:00Z</dcterms:created>
  <dcterms:modified xsi:type="dcterms:W3CDTF">2018-11-29T22:46:48Z</dcterms:modified>
</cp:coreProperties>
</file>