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8" r:id="rId13"/>
    <p:sldId id="270" r:id="rId14"/>
    <p:sldId id="271" r:id="rId15"/>
    <p:sldId id="269" r:id="rId16"/>
    <p:sldId id="272" r:id="rId17"/>
    <p:sldId id="273" r:id="rId18"/>
    <p:sldId id="274" r:id="rId19"/>
    <p:sldId id="280" r:id="rId20"/>
    <p:sldId id="281" r:id="rId21"/>
    <p:sldId id="282" r:id="rId22"/>
    <p:sldId id="277" r:id="rId23"/>
    <p:sldId id="275" r:id="rId24"/>
    <p:sldId id="278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4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82F-5309-0E49-A0D0-829F7D98BD7C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E352-5A13-AD45-A377-CF9234D3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2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82F-5309-0E49-A0D0-829F7D98BD7C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E352-5A13-AD45-A377-CF9234D3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0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82F-5309-0E49-A0D0-829F7D98BD7C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E352-5A13-AD45-A377-CF9234D3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5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82F-5309-0E49-A0D0-829F7D98BD7C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E352-5A13-AD45-A377-CF9234D3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1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82F-5309-0E49-A0D0-829F7D98BD7C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E352-5A13-AD45-A377-CF9234D3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82F-5309-0E49-A0D0-829F7D98BD7C}" type="datetimeFigureOut">
              <a:rPr lang="en-US" smtClean="0"/>
              <a:t>11/7/12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E352-5A13-AD45-A377-CF9234D3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4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82F-5309-0E49-A0D0-829F7D98BD7C}" type="datetimeFigureOut">
              <a:rPr lang="en-US" smtClean="0"/>
              <a:t>11/7/12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E352-5A13-AD45-A377-CF9234D3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7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82F-5309-0E49-A0D0-829F7D98BD7C}" type="datetimeFigureOut">
              <a:rPr lang="en-US" smtClean="0"/>
              <a:t>11/7/12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E352-5A13-AD45-A377-CF9234D3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82F-5309-0E49-A0D0-829F7D98BD7C}" type="datetimeFigureOut">
              <a:rPr lang="en-US" smtClean="0"/>
              <a:t>11/7/12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E352-5A13-AD45-A377-CF9234D3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5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82F-5309-0E49-A0D0-829F7D98BD7C}" type="datetimeFigureOut">
              <a:rPr lang="en-US" smtClean="0"/>
              <a:t>11/7/12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E352-5A13-AD45-A377-CF9234D3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82F-5309-0E49-A0D0-829F7D98BD7C}" type="datetimeFigureOut">
              <a:rPr lang="en-US" smtClean="0"/>
              <a:t>11/7/12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E352-5A13-AD45-A377-CF9234D3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1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182F-5309-0E49-A0D0-829F7D98BD7C}" type="datetimeFigureOut">
              <a:rPr lang="en-US" smtClean="0"/>
              <a:t>11/7/12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E352-5A13-AD45-A377-CF9234D35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17.emf"/><Relationship Id="rId13" Type="http://schemas.openxmlformats.org/officeDocument/2006/relationships/oleObject" Target="../embeddings/oleObject16.bin"/><Relationship Id="rId14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Classificadores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Natanael</a:t>
            </a:r>
            <a:r>
              <a:rPr lang="en-US" dirty="0" smtClean="0"/>
              <a:t> </a:t>
            </a:r>
            <a:r>
              <a:rPr lang="en-US" dirty="0" err="1" smtClean="0"/>
              <a:t>Nunes</a:t>
            </a:r>
            <a:r>
              <a:rPr lang="en-US" dirty="0" smtClean="0"/>
              <a:t> de Moura Junior</a:t>
            </a:r>
          </a:p>
          <a:p>
            <a:r>
              <a:rPr lang="en-US" dirty="0" smtClean="0"/>
              <a:t>UFRJ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0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15753"/>
              </p:ext>
            </p:extLst>
          </p:nvPr>
        </p:nvGraphicFramePr>
        <p:xfrm>
          <a:off x="5066387" y="2372216"/>
          <a:ext cx="3606607" cy="3921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202"/>
                <a:gridCol w="1544829"/>
                <a:gridCol w="859576"/>
              </a:tblGrid>
              <a:tr h="6158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Classificação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1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Soma das </a:t>
                      </a:r>
                      <a:r>
                        <a:rPr lang="en-US" dirty="0" err="1" smtClean="0"/>
                        <a:t>Entradas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igual</a:t>
                      </a:r>
                      <a:r>
                        <a:rPr lang="en-US" baseline="0" dirty="0" smtClean="0"/>
                        <a:t> a zero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o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 = 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47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Soma das </a:t>
                      </a:r>
                      <a:r>
                        <a:rPr lang="en-US" dirty="0" err="1" smtClean="0"/>
                        <a:t>Entradas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maior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que</a:t>
                      </a:r>
                      <a:r>
                        <a:rPr lang="en-US" baseline="0" dirty="0" smtClean="0"/>
                        <a:t> zero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o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 &gt; 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4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Soma das </a:t>
                      </a:r>
                      <a:r>
                        <a:rPr lang="en-US" dirty="0" err="1" smtClean="0"/>
                        <a:t>Entradas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menor</a:t>
                      </a:r>
                      <a:r>
                        <a:rPr lang="en-US" baseline="0" dirty="0" smtClean="0"/>
                        <a:t> a zero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o</a:t>
                      </a:r>
                      <a:r>
                        <a:rPr lang="en-US" baseline="-25000" dirty="0" smtClean="0"/>
                        <a:t>1 </a:t>
                      </a:r>
                      <a:r>
                        <a:rPr lang="en-US" baseline="0" dirty="0" smtClean="0"/>
                        <a:t>&lt; 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09628"/>
              </p:ext>
            </p:extLst>
          </p:nvPr>
        </p:nvGraphicFramePr>
        <p:xfrm>
          <a:off x="332955" y="2460042"/>
          <a:ext cx="4360700" cy="3289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0175"/>
                <a:gridCol w="1090175"/>
                <a:gridCol w="2180350"/>
              </a:tblGrid>
              <a:tr h="41114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Valores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111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0.9093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0.9568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-0.9093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-0.9568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2955" y="3686132"/>
            <a:ext cx="4360699" cy="8145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2955" y="4500670"/>
            <a:ext cx="4360699" cy="81453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2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2955" y="3258154"/>
            <a:ext cx="4360699" cy="427978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2955" y="5315208"/>
            <a:ext cx="4360699" cy="427978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42395" y="3329256"/>
            <a:ext cx="521327" cy="2820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42395" y="4383316"/>
            <a:ext cx="521328" cy="2820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30232" y="5629151"/>
            <a:ext cx="532595" cy="282060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Classificadores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com </a:t>
            </a:r>
            <a:r>
              <a:rPr lang="en-US" dirty="0" err="1" smtClean="0"/>
              <a:t>alvos</a:t>
            </a:r>
            <a:r>
              <a:rPr lang="en-US" dirty="0" smtClean="0"/>
              <a:t> de </a:t>
            </a:r>
            <a:r>
              <a:rPr lang="en-US" dirty="0" err="1" smtClean="0"/>
              <a:t>classificação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alvos</a:t>
            </a:r>
            <a:r>
              <a:rPr lang="en-US" dirty="0" smtClean="0"/>
              <a:t> de </a:t>
            </a:r>
            <a:r>
              <a:rPr lang="en-US" dirty="0" err="1" smtClean="0"/>
              <a:t>classificação</a:t>
            </a:r>
            <a:r>
              <a:rPr lang="en-US" dirty="0" smtClean="0"/>
              <a:t> </a:t>
            </a:r>
            <a:r>
              <a:rPr lang="en-US" dirty="0" err="1" smtClean="0"/>
              <a:t>dependem</a:t>
            </a:r>
            <a:r>
              <a:rPr lang="en-US" dirty="0" smtClean="0"/>
              <a:t> </a:t>
            </a:r>
            <a:r>
              <a:rPr lang="en-US" dirty="0" err="1" smtClean="0"/>
              <a:t>diretamente</a:t>
            </a:r>
            <a:r>
              <a:rPr lang="en-US" dirty="0" smtClean="0"/>
              <a:t> da </a:t>
            </a:r>
            <a:r>
              <a:rPr lang="en-US" dirty="0" err="1" smtClean="0"/>
              <a:t>quantidade</a:t>
            </a:r>
            <a:r>
              <a:rPr lang="en-US" dirty="0" smtClean="0"/>
              <a:t> de classes 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classificadas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2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Classificadores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com </a:t>
            </a:r>
            <a:r>
              <a:rPr lang="en-US" dirty="0" err="1" smtClean="0"/>
              <a:t>alvos</a:t>
            </a:r>
            <a:r>
              <a:rPr lang="en-US" dirty="0" smtClean="0"/>
              <a:t> de </a:t>
            </a:r>
            <a:r>
              <a:rPr lang="en-US" dirty="0" err="1" smtClean="0"/>
              <a:t>classificação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alvos</a:t>
            </a:r>
            <a:r>
              <a:rPr lang="en-US" dirty="0" smtClean="0"/>
              <a:t> de </a:t>
            </a:r>
            <a:r>
              <a:rPr lang="en-US" dirty="0" err="1" smtClean="0"/>
              <a:t>classificação</a:t>
            </a:r>
            <a:r>
              <a:rPr lang="en-US" dirty="0" smtClean="0"/>
              <a:t> </a:t>
            </a:r>
            <a:r>
              <a:rPr lang="en-US" dirty="0" err="1" smtClean="0"/>
              <a:t>dependem</a:t>
            </a:r>
            <a:r>
              <a:rPr lang="en-US" dirty="0" smtClean="0"/>
              <a:t> </a:t>
            </a:r>
            <a:r>
              <a:rPr lang="en-US" dirty="0" err="1" smtClean="0"/>
              <a:t>diretamente</a:t>
            </a:r>
            <a:r>
              <a:rPr lang="en-US" dirty="0" smtClean="0"/>
              <a:t> da </a:t>
            </a:r>
            <a:r>
              <a:rPr lang="en-US" dirty="0" err="1" smtClean="0"/>
              <a:t>quantidade</a:t>
            </a:r>
            <a:r>
              <a:rPr lang="en-US" dirty="0" smtClean="0"/>
              <a:t> de classes a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classificadas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1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Classificadores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o </a:t>
            </a:r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duas</a:t>
            </a:r>
            <a:r>
              <a:rPr lang="en-US" dirty="0" smtClean="0"/>
              <a:t> classes,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alvos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“-1” e “1”,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classes e </a:t>
            </a: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obteremos</a:t>
            </a:r>
            <a:r>
              <a:rPr lang="en-US" dirty="0" smtClean="0"/>
              <a:t> (no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)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endParaRPr lang="en-US" dirty="0"/>
          </a:p>
        </p:txBody>
      </p:sp>
      <p:pic>
        <p:nvPicPr>
          <p:cNvPr id="6" name="Picture 5" descr="classes_separada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47" y="3713742"/>
            <a:ext cx="3903080" cy="292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3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Classificadores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de </a:t>
            </a:r>
            <a:r>
              <a:rPr lang="en-US" dirty="0" err="1" smtClean="0"/>
              <a:t>duas</a:t>
            </a:r>
            <a:r>
              <a:rPr lang="en-US" dirty="0" smtClean="0"/>
              <a:t> classes </a:t>
            </a:r>
            <a:r>
              <a:rPr lang="en-US" dirty="0" err="1" smtClean="0"/>
              <a:t>temos</a:t>
            </a:r>
            <a:r>
              <a:rPr lang="en-US" dirty="0" smtClean="0"/>
              <a:t> um </a:t>
            </a:r>
            <a:r>
              <a:rPr lang="en-US" dirty="0" err="1" smtClean="0"/>
              <a:t>problema</a:t>
            </a:r>
            <a:endParaRPr lang="en-US" dirty="0"/>
          </a:p>
        </p:txBody>
      </p:sp>
      <p:pic>
        <p:nvPicPr>
          <p:cNvPr id="4" name="Picture 3" descr="3_class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50701"/>
            <a:ext cx="5254088" cy="39311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66635" y="4321196"/>
            <a:ext cx="213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Regiões</a:t>
            </a:r>
            <a:r>
              <a:rPr lang="en-US" dirty="0" smtClean="0"/>
              <a:t> de </a:t>
            </a:r>
            <a:r>
              <a:rPr lang="en-US" dirty="0" err="1" smtClean="0"/>
              <a:t>Confusão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616876" y="4505862"/>
            <a:ext cx="2549759" cy="1499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2747169" y="4505862"/>
            <a:ext cx="3419466" cy="1499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2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Classificadores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técnica</a:t>
            </a:r>
            <a:r>
              <a:rPr lang="en-US" dirty="0" smtClean="0"/>
              <a:t> dos </a:t>
            </a:r>
            <a:r>
              <a:rPr lang="en-US" dirty="0" err="1" smtClean="0"/>
              <a:t>alvos</a:t>
            </a:r>
            <a:r>
              <a:rPr lang="en-US" dirty="0" smtClean="0"/>
              <a:t> </a:t>
            </a:r>
            <a:r>
              <a:rPr lang="en-US" dirty="0" err="1" smtClean="0"/>
              <a:t>máximamente</a:t>
            </a:r>
            <a:r>
              <a:rPr lang="en-US" dirty="0" smtClean="0"/>
              <a:t> </a:t>
            </a:r>
            <a:r>
              <a:rPr lang="en-US" dirty="0" err="1" smtClean="0"/>
              <a:t>esparsos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e com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minimizar</a:t>
            </a:r>
            <a:r>
              <a:rPr lang="en-US" dirty="0" smtClean="0"/>
              <a:t> as </a:t>
            </a:r>
            <a:r>
              <a:rPr lang="en-US" dirty="0" err="1" smtClean="0"/>
              <a:t>regiões</a:t>
            </a:r>
            <a:r>
              <a:rPr lang="en-US" dirty="0" smtClean="0"/>
              <a:t> de </a:t>
            </a:r>
            <a:r>
              <a:rPr lang="en-US" dirty="0" err="1" smtClean="0"/>
              <a:t>confusão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94336"/>
              </p:ext>
            </p:extLst>
          </p:nvPr>
        </p:nvGraphicFramePr>
        <p:xfrm>
          <a:off x="640488" y="3412638"/>
          <a:ext cx="7531998" cy="323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5023"/>
                <a:gridCol w="1135643"/>
                <a:gridCol w="1255333"/>
                <a:gridCol w="1255333"/>
                <a:gridCol w="1255333"/>
                <a:gridCol w="1255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Quantidade</a:t>
                      </a:r>
                      <a:r>
                        <a:rPr lang="en-US" baseline="0" dirty="0" smtClean="0"/>
                        <a:t> de classes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70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um </a:t>
            </a:r>
            <a:r>
              <a:rPr lang="en-US" dirty="0" err="1" smtClean="0"/>
              <a:t>classificador</a:t>
            </a:r>
            <a:r>
              <a:rPr lang="en-US" dirty="0" smtClean="0"/>
              <a:t>, </a:t>
            </a: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quatro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análises</a:t>
            </a:r>
            <a:r>
              <a:rPr lang="en-US" smtClean="0"/>
              <a:t>: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Histograma</a:t>
            </a:r>
            <a:r>
              <a:rPr lang="en-US" dirty="0" smtClean="0"/>
              <a:t> das </a:t>
            </a:r>
            <a:r>
              <a:rPr lang="en-US" dirty="0" err="1" smtClean="0"/>
              <a:t>Saídas</a:t>
            </a:r>
            <a:endParaRPr lang="en-US" dirty="0" smtClean="0"/>
          </a:p>
          <a:p>
            <a:pPr lvl="1"/>
            <a:r>
              <a:rPr lang="en-US" dirty="0" err="1" smtClean="0"/>
              <a:t>Curva</a:t>
            </a:r>
            <a:r>
              <a:rPr lang="en-US" dirty="0" smtClean="0"/>
              <a:t> ROC</a:t>
            </a:r>
          </a:p>
          <a:p>
            <a:pPr lvl="1"/>
            <a:r>
              <a:rPr lang="en-US" dirty="0" err="1" smtClean="0"/>
              <a:t>Cálculo</a:t>
            </a:r>
            <a:r>
              <a:rPr lang="en-US" dirty="0" smtClean="0"/>
              <a:t> do SP</a:t>
            </a:r>
          </a:p>
          <a:p>
            <a:pPr lvl="1"/>
            <a:r>
              <a:rPr lang="en-US" dirty="0" err="1" smtClean="0"/>
              <a:t>Matriz</a:t>
            </a:r>
            <a:r>
              <a:rPr lang="en-US" dirty="0" smtClean="0"/>
              <a:t> de </a:t>
            </a:r>
            <a:r>
              <a:rPr lang="en-US" dirty="0" err="1" smtClean="0"/>
              <a:t>Confusão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617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Histograma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 smtClean="0"/>
              <a:t>Representa</a:t>
            </a:r>
            <a:r>
              <a:rPr lang="en-US" dirty="0" smtClean="0"/>
              <a:t> a </a:t>
            </a:r>
            <a:r>
              <a:rPr lang="en-US" dirty="0" err="1" smtClean="0"/>
              <a:t>distribuição</a:t>
            </a:r>
            <a:r>
              <a:rPr lang="en-US" dirty="0" smtClean="0"/>
              <a:t> das </a:t>
            </a:r>
            <a:r>
              <a:rPr lang="en-US" dirty="0" err="1" smtClean="0"/>
              <a:t>saídas</a:t>
            </a:r>
            <a:r>
              <a:rPr lang="en-US" dirty="0" smtClean="0"/>
              <a:t> </a:t>
            </a:r>
            <a:r>
              <a:rPr lang="en-US" dirty="0" err="1" smtClean="0"/>
              <a:t>propagadas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rede</a:t>
            </a:r>
            <a:r>
              <a:rPr lang="en-US" dirty="0" smtClean="0"/>
              <a:t> neural.</a:t>
            </a:r>
          </a:p>
          <a:p>
            <a:endParaRPr lang="en-US" dirty="0" smtClean="0"/>
          </a:p>
          <a:p>
            <a:r>
              <a:rPr lang="en-US" dirty="0" err="1" smtClean="0"/>
              <a:t>Geralmente</a:t>
            </a:r>
            <a:r>
              <a:rPr lang="en-US" dirty="0" smtClean="0"/>
              <a:t>, tem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facilitar</a:t>
            </a:r>
            <a:r>
              <a:rPr lang="en-US" dirty="0" smtClean="0"/>
              <a:t> a </a:t>
            </a:r>
            <a:r>
              <a:rPr lang="en-US" dirty="0" err="1" smtClean="0"/>
              <a:t>visualização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Mostra</a:t>
            </a:r>
            <a:r>
              <a:rPr lang="en-US" dirty="0" smtClean="0"/>
              <a:t> as </a:t>
            </a:r>
            <a:r>
              <a:rPr lang="en-US" dirty="0" err="1" smtClean="0"/>
              <a:t>regiões</a:t>
            </a:r>
            <a:r>
              <a:rPr lang="en-US" dirty="0" smtClean="0"/>
              <a:t> de </a:t>
            </a:r>
            <a:r>
              <a:rPr lang="en-US" dirty="0" err="1" smtClean="0"/>
              <a:t>confusão</a:t>
            </a:r>
            <a:r>
              <a:rPr lang="en-US" dirty="0" smtClean="0"/>
              <a:t> e </a:t>
            </a:r>
            <a:r>
              <a:rPr lang="en-US" dirty="0" err="1" smtClean="0"/>
              <a:t>idealmente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o </a:t>
            </a:r>
            <a:r>
              <a:rPr lang="en-US" dirty="0" err="1" smtClean="0"/>
              <a:t>eixo</a:t>
            </a:r>
            <a:r>
              <a:rPr lang="en-US" dirty="0" smtClean="0"/>
              <a:t> de </a:t>
            </a:r>
            <a:r>
              <a:rPr lang="en-US" dirty="0" err="1" smtClean="0"/>
              <a:t>separação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3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Histograma</a:t>
            </a:r>
            <a:r>
              <a:rPr lang="en-US" dirty="0" smtClean="0"/>
              <a:t> de </a:t>
            </a:r>
            <a:r>
              <a:rPr lang="en-US" dirty="0" err="1" smtClean="0"/>
              <a:t>Saída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3_class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54" y="1586392"/>
            <a:ext cx="6658099" cy="498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40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de um </a:t>
            </a:r>
            <a:r>
              <a:rPr lang="en-US" dirty="0" err="1" smtClean="0"/>
              <a:t>Classificador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5656" y="1417637"/>
            <a:ext cx="6574581" cy="4919195"/>
            <a:chOff x="-207079" y="1417637"/>
            <a:chExt cx="6574581" cy="4919195"/>
          </a:xfrm>
        </p:grpSpPr>
        <p:pic>
          <p:nvPicPr>
            <p:cNvPr id="4" name="Picture 3" descr="classes_menos_misturadas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7079" y="1417637"/>
              <a:ext cx="6574581" cy="4919195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202729" y="1767134"/>
              <a:ext cx="13805" cy="4031276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 flipH="1">
            <a:off x="4169070" y="1767134"/>
            <a:ext cx="2443462" cy="469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77847" y="1416357"/>
            <a:ext cx="179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Verdadeiros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r>
              <a:rPr lang="en-US" dirty="0" smtClean="0"/>
              <a:t> (VP)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885218" y="2416540"/>
            <a:ext cx="3727314" cy="827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30247" y="2093374"/>
            <a:ext cx="179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Verdadeiros</a:t>
            </a:r>
            <a:r>
              <a:rPr lang="en-US" dirty="0" smtClean="0"/>
              <a:t> </a:t>
            </a:r>
            <a:r>
              <a:rPr lang="en-US" dirty="0" err="1" smtClean="0"/>
              <a:t>Negativos</a:t>
            </a:r>
            <a:r>
              <a:rPr lang="en-US" dirty="0" smtClean="0"/>
              <a:t> (VN)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2" idx="1"/>
          </p:cNvCxnSpPr>
          <p:nvPr/>
        </p:nvCxnSpPr>
        <p:spPr>
          <a:xfrm flipH="1">
            <a:off x="3658296" y="4804397"/>
            <a:ext cx="3188918" cy="649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47214" y="4481231"/>
            <a:ext cx="1563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Falsos</a:t>
            </a:r>
            <a:r>
              <a:rPr lang="en-US" dirty="0" smtClean="0"/>
              <a:t>     </a:t>
            </a:r>
            <a:r>
              <a:rPr lang="en-US" dirty="0" err="1" smtClean="0"/>
              <a:t>Positivos</a:t>
            </a:r>
            <a:r>
              <a:rPr lang="en-US" dirty="0" smtClean="0"/>
              <a:t> (FP)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479377" y="5687962"/>
            <a:ext cx="33678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26432" y="5266156"/>
            <a:ext cx="179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Falsos</a:t>
            </a:r>
            <a:r>
              <a:rPr lang="en-US" dirty="0" smtClean="0"/>
              <a:t>     </a:t>
            </a:r>
            <a:r>
              <a:rPr lang="en-US" dirty="0" err="1" smtClean="0"/>
              <a:t>Negativos</a:t>
            </a:r>
            <a:r>
              <a:rPr lang="en-US" dirty="0" smtClean="0"/>
              <a:t> (FN)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4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 smtClean="0"/>
              <a:t>Definição</a:t>
            </a:r>
            <a:r>
              <a:rPr lang="en-US" dirty="0" smtClean="0"/>
              <a:t> de </a:t>
            </a:r>
            <a:r>
              <a:rPr lang="en-US" dirty="0" err="1" smtClean="0"/>
              <a:t>Classificador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Classificadores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Análise</a:t>
            </a:r>
            <a:r>
              <a:rPr lang="en-US" dirty="0" err="1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0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de um </a:t>
            </a:r>
            <a:r>
              <a:rPr lang="en-US" dirty="0" err="1"/>
              <a:t>Classificador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Erro</a:t>
            </a:r>
            <a:r>
              <a:rPr lang="en-US" dirty="0" smtClean="0"/>
              <a:t> de </a:t>
            </a:r>
            <a:r>
              <a:rPr lang="en-US" dirty="0" err="1" smtClean="0"/>
              <a:t>Classificação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Representa</a:t>
            </a:r>
            <a:r>
              <a:rPr lang="en-US" dirty="0" smtClean="0"/>
              <a:t> o </a:t>
            </a:r>
            <a:r>
              <a:rPr lang="en-US" dirty="0" err="1" smtClean="0"/>
              <a:t>erro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minimizado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treinamos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rede</a:t>
            </a:r>
            <a:r>
              <a:rPr lang="en-US" dirty="0" smtClean="0"/>
              <a:t> neural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classificação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236707"/>
              </p:ext>
            </p:extLst>
          </p:nvPr>
        </p:nvGraphicFramePr>
        <p:xfrm>
          <a:off x="2492889" y="2487592"/>
          <a:ext cx="4167187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1638300" imgH="393700" progId="Equation.3">
                  <p:embed/>
                </p:oleObj>
              </mc:Choice>
              <mc:Fallback>
                <p:oleObj name="Equation" r:id="rId3" imgW="1638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2889" y="2487592"/>
                        <a:ext cx="4167187" cy="1001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22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de um </a:t>
            </a:r>
            <a:r>
              <a:rPr lang="en-US" dirty="0" err="1"/>
              <a:t>Classificador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Usuais</a:t>
            </a:r>
            <a:r>
              <a:rPr lang="en-US" dirty="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87613"/>
              </p:ext>
            </p:extLst>
          </p:nvPr>
        </p:nvGraphicFramePr>
        <p:xfrm>
          <a:off x="640486" y="2371250"/>
          <a:ext cx="8180824" cy="3979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412"/>
                <a:gridCol w="4090412"/>
              </a:tblGrid>
              <a:tr h="663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Taxa de </a:t>
                      </a:r>
                      <a:r>
                        <a:rPr lang="en-US" dirty="0" err="1" smtClean="0"/>
                        <a:t>Acerto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2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Sensibilidade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2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Especificidade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Valor </a:t>
                      </a:r>
                      <a:r>
                        <a:rPr lang="en-US" dirty="0" err="1" smtClean="0"/>
                        <a:t>Preditivo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Positivo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Valor </a:t>
                      </a:r>
                      <a:r>
                        <a:rPr lang="en-US" dirty="0" err="1" smtClean="0"/>
                        <a:t>Preditivo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Negativo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23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Falso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Alarme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606654"/>
              </p:ext>
            </p:extLst>
          </p:nvPr>
        </p:nvGraphicFramePr>
        <p:xfrm>
          <a:off x="5356845" y="2442859"/>
          <a:ext cx="3036517" cy="563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3" imgW="2120900" imgH="393700" progId="Equation.3">
                  <p:embed/>
                </p:oleObj>
              </mc:Choice>
              <mc:Fallback>
                <p:oleObj name="Equation" r:id="rId3" imgW="2120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56845" y="2442859"/>
                        <a:ext cx="3036517" cy="563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343074"/>
              </p:ext>
            </p:extLst>
          </p:nvPr>
        </p:nvGraphicFramePr>
        <p:xfrm>
          <a:off x="6283325" y="3103563"/>
          <a:ext cx="11826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5" imgW="825500" imgH="393700" progId="Equation.3">
                  <p:embed/>
                </p:oleObj>
              </mc:Choice>
              <mc:Fallback>
                <p:oleObj name="Equation" r:id="rId5" imgW="825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3325" y="3103563"/>
                        <a:ext cx="1182688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724737"/>
              </p:ext>
            </p:extLst>
          </p:nvPr>
        </p:nvGraphicFramePr>
        <p:xfrm>
          <a:off x="6273800" y="3754438"/>
          <a:ext cx="11985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7" imgW="838200" imgH="393700" progId="Equation.3">
                  <p:embed/>
                </p:oleObj>
              </mc:Choice>
              <mc:Fallback>
                <p:oleObj name="Equation" r:id="rId7" imgW="838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73800" y="3754438"/>
                        <a:ext cx="1198563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694333"/>
              </p:ext>
            </p:extLst>
          </p:nvPr>
        </p:nvGraphicFramePr>
        <p:xfrm>
          <a:off x="6165850" y="4373563"/>
          <a:ext cx="141763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9" imgW="990600" imgH="393700" progId="Equation.3">
                  <p:embed/>
                </p:oleObj>
              </mc:Choice>
              <mc:Fallback>
                <p:oleObj name="Equation" r:id="rId9" imgW="990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65850" y="4373563"/>
                        <a:ext cx="1417638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112663"/>
              </p:ext>
            </p:extLst>
          </p:nvPr>
        </p:nvGraphicFramePr>
        <p:xfrm>
          <a:off x="6119813" y="5080000"/>
          <a:ext cx="150971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11" imgW="1054100" imgH="393700" progId="Equation.3">
                  <p:embed/>
                </p:oleObj>
              </mc:Choice>
              <mc:Fallback>
                <p:oleObj name="Equation" r:id="rId11" imgW="1054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9813" y="5080000"/>
                        <a:ext cx="1509712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3333"/>
              </p:ext>
            </p:extLst>
          </p:nvPr>
        </p:nvGraphicFramePr>
        <p:xfrm>
          <a:off x="5919788" y="5759450"/>
          <a:ext cx="19097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13" imgW="1333500" imgH="393700" progId="Equation.3">
                  <p:embed/>
                </p:oleObj>
              </mc:Choice>
              <mc:Fallback>
                <p:oleObj name="Equation" r:id="rId13" imgW="1333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19788" y="5759450"/>
                        <a:ext cx="1909762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73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Curva</a:t>
            </a:r>
            <a:r>
              <a:rPr lang="en-US" dirty="0" smtClean="0"/>
              <a:t> 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Representa</a:t>
            </a:r>
            <a:r>
              <a:rPr lang="en-US" dirty="0" smtClean="0"/>
              <a:t> a </a:t>
            </a:r>
            <a:r>
              <a:rPr lang="en-US" dirty="0" err="1" smtClean="0"/>
              <a:t>qualidade</a:t>
            </a:r>
            <a:r>
              <a:rPr lang="en-US" dirty="0" smtClean="0"/>
              <a:t> de um </a:t>
            </a:r>
            <a:r>
              <a:rPr lang="en-US" dirty="0" err="1" smtClean="0"/>
              <a:t>classificador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classes_menos_misturada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2" y="2835015"/>
            <a:ext cx="3881661" cy="2904314"/>
          </a:xfrm>
          <a:prstGeom prst="rect">
            <a:avLst/>
          </a:prstGeom>
        </p:spPr>
      </p:pic>
      <p:pic>
        <p:nvPicPr>
          <p:cNvPr id="5" name="Picture 4" descr="roc_menos_misturad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06" y="2835600"/>
            <a:ext cx="3880879" cy="2903729"/>
          </a:xfrm>
          <a:prstGeom prst="rect">
            <a:avLst/>
          </a:prstGeom>
        </p:spPr>
      </p:pic>
      <p:pic>
        <p:nvPicPr>
          <p:cNvPr id="6" name="Picture 5" descr="roc_meio_misturada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06" y="2835600"/>
            <a:ext cx="3880879" cy="2903729"/>
          </a:xfrm>
          <a:prstGeom prst="rect">
            <a:avLst/>
          </a:prstGeom>
        </p:spPr>
      </p:pic>
      <p:pic>
        <p:nvPicPr>
          <p:cNvPr id="7" name="Picture 6" descr="classes_meio_misturada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2" y="2835600"/>
            <a:ext cx="3881661" cy="290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01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Curva</a:t>
            </a:r>
            <a:r>
              <a:rPr lang="en-US" dirty="0" smtClean="0"/>
              <a:t> 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Representa</a:t>
            </a:r>
            <a:r>
              <a:rPr lang="en-US" dirty="0" smtClean="0"/>
              <a:t> a </a:t>
            </a:r>
            <a:r>
              <a:rPr lang="en-US" dirty="0" err="1" smtClean="0"/>
              <a:t>qualidade</a:t>
            </a:r>
            <a:r>
              <a:rPr lang="en-US" dirty="0" smtClean="0"/>
              <a:t> de um </a:t>
            </a:r>
            <a:r>
              <a:rPr lang="en-US" dirty="0" err="1" smtClean="0"/>
              <a:t>classificador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classes_menos_misturada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2" y="2835015"/>
            <a:ext cx="3881661" cy="2904314"/>
          </a:xfrm>
          <a:prstGeom prst="rect">
            <a:avLst/>
          </a:prstGeom>
        </p:spPr>
      </p:pic>
      <p:pic>
        <p:nvPicPr>
          <p:cNvPr id="5" name="Picture 4" descr="roc_menos_misturad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06" y="2835600"/>
            <a:ext cx="3880879" cy="290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2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Curva</a:t>
            </a:r>
            <a:r>
              <a:rPr lang="en-US" dirty="0" smtClean="0"/>
              <a:t> 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Representa</a:t>
            </a:r>
            <a:r>
              <a:rPr lang="en-US" dirty="0" smtClean="0"/>
              <a:t> a </a:t>
            </a:r>
            <a:r>
              <a:rPr lang="en-US" dirty="0" err="1" smtClean="0"/>
              <a:t>qualidade</a:t>
            </a:r>
            <a:r>
              <a:rPr lang="en-US" dirty="0" smtClean="0"/>
              <a:t> de um </a:t>
            </a:r>
            <a:r>
              <a:rPr lang="en-US" dirty="0" err="1" smtClean="0"/>
              <a:t>classificador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classes_menos_misturada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2" y="2835015"/>
            <a:ext cx="3881661" cy="2904314"/>
          </a:xfrm>
          <a:prstGeom prst="rect">
            <a:avLst/>
          </a:prstGeom>
        </p:spPr>
      </p:pic>
      <p:pic>
        <p:nvPicPr>
          <p:cNvPr id="5" name="Picture 4" descr="roc_menos_misturad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06" y="2835600"/>
            <a:ext cx="3880879" cy="2903729"/>
          </a:xfrm>
          <a:prstGeom prst="rect">
            <a:avLst/>
          </a:prstGeom>
        </p:spPr>
      </p:pic>
      <p:pic>
        <p:nvPicPr>
          <p:cNvPr id="6" name="Picture 5" descr="classes_misturada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2" y="2835015"/>
            <a:ext cx="3881660" cy="2904314"/>
          </a:xfrm>
          <a:prstGeom prst="rect">
            <a:avLst/>
          </a:prstGeom>
        </p:spPr>
      </p:pic>
      <p:pic>
        <p:nvPicPr>
          <p:cNvPr id="7" name="Picture 6" descr="roc_misturada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07" y="2835600"/>
            <a:ext cx="3880878" cy="290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1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Cálculo</a:t>
            </a:r>
            <a:r>
              <a:rPr lang="en-US" dirty="0" smtClean="0"/>
              <a:t> do 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produto</a:t>
            </a:r>
            <a:r>
              <a:rPr lang="en-US" dirty="0" smtClean="0"/>
              <a:t> SP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ponto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 o </a:t>
            </a:r>
            <a:r>
              <a:rPr lang="en-US" dirty="0" err="1" smtClean="0"/>
              <a:t>equilibrio</a:t>
            </a:r>
            <a:r>
              <a:rPr lang="en-US" dirty="0" smtClean="0"/>
              <a:t> entre </a:t>
            </a:r>
            <a:r>
              <a:rPr lang="en-US" dirty="0" err="1" smtClean="0"/>
              <a:t>probabilidade</a:t>
            </a:r>
            <a:r>
              <a:rPr lang="en-US" dirty="0" smtClean="0"/>
              <a:t> de </a:t>
            </a:r>
            <a:r>
              <a:rPr lang="en-US" dirty="0" err="1" smtClean="0"/>
              <a:t>Acerto</a:t>
            </a:r>
            <a:r>
              <a:rPr lang="en-US" dirty="0" smtClean="0"/>
              <a:t> (S) e taxa de </a:t>
            </a:r>
            <a:r>
              <a:rPr lang="en-US" dirty="0" err="1" smtClean="0"/>
              <a:t>Falso</a:t>
            </a:r>
            <a:r>
              <a:rPr lang="en-US" dirty="0" smtClean="0"/>
              <a:t> </a:t>
            </a:r>
            <a:r>
              <a:rPr lang="en-US" dirty="0" err="1" smtClean="0"/>
              <a:t>Alarme</a:t>
            </a:r>
            <a:r>
              <a:rPr lang="en-US" dirty="0"/>
              <a:t> </a:t>
            </a:r>
            <a:r>
              <a:rPr lang="en-US" dirty="0" smtClean="0"/>
              <a:t>(FA).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122109"/>
              </p:ext>
            </p:extLst>
          </p:nvPr>
        </p:nvGraphicFramePr>
        <p:xfrm>
          <a:off x="522288" y="4038320"/>
          <a:ext cx="8107362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3187700" imgH="469900" progId="Equation.3">
                  <p:embed/>
                </p:oleObj>
              </mc:Choice>
              <mc:Fallback>
                <p:oleObj name="Equation" r:id="rId3" imgW="3187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288" y="4038320"/>
                        <a:ext cx="8107362" cy="1195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91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Matriz</a:t>
            </a:r>
            <a:r>
              <a:rPr lang="en-US" dirty="0" smtClean="0"/>
              <a:t> de </a:t>
            </a:r>
            <a:r>
              <a:rPr lang="en-US" dirty="0" err="1" smtClean="0"/>
              <a:t>Confusão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Mostra</a:t>
            </a:r>
            <a:r>
              <a:rPr lang="en-US" dirty="0" smtClean="0"/>
              <a:t> </a:t>
            </a:r>
            <a:r>
              <a:rPr lang="en-US" dirty="0" err="1" smtClean="0"/>
              <a:t>quantitativamente</a:t>
            </a:r>
            <a:r>
              <a:rPr lang="en-US" dirty="0" smtClean="0"/>
              <a:t> a </a:t>
            </a:r>
            <a:r>
              <a:rPr lang="en-US" dirty="0" err="1" smtClean="0"/>
              <a:t>resultado</a:t>
            </a:r>
            <a:r>
              <a:rPr lang="en-US" dirty="0" smtClean="0"/>
              <a:t> da </a:t>
            </a:r>
            <a:r>
              <a:rPr lang="en-US" dirty="0" err="1" smtClean="0"/>
              <a:t>classificação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55586"/>
              </p:ext>
            </p:extLst>
          </p:nvPr>
        </p:nvGraphicFramePr>
        <p:xfrm>
          <a:off x="1165073" y="2879959"/>
          <a:ext cx="6731313" cy="3084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3771"/>
                <a:gridCol w="2243771"/>
                <a:gridCol w="2243771"/>
              </a:tblGrid>
              <a:tr h="1028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Alvo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C2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Alvo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C1 (</a:t>
                      </a:r>
                      <a:r>
                        <a:rPr lang="en-US" dirty="0" err="1" smtClean="0"/>
                        <a:t>Estimado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Valor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Valor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C2 (</a:t>
                      </a:r>
                      <a:r>
                        <a:rPr lang="en-US" dirty="0" err="1" smtClean="0"/>
                        <a:t>Estimado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Valor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Valor 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64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Classificadores</a:t>
            </a:r>
            <a:r>
              <a:rPr lang="en-US" dirty="0" smtClean="0"/>
              <a:t> </a:t>
            </a:r>
            <a:r>
              <a:rPr lang="en-US" dirty="0" err="1" smtClean="0"/>
              <a:t>compõem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área</a:t>
            </a:r>
            <a:r>
              <a:rPr lang="en-US" dirty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Inteligência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Nesta</a:t>
            </a:r>
            <a:r>
              <a:rPr lang="en-US" dirty="0" smtClean="0"/>
              <a:t> </a:t>
            </a:r>
            <a:r>
              <a:rPr lang="en-US" dirty="0" err="1" smtClean="0"/>
              <a:t>apresentação</a:t>
            </a:r>
            <a:r>
              <a:rPr lang="en-US" dirty="0" smtClean="0"/>
              <a:t>, </a:t>
            </a:r>
            <a:r>
              <a:rPr lang="en-US" dirty="0" err="1" smtClean="0"/>
              <a:t>temos</a:t>
            </a:r>
            <a:r>
              <a:rPr lang="en-US" dirty="0" smtClean="0"/>
              <a:t> o </a:t>
            </a:r>
            <a:r>
              <a:rPr lang="en-US" dirty="0" err="1" smtClean="0"/>
              <a:t>inicio</a:t>
            </a:r>
            <a:r>
              <a:rPr lang="en-US" dirty="0" smtClean="0"/>
              <a:t> da </a:t>
            </a:r>
            <a:r>
              <a:rPr lang="en-US" dirty="0" err="1" smtClean="0"/>
              <a:t>teoria</a:t>
            </a:r>
            <a:r>
              <a:rPr lang="en-US" dirty="0" smtClean="0"/>
              <a:t> de </a:t>
            </a:r>
            <a:r>
              <a:rPr lang="en-US" dirty="0" err="1" smtClean="0"/>
              <a:t>classificação</a:t>
            </a:r>
            <a:r>
              <a:rPr lang="en-US" dirty="0" smtClean="0"/>
              <a:t>, </a:t>
            </a:r>
            <a:r>
              <a:rPr lang="en-US" dirty="0" err="1" smtClean="0"/>
              <a:t>focada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supervisionadas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treinamento</a:t>
            </a:r>
            <a:r>
              <a:rPr lang="en-US" dirty="0" smtClean="0"/>
              <a:t> visa </a:t>
            </a:r>
            <a:r>
              <a:rPr lang="en-US" dirty="0" err="1" smtClean="0"/>
              <a:t>minimizar</a:t>
            </a:r>
            <a:r>
              <a:rPr lang="en-US" dirty="0" smtClean="0"/>
              <a:t> o </a:t>
            </a:r>
            <a:r>
              <a:rPr lang="en-US" dirty="0" err="1" smtClean="0"/>
              <a:t>erro</a:t>
            </a:r>
            <a:r>
              <a:rPr lang="en-US" dirty="0" smtClean="0"/>
              <a:t> de </a:t>
            </a:r>
            <a:r>
              <a:rPr lang="en-US" dirty="0" err="1" smtClean="0"/>
              <a:t>classificação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 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análises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apresentadas</a:t>
            </a:r>
            <a:r>
              <a:rPr lang="en-US" dirty="0" smtClean="0"/>
              <a:t>, </a:t>
            </a:r>
            <a:r>
              <a:rPr lang="en-US" dirty="0" err="1" smtClean="0"/>
              <a:t>embora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específicos</a:t>
            </a:r>
            <a:r>
              <a:rPr lang="en-US" dirty="0" smtClean="0"/>
              <a:t>, outros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análises</a:t>
            </a:r>
            <a:r>
              <a:rPr lang="en-US" dirty="0" smtClean="0"/>
              <a:t> </a:t>
            </a:r>
            <a:r>
              <a:rPr lang="en-US" dirty="0" err="1" smtClean="0"/>
              <a:t>devam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realizados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3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Classificadores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0" i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“A </a:t>
            </a:r>
            <a:r>
              <a:rPr lang="en-US" b="0" i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classificação</a:t>
            </a:r>
            <a:r>
              <a:rPr lang="en-US" b="0" i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b="0" i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pode</a:t>
            </a:r>
            <a:r>
              <a:rPr lang="en-US" b="0" i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b="0" i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ser</a:t>
            </a:r>
            <a:r>
              <a:rPr lang="en-US" b="0" i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b="0" i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definida</a:t>
            </a:r>
            <a:r>
              <a:rPr lang="en-US" b="0" i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b="0" i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como</a:t>
            </a:r>
            <a:r>
              <a:rPr lang="en-US" b="0" i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a </a:t>
            </a:r>
            <a:r>
              <a:rPr lang="en-US" b="0" i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reunião</a:t>
            </a:r>
            <a:r>
              <a:rPr lang="en-US" b="0" i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de </a:t>
            </a:r>
            <a:r>
              <a:rPr lang="en-US" b="0" i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objetos</a:t>
            </a:r>
            <a:r>
              <a:rPr lang="en-US" b="0" i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b="0" i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ou</a:t>
            </a:r>
            <a:r>
              <a:rPr lang="en-US" b="0" i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b="0" i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seres</a:t>
            </a:r>
            <a:r>
              <a:rPr lang="en-US" b="0" i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com </a:t>
            </a:r>
            <a:r>
              <a:rPr lang="en-US" b="0" i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características</a:t>
            </a:r>
            <a:r>
              <a:rPr lang="en-US" b="0" i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b="0" i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semelhantes</a:t>
            </a:r>
            <a:r>
              <a:rPr lang="en-US" b="0" i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e a </a:t>
            </a:r>
            <a:r>
              <a:rPr lang="en-US" b="0" i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separação</a:t>
            </a:r>
            <a:r>
              <a:rPr lang="en-US" b="0" i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das </a:t>
            </a:r>
            <a:r>
              <a:rPr lang="en-US" b="0" i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não</a:t>
            </a:r>
            <a:r>
              <a:rPr lang="en-US" b="0" i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</a:t>
            </a:r>
            <a:r>
              <a:rPr lang="en-US" b="0" i="1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afins</a:t>
            </a:r>
            <a:r>
              <a:rPr lang="en-US" b="0" i="1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17883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Classificadores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Basicamente</a:t>
            </a:r>
            <a:r>
              <a:rPr lang="en-US" dirty="0" smtClean="0"/>
              <a:t>, </a:t>
            </a: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“</a:t>
            </a:r>
            <a:r>
              <a:rPr lang="en-US" i="1" dirty="0" err="1" smtClean="0"/>
              <a:t>marcar</a:t>
            </a:r>
            <a:r>
              <a:rPr lang="en-US" i="1" dirty="0" smtClean="0"/>
              <a:t>”</a:t>
            </a:r>
            <a:r>
              <a:rPr lang="en-US" dirty="0" smtClean="0"/>
              <a:t> as </a:t>
            </a:r>
            <a:r>
              <a:rPr lang="en-US" dirty="0" err="1" smtClean="0"/>
              <a:t>entradas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</a:t>
            </a: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Um dos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classificador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hoje</a:t>
            </a:r>
            <a:r>
              <a:rPr lang="en-US" dirty="0" smtClean="0"/>
              <a:t>, </a:t>
            </a:r>
            <a:r>
              <a:rPr lang="en-US" dirty="0" err="1" smtClean="0"/>
              <a:t>é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classificador</a:t>
            </a:r>
            <a:r>
              <a:rPr lang="en-US" dirty="0" smtClean="0"/>
              <a:t> neural.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classificador</a:t>
            </a:r>
            <a:r>
              <a:rPr lang="en-US" dirty="0" smtClean="0"/>
              <a:t> neural nada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rede</a:t>
            </a:r>
            <a:r>
              <a:rPr lang="en-US" dirty="0" smtClean="0"/>
              <a:t> neural </a:t>
            </a:r>
            <a:r>
              <a:rPr lang="en-US" dirty="0" err="1" smtClean="0"/>
              <a:t>treinada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classificação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6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Uma </a:t>
            </a:r>
            <a:r>
              <a:rPr lang="en-US" dirty="0" err="1" smtClean="0"/>
              <a:t>estrutura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r>
              <a:rPr lang="en-US" dirty="0" smtClean="0"/>
              <a:t> de </a:t>
            </a:r>
            <a:r>
              <a:rPr lang="en-US" dirty="0" err="1" smtClean="0"/>
              <a:t>rede</a:t>
            </a:r>
            <a:r>
              <a:rPr lang="en-US" dirty="0" smtClean="0"/>
              <a:t> neural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vista </a:t>
            </a:r>
            <a:r>
              <a:rPr lang="en-US" dirty="0" err="1" smtClean="0"/>
              <a:t>abaixo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81776" y="3339913"/>
            <a:ext cx="5299466" cy="2447373"/>
            <a:chOff x="2194976" y="3077608"/>
            <a:chExt cx="5299466" cy="2447373"/>
          </a:xfrm>
        </p:grpSpPr>
        <p:sp>
          <p:nvSpPr>
            <p:cNvPr id="4" name="Oval 3"/>
            <p:cNvSpPr/>
            <p:nvPr/>
          </p:nvSpPr>
          <p:spPr>
            <a:xfrm>
              <a:off x="3754924" y="3077608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754924" y="4610581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522493" y="3797656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650534" y="3533197"/>
              <a:ext cx="1104390" cy="1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5" idx="2"/>
            </p:cNvCxnSpPr>
            <p:nvPr/>
          </p:nvCxnSpPr>
          <p:spPr>
            <a:xfrm>
              <a:off x="2650534" y="5065634"/>
              <a:ext cx="1104390" cy="2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6" idx="2"/>
            </p:cNvCxnSpPr>
            <p:nvPr/>
          </p:nvCxnSpPr>
          <p:spPr>
            <a:xfrm flipV="1">
              <a:off x="4669324" y="4254856"/>
              <a:ext cx="853169" cy="8129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6"/>
              <a:endCxn id="6" idx="2"/>
            </p:cNvCxnSpPr>
            <p:nvPr/>
          </p:nvCxnSpPr>
          <p:spPr>
            <a:xfrm>
              <a:off x="4669324" y="3534808"/>
              <a:ext cx="853169" cy="720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2650534" y="3534808"/>
              <a:ext cx="1104390" cy="15308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5" idx="2"/>
            </p:cNvCxnSpPr>
            <p:nvPr/>
          </p:nvCxnSpPr>
          <p:spPr>
            <a:xfrm>
              <a:off x="2650534" y="3533197"/>
              <a:ext cx="1104390" cy="15345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6"/>
            </p:cNvCxnSpPr>
            <p:nvPr/>
          </p:nvCxnSpPr>
          <p:spPr>
            <a:xfrm>
              <a:off x="6436893" y="4254856"/>
              <a:ext cx="5897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207481" y="3279501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94976" y="4817126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24972" y="353319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24972" y="481712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10052" y="4056384"/>
              <a:ext cx="384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756552"/>
              </p:ext>
            </p:extLst>
          </p:nvPr>
        </p:nvGraphicFramePr>
        <p:xfrm>
          <a:off x="6210300" y="2662238"/>
          <a:ext cx="2390775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939800" imgH="1473200" progId="Equation.3">
                  <p:embed/>
                </p:oleObj>
              </mc:Choice>
              <mc:Fallback>
                <p:oleObj name="Equation" r:id="rId3" imgW="939800" imgH="147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0300" y="2662238"/>
                        <a:ext cx="2390775" cy="374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188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Supondo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81776" y="4140661"/>
            <a:ext cx="5299466" cy="2447373"/>
            <a:chOff x="2194976" y="3077608"/>
            <a:chExt cx="5299466" cy="2447373"/>
          </a:xfrm>
        </p:grpSpPr>
        <p:sp>
          <p:nvSpPr>
            <p:cNvPr id="4" name="Oval 3"/>
            <p:cNvSpPr/>
            <p:nvPr/>
          </p:nvSpPr>
          <p:spPr>
            <a:xfrm>
              <a:off x="3754924" y="3077608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754924" y="4610581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522493" y="3797656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650534" y="3533197"/>
              <a:ext cx="1104390" cy="1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5" idx="2"/>
            </p:cNvCxnSpPr>
            <p:nvPr/>
          </p:nvCxnSpPr>
          <p:spPr>
            <a:xfrm>
              <a:off x="2650534" y="5065634"/>
              <a:ext cx="1104390" cy="2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6" idx="2"/>
            </p:cNvCxnSpPr>
            <p:nvPr/>
          </p:nvCxnSpPr>
          <p:spPr>
            <a:xfrm flipV="1">
              <a:off x="4669324" y="4254856"/>
              <a:ext cx="853169" cy="8129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6"/>
              <a:endCxn id="6" idx="2"/>
            </p:cNvCxnSpPr>
            <p:nvPr/>
          </p:nvCxnSpPr>
          <p:spPr>
            <a:xfrm>
              <a:off x="4669324" y="3534808"/>
              <a:ext cx="853169" cy="720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2650534" y="3534808"/>
              <a:ext cx="1104390" cy="15308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5" idx="2"/>
            </p:cNvCxnSpPr>
            <p:nvPr/>
          </p:nvCxnSpPr>
          <p:spPr>
            <a:xfrm>
              <a:off x="2650534" y="3533197"/>
              <a:ext cx="1104390" cy="15345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6"/>
            </p:cNvCxnSpPr>
            <p:nvPr/>
          </p:nvCxnSpPr>
          <p:spPr>
            <a:xfrm>
              <a:off x="6436893" y="4254856"/>
              <a:ext cx="5897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207481" y="3279501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94976" y="4817126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24972" y="353319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24972" y="481712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10052" y="4056384"/>
              <a:ext cx="384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444864"/>
              </p:ext>
            </p:extLst>
          </p:nvPr>
        </p:nvGraphicFramePr>
        <p:xfrm>
          <a:off x="828675" y="2381250"/>
          <a:ext cx="571817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2247900" imgH="546100" progId="Equation.3">
                  <p:embed/>
                </p:oleObj>
              </mc:Choice>
              <mc:Fallback>
                <p:oleObj name="Equation" r:id="rId3" imgW="22479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8675" y="2381250"/>
                        <a:ext cx="5718175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ontent Placeholder 2"/>
          <p:cNvSpPr txBox="1">
            <a:spLocks/>
          </p:cNvSpPr>
          <p:nvPr/>
        </p:nvSpPr>
        <p:spPr>
          <a:xfrm>
            <a:off x="5770434" y="3769323"/>
            <a:ext cx="3068765" cy="109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Então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183075"/>
              </p:ext>
            </p:extLst>
          </p:nvPr>
        </p:nvGraphicFramePr>
        <p:xfrm>
          <a:off x="6546850" y="4694074"/>
          <a:ext cx="18415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5" imgW="723900" imgH="203200" progId="Equation.3">
                  <p:embed/>
                </p:oleObj>
              </mc:Choice>
              <mc:Fallback>
                <p:oleObj name="Equation" r:id="rId5" imgW="723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46850" y="4694074"/>
                        <a:ext cx="18415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8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Supondo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81776" y="4140661"/>
            <a:ext cx="5299466" cy="2447373"/>
            <a:chOff x="2194976" y="3077608"/>
            <a:chExt cx="5299466" cy="2447373"/>
          </a:xfrm>
        </p:grpSpPr>
        <p:sp>
          <p:nvSpPr>
            <p:cNvPr id="4" name="Oval 3"/>
            <p:cNvSpPr/>
            <p:nvPr/>
          </p:nvSpPr>
          <p:spPr>
            <a:xfrm>
              <a:off x="3754924" y="3077608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754924" y="4610581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522493" y="3797656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650534" y="3533197"/>
              <a:ext cx="1104390" cy="1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5" idx="2"/>
            </p:cNvCxnSpPr>
            <p:nvPr/>
          </p:nvCxnSpPr>
          <p:spPr>
            <a:xfrm>
              <a:off x="2650534" y="5065634"/>
              <a:ext cx="1104390" cy="2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6" idx="2"/>
            </p:cNvCxnSpPr>
            <p:nvPr/>
          </p:nvCxnSpPr>
          <p:spPr>
            <a:xfrm flipV="1">
              <a:off x="4669324" y="4254856"/>
              <a:ext cx="853169" cy="8129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6"/>
              <a:endCxn id="6" idx="2"/>
            </p:cNvCxnSpPr>
            <p:nvPr/>
          </p:nvCxnSpPr>
          <p:spPr>
            <a:xfrm>
              <a:off x="4669324" y="3534808"/>
              <a:ext cx="853169" cy="720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2650534" y="3534808"/>
              <a:ext cx="1104390" cy="15308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5" idx="2"/>
            </p:cNvCxnSpPr>
            <p:nvPr/>
          </p:nvCxnSpPr>
          <p:spPr>
            <a:xfrm>
              <a:off x="2650534" y="3533197"/>
              <a:ext cx="1104390" cy="15345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6"/>
            </p:cNvCxnSpPr>
            <p:nvPr/>
          </p:nvCxnSpPr>
          <p:spPr>
            <a:xfrm>
              <a:off x="6436893" y="4254856"/>
              <a:ext cx="5897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207481" y="3279501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94976" y="4817126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24972" y="353319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24972" y="481712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10052" y="4056384"/>
              <a:ext cx="384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153228"/>
              </p:ext>
            </p:extLst>
          </p:nvPr>
        </p:nvGraphicFramePr>
        <p:xfrm>
          <a:off x="700088" y="2381250"/>
          <a:ext cx="597535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3" imgW="2349500" imgH="546100" progId="Equation.3">
                  <p:embed/>
                </p:oleObj>
              </mc:Choice>
              <mc:Fallback>
                <p:oleObj name="Equation" r:id="rId3" imgW="23495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088" y="2381250"/>
                        <a:ext cx="5975350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ontent Placeholder 2"/>
          <p:cNvSpPr txBox="1">
            <a:spLocks/>
          </p:cNvSpPr>
          <p:nvPr/>
        </p:nvSpPr>
        <p:spPr>
          <a:xfrm>
            <a:off x="5770434" y="3769323"/>
            <a:ext cx="3068765" cy="109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Então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126750"/>
              </p:ext>
            </p:extLst>
          </p:nvPr>
        </p:nvGraphicFramePr>
        <p:xfrm>
          <a:off x="6434138" y="4694238"/>
          <a:ext cx="20685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5" imgW="812800" imgH="203200" progId="Equation.3">
                  <p:embed/>
                </p:oleObj>
              </mc:Choice>
              <mc:Fallback>
                <p:oleObj name="Equation" r:id="rId5" imgW="812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34138" y="4694238"/>
                        <a:ext cx="2068512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78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Supondo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81776" y="4140661"/>
            <a:ext cx="5299466" cy="2447373"/>
            <a:chOff x="2194976" y="3077608"/>
            <a:chExt cx="5299466" cy="2447373"/>
          </a:xfrm>
        </p:grpSpPr>
        <p:sp>
          <p:nvSpPr>
            <p:cNvPr id="4" name="Oval 3"/>
            <p:cNvSpPr/>
            <p:nvPr/>
          </p:nvSpPr>
          <p:spPr>
            <a:xfrm>
              <a:off x="3754924" y="3077608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754924" y="4610581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522493" y="3797656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650534" y="3533197"/>
              <a:ext cx="1104390" cy="1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5" idx="2"/>
            </p:cNvCxnSpPr>
            <p:nvPr/>
          </p:nvCxnSpPr>
          <p:spPr>
            <a:xfrm>
              <a:off x="2650534" y="5065634"/>
              <a:ext cx="1104390" cy="2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6" idx="2"/>
            </p:cNvCxnSpPr>
            <p:nvPr/>
          </p:nvCxnSpPr>
          <p:spPr>
            <a:xfrm flipV="1">
              <a:off x="4669324" y="4254856"/>
              <a:ext cx="853169" cy="8129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6"/>
              <a:endCxn id="6" idx="2"/>
            </p:cNvCxnSpPr>
            <p:nvPr/>
          </p:nvCxnSpPr>
          <p:spPr>
            <a:xfrm>
              <a:off x="4669324" y="3534808"/>
              <a:ext cx="853169" cy="720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2650534" y="3534808"/>
              <a:ext cx="1104390" cy="15308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5" idx="2"/>
            </p:cNvCxnSpPr>
            <p:nvPr/>
          </p:nvCxnSpPr>
          <p:spPr>
            <a:xfrm>
              <a:off x="2650534" y="3533197"/>
              <a:ext cx="1104390" cy="15345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6"/>
            </p:cNvCxnSpPr>
            <p:nvPr/>
          </p:nvCxnSpPr>
          <p:spPr>
            <a:xfrm>
              <a:off x="6436893" y="4254856"/>
              <a:ext cx="5897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207481" y="3279501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94976" y="4817126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24972" y="353319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24972" y="481712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10052" y="4056384"/>
              <a:ext cx="384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286686"/>
              </p:ext>
            </p:extLst>
          </p:nvPr>
        </p:nvGraphicFramePr>
        <p:xfrm>
          <a:off x="700088" y="2381250"/>
          <a:ext cx="597535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3" imgW="2349500" imgH="546100" progId="Equation.3">
                  <p:embed/>
                </p:oleObj>
              </mc:Choice>
              <mc:Fallback>
                <p:oleObj name="Equation" r:id="rId3" imgW="23495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088" y="2381250"/>
                        <a:ext cx="5975350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ontent Placeholder 2"/>
          <p:cNvSpPr txBox="1">
            <a:spLocks/>
          </p:cNvSpPr>
          <p:nvPr/>
        </p:nvSpPr>
        <p:spPr>
          <a:xfrm>
            <a:off x="5770434" y="3769323"/>
            <a:ext cx="3068765" cy="109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Então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236149"/>
              </p:ext>
            </p:extLst>
          </p:nvPr>
        </p:nvGraphicFramePr>
        <p:xfrm>
          <a:off x="6983413" y="4694238"/>
          <a:ext cx="9699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5" imgW="381000" imgH="203200" progId="Equation.3">
                  <p:embed/>
                </p:oleObj>
              </mc:Choice>
              <mc:Fallback>
                <p:oleObj name="Equation" r:id="rId5" imgW="381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83413" y="4694238"/>
                        <a:ext cx="969962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15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Supondo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581776" y="4140661"/>
            <a:ext cx="5299466" cy="2447373"/>
            <a:chOff x="2194976" y="3077608"/>
            <a:chExt cx="5299466" cy="2447373"/>
          </a:xfrm>
        </p:grpSpPr>
        <p:sp>
          <p:nvSpPr>
            <p:cNvPr id="4" name="Oval 3"/>
            <p:cNvSpPr/>
            <p:nvPr/>
          </p:nvSpPr>
          <p:spPr>
            <a:xfrm>
              <a:off x="3754924" y="3077608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754924" y="4610581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522493" y="3797656"/>
              <a:ext cx="914400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650534" y="3533197"/>
              <a:ext cx="1104390" cy="16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5" idx="2"/>
            </p:cNvCxnSpPr>
            <p:nvPr/>
          </p:nvCxnSpPr>
          <p:spPr>
            <a:xfrm>
              <a:off x="2650534" y="5065634"/>
              <a:ext cx="1104390" cy="2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6" idx="2"/>
            </p:cNvCxnSpPr>
            <p:nvPr/>
          </p:nvCxnSpPr>
          <p:spPr>
            <a:xfrm flipV="1">
              <a:off x="4669324" y="4254856"/>
              <a:ext cx="853169" cy="8129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6"/>
              <a:endCxn id="6" idx="2"/>
            </p:cNvCxnSpPr>
            <p:nvPr/>
          </p:nvCxnSpPr>
          <p:spPr>
            <a:xfrm>
              <a:off x="4669324" y="3534808"/>
              <a:ext cx="853169" cy="720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2650534" y="3534808"/>
              <a:ext cx="1104390" cy="15308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5" idx="2"/>
            </p:cNvCxnSpPr>
            <p:nvPr/>
          </p:nvCxnSpPr>
          <p:spPr>
            <a:xfrm>
              <a:off x="2650534" y="3533197"/>
              <a:ext cx="1104390" cy="15345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6"/>
            </p:cNvCxnSpPr>
            <p:nvPr/>
          </p:nvCxnSpPr>
          <p:spPr>
            <a:xfrm>
              <a:off x="6436893" y="4254856"/>
              <a:ext cx="5897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207481" y="3279501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94976" y="4817126"/>
              <a:ext cx="383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24972" y="353319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24972" y="481712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10052" y="4056384"/>
              <a:ext cx="384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200896"/>
              </p:ext>
            </p:extLst>
          </p:nvPr>
        </p:nvGraphicFramePr>
        <p:xfrm>
          <a:off x="731838" y="2381250"/>
          <a:ext cx="591185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3" imgW="2324100" imgH="546100" progId="Equation.3">
                  <p:embed/>
                </p:oleObj>
              </mc:Choice>
              <mc:Fallback>
                <p:oleObj name="Equation" r:id="rId3" imgW="23241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838" y="2381250"/>
                        <a:ext cx="5911850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ontent Placeholder 2"/>
          <p:cNvSpPr txBox="1">
            <a:spLocks/>
          </p:cNvSpPr>
          <p:nvPr/>
        </p:nvSpPr>
        <p:spPr>
          <a:xfrm>
            <a:off x="5770434" y="3769323"/>
            <a:ext cx="3068765" cy="109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Então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372187"/>
              </p:ext>
            </p:extLst>
          </p:nvPr>
        </p:nvGraphicFramePr>
        <p:xfrm>
          <a:off x="6983413" y="4694238"/>
          <a:ext cx="9699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5" imgW="381000" imgH="203200" progId="Equation.3">
                  <p:embed/>
                </p:oleObj>
              </mc:Choice>
              <mc:Fallback>
                <p:oleObj name="Equation" r:id="rId5" imgW="381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83413" y="4694238"/>
                        <a:ext cx="969962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654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672</Words>
  <Application>Microsoft Macintosh PowerPoint</Application>
  <PresentationFormat>On-screen Show (4:3)</PresentationFormat>
  <Paragraphs>216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Equation</vt:lpstr>
      <vt:lpstr>Classificadores </vt:lpstr>
      <vt:lpstr>Sumário</vt:lpstr>
      <vt:lpstr>Classificadores</vt:lpstr>
      <vt:lpstr>Classificadores</vt:lpstr>
      <vt:lpstr>Redes Neurais</vt:lpstr>
      <vt:lpstr>Redes Neurais</vt:lpstr>
      <vt:lpstr>Redes Neurais</vt:lpstr>
      <vt:lpstr>Redes Neurais</vt:lpstr>
      <vt:lpstr>Redes Neurais</vt:lpstr>
      <vt:lpstr>Redes Neurais</vt:lpstr>
      <vt:lpstr>Redes Neurais como Classificadores</vt:lpstr>
      <vt:lpstr>Redes Neurais como Classificadores</vt:lpstr>
      <vt:lpstr>Redes Neurais como Classificadores</vt:lpstr>
      <vt:lpstr>Redes Neurais como Classificadores</vt:lpstr>
      <vt:lpstr>Redes Neurais como Classificadores</vt:lpstr>
      <vt:lpstr>Análises</vt:lpstr>
      <vt:lpstr>Histograma de Saída</vt:lpstr>
      <vt:lpstr>Histograma de Saída</vt:lpstr>
      <vt:lpstr>Características de um Classificador</vt:lpstr>
      <vt:lpstr>Características de um Classificador</vt:lpstr>
      <vt:lpstr>Características de um Classificador</vt:lpstr>
      <vt:lpstr>Curva ROC</vt:lpstr>
      <vt:lpstr>Curva ROC</vt:lpstr>
      <vt:lpstr>Curva ROC</vt:lpstr>
      <vt:lpstr>Cálculo do SP</vt:lpstr>
      <vt:lpstr>Matriz de Confusão</vt:lpstr>
      <vt:lpstr>Conclusões</vt:lpstr>
    </vt:vector>
  </TitlesOfParts>
  <Company>Casa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Classificadores </dc:title>
  <dc:creator>Junior Moura</dc:creator>
  <cp:lastModifiedBy>Junior Moura</cp:lastModifiedBy>
  <cp:revision>23</cp:revision>
  <dcterms:created xsi:type="dcterms:W3CDTF">2012-10-31T19:37:39Z</dcterms:created>
  <dcterms:modified xsi:type="dcterms:W3CDTF">2012-11-07T16:55:50Z</dcterms:modified>
</cp:coreProperties>
</file>