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8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93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1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80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38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7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6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5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97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5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41F2-A52C-4B7C-BBE4-1081AB33A96B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4668F-DC18-4269-9B57-A022B80DE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5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272603" y="-167425"/>
            <a:ext cx="12737206" cy="7025425"/>
            <a:chOff x="-321972" y="-120303"/>
            <a:chExt cx="12737206" cy="6978303"/>
          </a:xfrm>
        </p:grpSpPr>
        <p:pic>
          <p:nvPicPr>
            <p:cNvPr id="1026" name="Picture 2" descr="ilustração em estilo de desenho vetorial do edifício de emergência do  hospital com cenário da cidade atrás e estrada na frente. 6187693 Vetor no  Vecteez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" t="-376" r="-226" b="8545"/>
            <a:stretch/>
          </p:blipFill>
          <p:spPr bwMode="auto">
            <a:xfrm>
              <a:off x="-206062" y="-120303"/>
              <a:ext cx="12621296" cy="697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-321972" y="-120303"/>
              <a:ext cx="12737206" cy="697830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4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3738093" y="2875002"/>
            <a:ext cx="4715814" cy="1107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Broadway" panose="04040905080B02020502" pitchFamily="82" charset="0"/>
              </a:rPr>
              <a:t>HOSPITAL</a:t>
            </a:r>
            <a:endParaRPr lang="pt-BR" sz="2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86029" y="2562894"/>
            <a:ext cx="821994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DIAGRAMA ENTIDADE-RELACIONAMENTO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996743" y="3925774"/>
            <a:ext cx="41985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Aluna: Natália Costa Moura</a:t>
            </a:r>
          </a:p>
        </p:txBody>
      </p:sp>
    </p:spTree>
    <p:extLst>
      <p:ext uri="{BB962C8B-B14F-4D97-AF65-F5344CB8AC3E}">
        <p14:creationId xmlns:p14="http://schemas.microsoft.com/office/powerpoint/2010/main" val="28367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3101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2998134" y="799701"/>
            <a:ext cx="1429276" cy="360609"/>
          </a:xfrm>
          <a:prstGeom prst="rightArrow">
            <a:avLst>
              <a:gd name="adj1" fmla="val 57143"/>
              <a:gd name="adj2" fmla="val 535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a direita 20">
            <a:extLst>
              <a:ext uri="{FF2B5EF4-FFF2-40B4-BE49-F238E27FC236}">
                <a16:creationId xmlns:a16="http://schemas.microsoft.com/office/drawing/2014/main" id="{A2003489-71FF-EE67-091F-5DA10F822C98}"/>
              </a:ext>
            </a:extLst>
          </p:cNvPr>
          <p:cNvSpPr/>
          <p:nvPr/>
        </p:nvSpPr>
        <p:spPr>
          <a:xfrm rot="5400000">
            <a:off x="9682686" y="2169327"/>
            <a:ext cx="1085044" cy="360609"/>
          </a:xfrm>
          <a:prstGeom prst="rightArrow">
            <a:avLst>
              <a:gd name="adj1" fmla="val 57143"/>
              <a:gd name="adj2" fmla="val 535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17">
            <a:extLst>
              <a:ext uri="{FF2B5EF4-FFF2-40B4-BE49-F238E27FC236}">
                <a16:creationId xmlns:a16="http://schemas.microsoft.com/office/drawing/2014/main" id="{27C0BADB-DF99-FD31-C337-F982E9515A8F}"/>
              </a:ext>
            </a:extLst>
          </p:cNvPr>
          <p:cNvSpPr/>
          <p:nvPr/>
        </p:nvSpPr>
        <p:spPr>
          <a:xfrm>
            <a:off x="7276842" y="3071492"/>
            <a:ext cx="1429276" cy="360609"/>
          </a:xfrm>
          <a:prstGeom prst="rightArrow">
            <a:avLst>
              <a:gd name="adj1" fmla="val 57143"/>
              <a:gd name="adj2" fmla="val 535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8">
            <a:extLst>
              <a:ext uri="{FF2B5EF4-FFF2-40B4-BE49-F238E27FC236}">
                <a16:creationId xmlns:a16="http://schemas.microsoft.com/office/drawing/2014/main" id="{3F51F643-997A-21F9-1406-0D4B759D66E3}"/>
              </a:ext>
            </a:extLst>
          </p:cNvPr>
          <p:cNvSpPr/>
          <p:nvPr/>
        </p:nvSpPr>
        <p:spPr>
          <a:xfrm rot="10800000">
            <a:off x="8291536" y="4674857"/>
            <a:ext cx="898561" cy="360609"/>
          </a:xfrm>
          <a:prstGeom prst="rightArrow">
            <a:avLst>
              <a:gd name="adj1" fmla="val 57143"/>
              <a:gd name="adj2" fmla="val 535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6933244-F98E-1006-F351-13E7C0C4E2A2}"/>
              </a:ext>
            </a:extLst>
          </p:cNvPr>
          <p:cNvGrpSpPr/>
          <p:nvPr/>
        </p:nvGrpSpPr>
        <p:grpSpPr>
          <a:xfrm>
            <a:off x="4554129" y="540493"/>
            <a:ext cx="3493847" cy="3438095"/>
            <a:chOff x="8294548" y="234549"/>
            <a:chExt cx="3493847" cy="3550615"/>
          </a:xfrm>
        </p:grpSpPr>
        <p:sp>
          <p:nvSpPr>
            <p:cNvPr id="14" name="Retângulo 13"/>
            <p:cNvSpPr/>
            <p:nvPr/>
          </p:nvSpPr>
          <p:spPr>
            <a:xfrm>
              <a:off x="8317349" y="234549"/>
              <a:ext cx="3471046" cy="3550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>
                <a:latin typeface="Bahnschrift SemiBold Condensed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>
                <a:latin typeface="Bahnschrift SemiBold Condensed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NOME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ENDEREÇO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DOCUMENTOS DE IDENTIFICAÇÃO: CPF, RG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DATA DE NASCIMENTO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CONTATO (TELEFONE E E-MAIL)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CONVÊNIO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AGENDAMENTO: DATA E HORA - CONSULTA 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1CADC4F6-7E10-0D37-5035-5226E49C24D9}"/>
                </a:ext>
              </a:extLst>
            </p:cNvPr>
            <p:cNvSpPr txBox="1"/>
            <p:nvPr/>
          </p:nvSpPr>
          <p:spPr>
            <a:xfrm>
              <a:off x="8302115" y="266309"/>
              <a:ext cx="3471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CADASTRO DE PACIÊNTES</a:t>
              </a:r>
              <a:endParaRPr lang="pt-BR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96B74F2-C095-0AC8-D976-CEC2B41D1CEE}"/>
                </a:ext>
              </a:extLst>
            </p:cNvPr>
            <p:cNvSpPr/>
            <p:nvPr/>
          </p:nvSpPr>
          <p:spPr>
            <a:xfrm>
              <a:off x="8294548" y="1037395"/>
              <a:ext cx="347104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F774D4B-1335-BD0D-0D46-B174DD2A5A9A}"/>
              </a:ext>
            </a:extLst>
          </p:cNvPr>
          <p:cNvGrpSpPr/>
          <p:nvPr/>
        </p:nvGrpSpPr>
        <p:grpSpPr>
          <a:xfrm>
            <a:off x="8859320" y="238539"/>
            <a:ext cx="2747712" cy="2176530"/>
            <a:chOff x="4722144" y="2340735"/>
            <a:chExt cx="2747712" cy="2176530"/>
          </a:xfrm>
        </p:grpSpPr>
        <p:sp>
          <p:nvSpPr>
            <p:cNvPr id="13" name="Retângulo 12"/>
            <p:cNvSpPr/>
            <p:nvPr/>
          </p:nvSpPr>
          <p:spPr>
            <a:xfrm>
              <a:off x="4722144" y="2340735"/>
              <a:ext cx="2747712" cy="21765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NOME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CRM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ESPECIALIDADE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TURNO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4D7A4D1-1491-C68D-17D3-0B83EE82CA63}"/>
                </a:ext>
              </a:extLst>
            </p:cNvPr>
            <p:cNvSpPr txBox="1"/>
            <p:nvPr/>
          </p:nvSpPr>
          <p:spPr>
            <a:xfrm>
              <a:off x="4734387" y="2340735"/>
              <a:ext cx="2727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MÉDICOS</a:t>
              </a:r>
              <a:endParaRPr lang="pt-BR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9FB99E-AFF7-8C03-7722-73CA317D780F}"/>
                </a:ext>
              </a:extLst>
            </p:cNvPr>
            <p:cNvSpPr/>
            <p:nvPr/>
          </p:nvSpPr>
          <p:spPr>
            <a:xfrm>
              <a:off x="4722144" y="2715307"/>
              <a:ext cx="274771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AE09ECC-3AD2-15BD-87F7-0BD439DF4AFA}"/>
              </a:ext>
            </a:extLst>
          </p:cNvPr>
          <p:cNvGrpSpPr/>
          <p:nvPr/>
        </p:nvGrpSpPr>
        <p:grpSpPr>
          <a:xfrm>
            <a:off x="8871562" y="3021825"/>
            <a:ext cx="2727993" cy="2394017"/>
            <a:chOff x="8285504" y="4460512"/>
            <a:chExt cx="3497584" cy="195689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75CD479-0C77-CC9A-B30A-949B0ECAF2E8}"/>
                </a:ext>
              </a:extLst>
            </p:cNvPr>
            <p:cNvSpPr/>
            <p:nvPr/>
          </p:nvSpPr>
          <p:spPr>
            <a:xfrm>
              <a:off x="8301427" y="4469471"/>
              <a:ext cx="3481661" cy="19479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LOCALIDADE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ATENDIMENTO</a:t>
              </a:r>
            </a:p>
            <a:p>
              <a:endParaRPr lang="pt-BR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D7E690D-350D-02E0-40CD-215898B4707D}"/>
                </a:ext>
              </a:extLst>
            </p:cNvPr>
            <p:cNvSpPr txBox="1"/>
            <p:nvPr/>
          </p:nvSpPr>
          <p:spPr>
            <a:xfrm>
              <a:off x="8285504" y="4460512"/>
              <a:ext cx="3471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HOSPITAL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0F407A1-93D6-FBD5-DD86-D7B8E78B0E91}"/>
                </a:ext>
              </a:extLst>
            </p:cNvPr>
            <p:cNvSpPr/>
            <p:nvPr/>
          </p:nvSpPr>
          <p:spPr>
            <a:xfrm flipV="1">
              <a:off x="8290435" y="4744490"/>
              <a:ext cx="348166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Seta para a direita 20"/>
          <p:cNvSpPr/>
          <p:nvPr/>
        </p:nvSpPr>
        <p:spPr>
          <a:xfrm>
            <a:off x="3654116" y="210638"/>
            <a:ext cx="5052002" cy="360609"/>
          </a:xfrm>
          <a:prstGeom prst="rightArrow">
            <a:avLst>
              <a:gd name="adj1" fmla="val 28572"/>
              <a:gd name="adj2" fmla="val 714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A824496-E390-5CF7-5BA0-DB0A799A673C}"/>
              </a:ext>
            </a:extLst>
          </p:cNvPr>
          <p:cNvGrpSpPr/>
          <p:nvPr/>
        </p:nvGrpSpPr>
        <p:grpSpPr>
          <a:xfrm>
            <a:off x="417672" y="220471"/>
            <a:ext cx="3501116" cy="2494835"/>
            <a:chOff x="417672" y="220471"/>
            <a:chExt cx="3501116" cy="2494835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A0CBD9B-BD33-1510-8739-10C9C4EC87CE}"/>
                </a:ext>
              </a:extLst>
            </p:cNvPr>
            <p:cNvSpPr/>
            <p:nvPr/>
          </p:nvSpPr>
          <p:spPr>
            <a:xfrm>
              <a:off x="419526" y="238539"/>
              <a:ext cx="3471046" cy="24767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MEDICAMENTOS – QUANTIDADE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INSTRUÇÕES DE USO DO MEDICAMENTO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VALOR DO MEDICAMENTO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4E7A773-AD8E-05D7-6C71-E61236031431}"/>
                </a:ext>
              </a:extLst>
            </p:cNvPr>
            <p:cNvSpPr txBox="1"/>
            <p:nvPr/>
          </p:nvSpPr>
          <p:spPr>
            <a:xfrm>
              <a:off x="447742" y="220471"/>
              <a:ext cx="3471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REMÉDIOS -  RECEITA</a:t>
              </a:r>
              <a:endParaRPr lang="pt-BR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6710342A-AF11-F75A-D2D0-3353ED72DC27}"/>
                </a:ext>
              </a:extLst>
            </p:cNvPr>
            <p:cNvSpPr/>
            <p:nvPr/>
          </p:nvSpPr>
          <p:spPr>
            <a:xfrm>
              <a:off x="417672" y="973578"/>
              <a:ext cx="347104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898A91-DB96-7640-58F1-C99D702D286D}"/>
              </a:ext>
            </a:extLst>
          </p:cNvPr>
          <p:cNvGrpSpPr/>
          <p:nvPr/>
        </p:nvGrpSpPr>
        <p:grpSpPr>
          <a:xfrm>
            <a:off x="4554129" y="4090576"/>
            <a:ext cx="3529850" cy="2436231"/>
            <a:chOff x="4554129" y="4090576"/>
            <a:chExt cx="3529850" cy="24362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3BD850E-21B5-63ED-A775-27D5983CC4F3}"/>
                </a:ext>
              </a:extLst>
            </p:cNvPr>
            <p:cNvSpPr/>
            <p:nvPr/>
          </p:nvSpPr>
          <p:spPr>
            <a:xfrm>
              <a:off x="4612933" y="4114013"/>
              <a:ext cx="3471046" cy="24127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>
                <a:latin typeface="Bahnschrift SemiBold Condensed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DATA E HORA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MÉDICO RESPONSÁVEL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PACIENTE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VALOR DA CONSULTA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NOME DO CONVENIO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ESPECIALIDADE DE ATENDIMENTO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Bahnschrift SemiBold Condensed" panose="020B0502040204020203" pitchFamily="34" charset="0"/>
                </a:rPr>
                <a:t>RELATÓRIO FINAL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AD0726F-FEC3-1C14-E38C-0FA7C9417622}"/>
                </a:ext>
              </a:extLst>
            </p:cNvPr>
            <p:cNvSpPr txBox="1"/>
            <p:nvPr/>
          </p:nvSpPr>
          <p:spPr>
            <a:xfrm>
              <a:off x="4554129" y="4090576"/>
              <a:ext cx="3471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	</a:t>
              </a:r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CONSULTAS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6476E4A-5CC0-F5D4-705A-8FD75CE42192}"/>
                </a:ext>
              </a:extLst>
            </p:cNvPr>
            <p:cNvSpPr/>
            <p:nvPr/>
          </p:nvSpPr>
          <p:spPr>
            <a:xfrm>
              <a:off x="4612933" y="4419831"/>
              <a:ext cx="347104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C21393CB-0FE8-81AD-CBC8-A96B1EFFD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210452">
            <a:off x="-190327" y="1989774"/>
            <a:ext cx="4993587" cy="49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2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2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200" fill="hold">
                                          <p:stCondLst>
                                            <p:cond delay="3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200" fill="hold">
                                          <p:stCondLst>
                                            <p:cond delay="4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" grpId="0" animBg="1"/>
      <p:bldP spid="33" grpId="0" animBg="1"/>
      <p:bldP spid="16" grpId="0" animBg="1"/>
      <p:bldP spid="2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78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Bahnschrift SemiBold Condensed</vt:lpstr>
      <vt:lpstr>Berlin Sans FB Demi</vt:lpstr>
      <vt:lpstr>Broadway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Natália</cp:lastModifiedBy>
  <cp:revision>8</cp:revision>
  <dcterms:created xsi:type="dcterms:W3CDTF">2023-05-25T23:33:43Z</dcterms:created>
  <dcterms:modified xsi:type="dcterms:W3CDTF">2023-05-30T00:03:36Z</dcterms:modified>
</cp:coreProperties>
</file>