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15" r:id="rId3"/>
    <p:sldId id="259" r:id="rId4"/>
    <p:sldId id="257" r:id="rId5"/>
    <p:sldId id="258" r:id="rId6"/>
    <p:sldId id="327" r:id="rId7"/>
    <p:sldId id="268" r:id="rId8"/>
    <p:sldId id="333" r:id="rId9"/>
    <p:sldId id="262" r:id="rId10"/>
    <p:sldId id="263" r:id="rId11"/>
    <p:sldId id="332" r:id="rId12"/>
    <p:sldId id="361" r:id="rId13"/>
    <p:sldId id="297" r:id="rId14"/>
    <p:sldId id="360" r:id="rId15"/>
    <p:sldId id="358" r:id="rId16"/>
    <p:sldId id="359" r:id="rId17"/>
    <p:sldId id="323" r:id="rId18"/>
    <p:sldId id="267" r:id="rId19"/>
    <p:sldId id="325" r:id="rId20"/>
    <p:sldId id="356" r:id="rId21"/>
    <p:sldId id="326" r:id="rId22"/>
    <p:sldId id="362" r:id="rId23"/>
    <p:sldId id="282" r:id="rId24"/>
    <p:sldId id="353" r:id="rId25"/>
    <p:sldId id="354" r:id="rId26"/>
    <p:sldId id="355" r:id="rId27"/>
    <p:sldId id="290" r:id="rId28"/>
    <p:sldId id="324" r:id="rId29"/>
    <p:sldId id="316" r:id="rId30"/>
    <p:sldId id="318" r:id="rId31"/>
    <p:sldId id="320" r:id="rId32"/>
    <p:sldId id="321" r:id="rId33"/>
    <p:sldId id="351" r:id="rId34"/>
    <p:sldId id="347" r:id="rId35"/>
    <p:sldId id="348" r:id="rId36"/>
    <p:sldId id="349" r:id="rId37"/>
    <p:sldId id="350" r:id="rId38"/>
    <p:sldId id="363" r:id="rId39"/>
    <p:sldId id="35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 autoAdjust="0"/>
    <p:restoredTop sz="86382" autoAdjust="0"/>
  </p:normalViewPr>
  <p:slideViewPr>
    <p:cSldViewPr snapToGrid="0">
      <p:cViewPr varScale="1">
        <p:scale>
          <a:sx n="141" d="100"/>
          <a:sy n="141" d="100"/>
        </p:scale>
        <p:origin x="51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428100-6DF5-41E8-BC96-4351EB4ACD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61F0-A543-4190-9E9A-A0F2A3B516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A56EA-5A5E-41D3-A774-9A02FBDAEB97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D4A37-D6F0-422D-970E-BC6D56BEA9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A16C0-7EDE-4D82-8264-726F0DD4EF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6775D-CAD2-491C-9B7B-D01954429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90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F9803-3926-4549-BDF7-46C277800EC0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1F079-5258-4C2D-A163-8956508F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636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publisher/oreilly-media-inc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earning.oreilly.com/library/publisher/wrox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builtin.com/learn/css" TargetMode="External"/><Relationship Id="rId4" Type="http://schemas.openxmlformats.org/officeDocument/2006/relationships/hyperlink" Target="https://developer.mozilla.org/en-US/docs/Web/HTML/Element/style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script-async-defer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</a:b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1F079-5258-4C2D-A163-8956508F03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B1B1B"/>
                </a:solidFill>
                <a:effectLst/>
                <a:latin typeface="Inter"/>
              </a:rPr>
              <a:t>textContent</a:t>
            </a: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 gets the content of </a:t>
            </a:r>
            <a:r>
              <a:rPr lang="en-US" b="0" i="1" dirty="0">
                <a:solidFill>
                  <a:srgbClr val="1B1B1B"/>
                </a:solidFill>
                <a:effectLst/>
                <a:latin typeface="Inter"/>
              </a:rPr>
              <a:t>all</a:t>
            </a: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 elements, including </a:t>
            </a:r>
            <a:r>
              <a:rPr lang="en-US" b="0" i="0" u="sng" dirty="0">
                <a:solidFill>
                  <a:srgbClr val="1B1B1B"/>
                </a:solidFill>
                <a:effectLst/>
                <a:latin typeface="Inter"/>
                <a:hlinkClick r:id="rId3"/>
              </a:rPr>
              <a:t>&lt;script&gt;</a:t>
            </a: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 and </a:t>
            </a:r>
            <a:r>
              <a:rPr lang="en-US" b="0" i="0" u="sng" dirty="0">
                <a:solidFill>
                  <a:srgbClr val="1B1B1B"/>
                </a:solidFill>
                <a:effectLst/>
                <a:latin typeface="Inter"/>
                <a:hlinkClick r:id="rId4"/>
              </a:rPr>
              <a:t>&lt;style&gt;</a:t>
            </a: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 elements.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B1B1B"/>
                </a:solidFill>
                <a:effectLst/>
                <a:latin typeface="Inter"/>
              </a:rPr>
              <a:t>innerText</a:t>
            </a: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 only </a:t>
            </a:r>
            <a:r>
              <a:rPr lang="en-US" b="0" i="0" dirty="0">
                <a:solidFill>
                  <a:srgbClr val="3A3B41"/>
                </a:solidFill>
                <a:effectLst/>
                <a:latin typeface="Lora" pitchFamily="2" charset="0"/>
              </a:rPr>
              <a:t>approximates the “rendered” text content of a node and is aware of styling and </a:t>
            </a:r>
            <a:r>
              <a:rPr lang="en-US" b="0" i="0" u="none" strike="noStrike" dirty="0">
                <a:solidFill>
                  <a:srgbClr val="3A3B41"/>
                </a:solidFill>
                <a:effectLst/>
                <a:latin typeface="Lora" pitchFamily="2" charset="0"/>
                <a:hlinkClick r:id="rId5"/>
              </a:rPr>
              <a:t>CSS</a:t>
            </a:r>
            <a:r>
              <a:rPr lang="en-US" b="0" i="0" dirty="0">
                <a:solidFill>
                  <a:srgbClr val="3A3B41"/>
                </a:solidFill>
                <a:effectLst/>
                <a:latin typeface="Lora" pitchFamily="2" charset="0"/>
              </a:rPr>
              <a:t>. You should use </a:t>
            </a:r>
            <a:r>
              <a:rPr lang="en-US" dirty="0" err="1"/>
              <a:t>innerText</a:t>
            </a:r>
            <a:r>
              <a:rPr lang="en-US" b="0" i="0" dirty="0">
                <a:solidFill>
                  <a:srgbClr val="3A3B41"/>
                </a:solidFill>
                <a:effectLst/>
                <a:latin typeface="Lora" pitchFamily="2" charset="0"/>
              </a:rPr>
              <a:t> when you only need to see what’s in the element without the formatting. When using </a:t>
            </a:r>
            <a:r>
              <a:rPr lang="en-US" dirty="0" err="1"/>
              <a:t>innerText</a:t>
            </a:r>
            <a:r>
              <a:rPr lang="en-US" b="0" i="0" dirty="0">
                <a:solidFill>
                  <a:srgbClr val="3A3B41"/>
                </a:solidFill>
                <a:effectLst/>
                <a:latin typeface="Lora" pitchFamily="2" charset="0"/>
              </a:rPr>
              <a:t> it retrieves and sets the content of the tag as plain text. Whereas when you use </a:t>
            </a:r>
            <a:r>
              <a:rPr lang="en-US" dirty="0" err="1"/>
              <a:t>innerHTML</a:t>
            </a:r>
            <a:r>
              <a:rPr lang="en-US" b="0" i="0" dirty="0">
                <a:solidFill>
                  <a:srgbClr val="3A3B41"/>
                </a:solidFill>
                <a:effectLst/>
                <a:latin typeface="Lora" pitchFamily="2" charset="0"/>
              </a:rPr>
              <a:t>, it retrieves and sets the same content in HTML format. </a:t>
            </a:r>
            <a:r>
              <a:rPr lang="en-US" dirty="0" err="1"/>
              <a:t>innerText</a:t>
            </a:r>
            <a:r>
              <a:rPr lang="en-US" b="0" i="0" dirty="0">
                <a:solidFill>
                  <a:srgbClr val="3A3B41"/>
                </a:solidFill>
                <a:effectLst/>
                <a:latin typeface="Lora" pitchFamily="2" charset="0"/>
              </a:rPr>
              <a:t> is aware of the rendered appearance of text while </a:t>
            </a:r>
            <a:r>
              <a:rPr lang="en-US" dirty="0" err="1"/>
              <a:t>textContent</a:t>
            </a:r>
            <a:r>
              <a:rPr lang="en-US" b="0" i="0" dirty="0">
                <a:solidFill>
                  <a:srgbClr val="3A3B41"/>
                </a:solidFill>
                <a:effectLst/>
                <a:latin typeface="Lora" pitchFamily="2" charset="0"/>
              </a:rPr>
              <a:t> is not.</a:t>
            </a:r>
          </a:p>
          <a:p>
            <a:endParaRPr lang="en-US" dirty="0"/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Inter"/>
              </a:rPr>
              <a:t>If we were to use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Inter"/>
              </a:rPr>
              <a:t>innerHTML</a:t>
            </a:r>
            <a:r>
              <a:rPr lang="en-US" b="0" i="0" dirty="0">
                <a:solidFill>
                  <a:srgbClr val="111111"/>
                </a:solidFill>
                <a:effectLst/>
                <a:latin typeface="Inter"/>
              </a:rPr>
              <a:t> in the code above, it will return the string inside our as well as the HTML markup contained within our string, including any spacing or line breaks</a:t>
            </a:r>
          </a:p>
          <a:p>
            <a:pPr algn="l"/>
            <a:endParaRPr lang="en-US" b="0" i="0" dirty="0">
              <a:solidFill>
                <a:srgbClr val="111111"/>
              </a:solidFill>
              <a:effectLst/>
              <a:latin typeface="Inter"/>
            </a:endParaRP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Inter"/>
              </a:rPr>
              <a:t>If we use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Inter"/>
              </a:rPr>
              <a:t>innerText</a:t>
            </a:r>
            <a:r>
              <a:rPr lang="en-US" b="0" i="0" dirty="0">
                <a:solidFill>
                  <a:srgbClr val="111111"/>
                </a:solidFill>
                <a:effectLst/>
                <a:latin typeface="Inter"/>
              </a:rPr>
              <a:t>, it will return only the string inside of our div, without any tags or extra elements or spacing</a:t>
            </a:r>
          </a:p>
          <a:p>
            <a:pPr algn="l"/>
            <a:endParaRPr lang="en-US" b="0" i="0" dirty="0">
              <a:solidFill>
                <a:srgbClr val="111111"/>
              </a:solidFill>
              <a:effectLst/>
              <a:latin typeface="Inter"/>
            </a:endParaRP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Inter"/>
              </a:rPr>
              <a:t>If we use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Inter"/>
              </a:rPr>
              <a:t>textContent</a:t>
            </a:r>
            <a:r>
              <a:rPr lang="en-US" b="0" i="0" dirty="0">
                <a:solidFill>
                  <a:srgbClr val="111111"/>
                </a:solidFill>
                <a:effectLst/>
                <a:latin typeface="Inter"/>
              </a:rPr>
              <a:t>, it will return the content of all elements in the node, except for the tags . But it’s aware of formatting like spacing and line breaks and will return those.</a:t>
            </a:r>
          </a:p>
          <a:p>
            <a:pPr algn="l"/>
            <a:endParaRPr lang="en-US" b="0" i="0" dirty="0">
              <a:solidFill>
                <a:srgbClr val="111111"/>
              </a:solidFill>
              <a:effectLst/>
              <a:latin typeface="Inter"/>
            </a:endParaRP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Inter"/>
              </a:rPr>
              <a:t>https://uche-blog.hashnode.dev/innerhtml-vs-innertext-vs-textcontent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1F079-5258-4C2D-A163-8956508F03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45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firstChild</a:t>
            </a:r>
            <a:r>
              <a:rPr lang="en-US" dirty="0"/>
              <a:t> and </a:t>
            </a:r>
            <a:r>
              <a:rPr lang="en-US" dirty="0" err="1"/>
              <a:t>lastChild</a:t>
            </a:r>
            <a:r>
              <a:rPr lang="en-US" dirty="0"/>
              <a:t> properties point to the first and last node in the </a:t>
            </a:r>
            <a:r>
              <a:rPr lang="en-US" dirty="0" err="1"/>
              <a:t>childNodes</a:t>
            </a:r>
            <a:r>
              <a:rPr lang="en-US" dirty="0"/>
              <a:t> list, respectively. </a:t>
            </a:r>
          </a:p>
          <a:p>
            <a:endParaRPr lang="en-US" dirty="0"/>
          </a:p>
          <a:p>
            <a:r>
              <a:rPr lang="en-US" dirty="0"/>
              <a:t>If there is only one child node, </a:t>
            </a:r>
            <a:r>
              <a:rPr lang="en-US" dirty="0" err="1"/>
              <a:t>firstChild</a:t>
            </a:r>
            <a:r>
              <a:rPr lang="en-US" dirty="0"/>
              <a:t> and </a:t>
            </a:r>
            <a:r>
              <a:rPr lang="en-US" dirty="0" err="1"/>
              <a:t>lastChild</a:t>
            </a:r>
            <a:r>
              <a:rPr lang="en-US" dirty="0"/>
              <a:t> point to the same node; </a:t>
            </a:r>
          </a:p>
          <a:p>
            <a:r>
              <a:rPr lang="en-US" dirty="0"/>
              <a:t>if there are no children, then </a:t>
            </a:r>
            <a:r>
              <a:rPr lang="en-US" dirty="0" err="1"/>
              <a:t>firstChild</a:t>
            </a:r>
            <a:r>
              <a:rPr lang="en-US" dirty="0"/>
              <a:t> and </a:t>
            </a:r>
            <a:r>
              <a:rPr lang="en-US" dirty="0" err="1"/>
              <a:t>lastChild</a:t>
            </a:r>
            <a:r>
              <a:rPr lang="en-US" dirty="0"/>
              <a:t> are both null. </a:t>
            </a:r>
          </a:p>
          <a:p>
            <a:r>
              <a:rPr lang="en-US" dirty="0"/>
              <a:t>All of these relationships help to navigate easily between nodes in a document structure.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1F079-5258-4C2D-A163-8956508F03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72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1F079-5258-4C2D-A163-8956508F03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39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1F079-5258-4C2D-A163-8956508F03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19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1F079-5258-4C2D-A163-8956508F03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32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 have a length property defining the number of items in the list (collection).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 provide an index (0, 1, 2, 3, 4, ...) to access each item like an array.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HTMLCollection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items can be accessed by their name, id, or index number.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items can only be accessed by their index number.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can contain attribute nodes and text nodes.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+mn-lt"/>
              </a:rPr>
              <a:t>A </a:t>
            </a:r>
            <a:r>
              <a:rPr lang="en-US" altLang="en-US" dirty="0" err="1">
                <a:latin typeface="+mn-lt"/>
              </a:rPr>
              <a:t>NodeList</a:t>
            </a:r>
            <a:r>
              <a:rPr lang="en-US" altLang="en-US" dirty="0">
                <a:latin typeface="+mn-lt"/>
              </a:rPr>
              <a:t> is almost the same as an </a:t>
            </a:r>
            <a:r>
              <a:rPr lang="en-US" altLang="en-US" dirty="0" err="1">
                <a:latin typeface="+mn-lt"/>
              </a:rPr>
              <a:t>HTMLCollection</a:t>
            </a:r>
            <a:r>
              <a:rPr lang="en-US" altLang="en-US" dirty="0">
                <a:latin typeface="+mn-lt"/>
              </a:rPr>
              <a:t> object.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>
              <a:latin typeface="+mn-lt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1F079-5258-4C2D-A163-8956508F03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76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1F079-5258-4C2D-A163-8956508F03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00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1F079-5258-4C2D-A163-8956508F03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27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1F079-5258-4C2D-A163-8956508F03B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77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1F079-5258-4C2D-A163-8956508F03B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53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DOM </a:t>
            </a:r>
            <a:r>
              <a:rPr lang="en-US" dirty="0"/>
              <a:t>represents a document as a </a:t>
            </a:r>
            <a:r>
              <a:rPr lang="en-US" b="1" dirty="0"/>
              <a:t>hierarchical tree of nodes</a:t>
            </a:r>
            <a:r>
              <a:rPr lang="en-US" dirty="0"/>
              <a:t>, allowing developers to add, remove, and modify individual parts of the page. </a:t>
            </a:r>
            <a:endParaRPr lang="th-TH" dirty="0"/>
          </a:p>
          <a:p>
            <a:pPr lvl="1"/>
            <a:r>
              <a:rPr lang="en-US" dirty="0"/>
              <a:t>Nodes Types: Document, Element, Text, Attribute,…</a:t>
            </a:r>
          </a:p>
          <a:p>
            <a:pPr lvl="1"/>
            <a:r>
              <a:rPr lang="en-US" dirty="0"/>
              <a:t>Node Relationships : Parent, Child, Sibling,…</a:t>
            </a:r>
          </a:p>
          <a:p>
            <a:pPr lvl="1"/>
            <a:r>
              <a:rPr lang="en-US" dirty="0"/>
              <a:t>Node Operations: Find, Add, Remove, Modify ,…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1F079-5258-4C2D-A163-8956508F03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20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1F079-5258-4C2D-A163-8956508F03B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707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1F079-5258-4C2D-A163-8956508F03B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79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1F079-5258-4C2D-A163-8956508F03B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2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including all JavaScript files in the &lt;head&gt; of a document means that all of the JavaScript code must be downloaded, parsed, and interpreted before the page begins rendering (rendering begins when the browser receives the opening &lt;body&gt; tag). </a:t>
            </a:r>
          </a:p>
          <a:p>
            <a:endParaRPr lang="en-US" dirty="0"/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In modern websites, scripts are often “heavier” than HTML: their download size is larger, and processing time is also longer.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When the browser loads HTML and comes across a &lt;script&gt;...&lt;/script&gt; tag, it can’t continue building the DOM. It must execute the script right now. The same happens for external scripts &lt;script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BlinkMacSystemFont"/>
              </a:rPr>
              <a:t>src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="..."&gt;&lt;/script&gt;: the browser must wait for the script to download, execute the downloaded script, and only then can it process the rest of the page.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That leads to two important issues: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Scripts can’t see DOM elements below them, so they can’t add handlers etc.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If there’s a bulky script at the top of the page, it “blocks the page”. Users can’t see the page content till it downloads and runs: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Scripts: async, defer (javascript.info)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1F079-5258-4C2D-A163-8956508F03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39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pages that require a lot of JavaScript code, this can cause a noticeable delay in page rendering, during which time the browser will be completely blank. For this reason, modern web applications typically include all JavaScript references in the &lt;body&gt; element, after the page content, as shown in this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1F079-5258-4C2D-A163-8956508F03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5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document object provides properties and methods to access all node objects, from within JavaScript.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1F079-5258-4C2D-A163-8956508F03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34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All nodes in a document have relationships to other nodes. </a:t>
            </a:r>
          </a:p>
          <a:p>
            <a:r>
              <a:rPr lang="en-US" sz="1200" dirty="0"/>
              <a:t>These relationships are described in terms of </a:t>
            </a:r>
            <a:r>
              <a:rPr lang="en-US" sz="1200" b="1" dirty="0"/>
              <a:t>traditional family relationships </a:t>
            </a:r>
            <a:r>
              <a:rPr lang="en-US" sz="1200" dirty="0"/>
              <a:t>as if the document tree were a family tree. </a:t>
            </a:r>
          </a:p>
          <a:p>
            <a:r>
              <a:rPr lang="en-US" sz="1200" dirty="0"/>
              <a:t>In HTML, 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 </a:t>
            </a:r>
            <a:r>
              <a:rPr lang="en-US" sz="1200" dirty="0"/>
              <a:t>element is considered a child of 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 </a:t>
            </a:r>
            <a:r>
              <a:rPr lang="en-US" sz="1200" dirty="0"/>
              <a:t>element; likewise 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 </a:t>
            </a:r>
            <a:r>
              <a:rPr lang="en-US" sz="1200" dirty="0"/>
              <a:t>element is considered the parent of 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 </a:t>
            </a:r>
            <a:r>
              <a:rPr lang="en-US" sz="1200" dirty="0"/>
              <a:t>element. </a:t>
            </a:r>
          </a:p>
          <a:p>
            <a:r>
              <a:rPr lang="en-US" sz="1200" dirty="0"/>
              <a:t>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 </a:t>
            </a:r>
            <a:r>
              <a:rPr lang="en-US" sz="1200" dirty="0"/>
              <a:t>element is considered a sibling of 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 </a:t>
            </a:r>
            <a:r>
              <a:rPr lang="en-US" sz="1200" dirty="0"/>
              <a:t>element, because they both share the same immediate parent, 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 </a:t>
            </a:r>
            <a:r>
              <a:rPr lang="en-US" sz="1200" dirty="0"/>
              <a:t>element.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1F079-5258-4C2D-A163-8956508F03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62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1F079-5258-4C2D-A163-8956508F03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44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XPath terms, the element is the parent of each of its attribute nodes—however, an attribute node is not considered a child of its parent element.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1F079-5258-4C2D-A163-8956508F03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87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0" kern="1200" dirty="0">
              <a:solidFill>
                <a:schemeClr val="accent6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1F079-5258-4C2D-A163-8956508F03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3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0CCD-D4AD-4905-A9AD-B8ED40390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686D7-806C-4ED6-B403-5985A30A6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4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0732-C907-4CA8-AF77-E075DDC4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127FD-DB63-4C2F-B256-C7A5A4E0E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35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42E715-961F-473E-8D4E-7078E2D4D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474C4-E316-4A81-AB31-E3A38BBF6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977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CAF82-9445-46EE-866D-BB26CA25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C02C6-AA64-40B8-9B57-77FAD4F72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09498-66C2-0006-88ED-E08B448116C8}"/>
              </a:ext>
            </a:extLst>
          </p:cNvPr>
          <p:cNvSpPr txBox="1"/>
          <p:nvPr userDrawn="1"/>
        </p:nvSpPr>
        <p:spPr>
          <a:xfrm>
            <a:off x="10960744" y="6596390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44518AB-2D22-48B7-BD5A-932418BDCA84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59D78-2FFA-F492-239B-1125AC455DF5}"/>
              </a:ext>
            </a:extLst>
          </p:cNvPr>
          <p:cNvSpPr txBox="1"/>
          <p:nvPr userDrawn="1"/>
        </p:nvSpPr>
        <p:spPr>
          <a:xfrm>
            <a:off x="838200" y="6596390"/>
            <a:ext cx="21964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INT201-Client Side Programming I</a:t>
            </a:r>
          </a:p>
        </p:txBody>
      </p:sp>
    </p:spTree>
    <p:extLst>
      <p:ext uri="{BB962C8B-B14F-4D97-AF65-F5344CB8AC3E}">
        <p14:creationId xmlns:p14="http://schemas.microsoft.com/office/powerpoint/2010/main" val="204234185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6CE1-B995-4405-A497-1D2B87BC6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1A05D-C7EE-46D2-8358-B6613004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253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6281-B261-46AB-9818-8A333542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DF30-F453-4B80-A8AB-CBFC87B5D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0D1DA-755B-47D9-8942-3C644840E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168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CCFF-2C1A-47CD-B718-54D7C1CA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9B12F-1981-48A2-A4A3-9447BEC2E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DD0A4-8AB6-4647-B0E7-79E96CBC9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7B94C-D046-4608-94A7-6C4E05329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B50CC-929D-4BDE-8763-5C16452B5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408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47A3-6C6A-40F6-96C4-EACD61C1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011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538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E36A-A53C-45E0-B02F-BC7C3402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A157C-80B7-41F7-8C07-692850C96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F4AD3-D5B4-4FE2-A8F4-A8AE751A7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470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F3C71-6B6F-4D2C-8492-56B8652E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D6BB99-6223-4FB0-8F1A-4ECAEF6BD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29050-E23E-41B7-8F13-C23F1BB1A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25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1453F-C782-4551-A17B-504C7BEE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851F7-0280-44BB-934D-5569FC83C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1956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E3FC50-14B9-48C5-ABD7-7D8DFCEC29D8}"/>
              </a:ext>
            </a:extLst>
          </p:cNvPr>
          <p:cNvCxnSpPr>
            <a:cxnSpLocks/>
          </p:cNvCxnSpPr>
          <p:nvPr userDrawn="1"/>
        </p:nvCxnSpPr>
        <p:spPr>
          <a:xfrm>
            <a:off x="838200" y="6629111"/>
            <a:ext cx="10515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BE58A37-18E1-4146-846A-683B4576119F}"/>
              </a:ext>
            </a:extLst>
          </p:cNvPr>
          <p:cNvSpPr/>
          <p:nvPr userDrawn="1"/>
        </p:nvSpPr>
        <p:spPr>
          <a:xfrm>
            <a:off x="73890" y="655790"/>
            <a:ext cx="212899" cy="7019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83D9B3-D593-4F4E-A63A-E70ACFF0D2E4}"/>
              </a:ext>
            </a:extLst>
          </p:cNvPr>
          <p:cNvSpPr/>
          <p:nvPr userDrawn="1"/>
        </p:nvSpPr>
        <p:spPr>
          <a:xfrm flipH="1">
            <a:off x="341511" y="655790"/>
            <a:ext cx="180910" cy="7019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463DB9-2266-49B1-B468-8E79C1C98460}"/>
              </a:ext>
            </a:extLst>
          </p:cNvPr>
          <p:cNvSpPr/>
          <p:nvPr userDrawn="1"/>
        </p:nvSpPr>
        <p:spPr>
          <a:xfrm flipH="1">
            <a:off x="584096" y="655790"/>
            <a:ext cx="114653" cy="7019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30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80AC1-48D4-4253-8463-EA8D187FA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24373" cy="1884997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Object Modeling (DOM)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DD09A-18E1-4DB6-8C9E-6FDE629DC3FE}"/>
              </a:ext>
            </a:extLst>
          </p:cNvPr>
          <p:cNvSpPr txBox="1"/>
          <p:nvPr/>
        </p:nvSpPr>
        <p:spPr>
          <a:xfrm>
            <a:off x="5687929" y="3373587"/>
            <a:ext cx="52847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Asst.Prof. Dr. Umaporn Supasitthimethee</a:t>
            </a:r>
          </a:p>
          <a:p>
            <a:pPr algn="r"/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ผศ.ดร.อุมาพร สุภสิทธิเมธี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0B8C9-79F8-60C9-C620-2CFF7485E5B7}"/>
              </a:ext>
            </a:extLst>
          </p:cNvPr>
          <p:cNvSpPr txBox="1"/>
          <p:nvPr/>
        </p:nvSpPr>
        <p:spPr>
          <a:xfrm>
            <a:off x="6070102" y="6337887"/>
            <a:ext cx="60983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https://developer.mozilla.org/en-US/docs/Web/API/Document_Object_Model/Introduction</a:t>
            </a:r>
          </a:p>
        </p:txBody>
      </p:sp>
    </p:spTree>
    <p:extLst>
      <p:ext uri="{BB962C8B-B14F-4D97-AF65-F5344CB8AC3E}">
        <p14:creationId xmlns:p14="http://schemas.microsoft.com/office/powerpoint/2010/main" val="2052355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CF20-F3B8-465B-9991-E6AC6C23B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4000" dirty="0"/>
              <a:t>The </a:t>
            </a:r>
            <a:r>
              <a:rPr lang="en-US" sz="2800" b="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nodeName</a:t>
            </a:r>
            <a:r>
              <a:rPr lang="en-US" sz="4000" dirty="0"/>
              <a:t> and </a:t>
            </a:r>
            <a:r>
              <a:rPr lang="en-US" sz="2800" b="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nodeValue</a:t>
            </a:r>
            <a:r>
              <a:rPr lang="en-US" sz="2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4000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EE260-3735-4F18-938A-AFADF172E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Two properties,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nodeValue</a:t>
            </a:r>
            <a:r>
              <a:rPr lang="en-US" sz="2400" dirty="0"/>
              <a:t>, give specific information about the node. </a:t>
            </a:r>
          </a:p>
          <a:p>
            <a:r>
              <a:rPr lang="en-US" sz="2400" dirty="0"/>
              <a:t>The values of these properties are completely dependent on the node type. </a:t>
            </a:r>
          </a:p>
          <a:p>
            <a:r>
              <a:rPr lang="en-US" sz="2400" dirty="0"/>
              <a:t>It’s always best to test the node type before using one of these values, as the following code shows: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B6A84F0-AC57-4273-880B-1AB94EBF3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617" y="4632251"/>
            <a:ext cx="9016680" cy="9848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someNode.nodeType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=== 1){   </a:t>
            </a:r>
            <a:r>
              <a:rPr lang="en-US" alt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someNode.nodeType</a:t>
            </a:r>
            <a:r>
              <a:rPr lang="en-US" alt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en-US" alt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Node.ELEMENT_NODE</a:t>
            </a:r>
            <a:endParaRPr lang="en-US" alt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value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someNode.nodeName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h-TH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will be the element's tag name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 //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nodeValue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is always null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F914EA-635B-4849-8F3A-19B45B8D5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63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A657290-0F32-4231-9797-B4ECC1AF40EA}"/>
              </a:ext>
            </a:extLst>
          </p:cNvPr>
          <p:cNvGrpSpPr/>
          <p:nvPr/>
        </p:nvGrpSpPr>
        <p:grpSpPr>
          <a:xfrm>
            <a:off x="699899" y="648006"/>
            <a:ext cx="10737057" cy="5252607"/>
            <a:chOff x="679060" y="1245384"/>
            <a:chExt cx="10737057" cy="52526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09E3A03-3AA4-4156-9E3E-74AE2FBD0E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273" t="77872" r="21642" b="1243"/>
            <a:stretch/>
          </p:blipFill>
          <p:spPr>
            <a:xfrm>
              <a:off x="679060" y="5240959"/>
              <a:ext cx="6838022" cy="119757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64FD3BF-299A-49C1-9728-654347AEFC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9692" b="21118"/>
            <a:stretch/>
          </p:blipFill>
          <p:spPr>
            <a:xfrm>
              <a:off x="7517082" y="1936484"/>
              <a:ext cx="3899035" cy="336393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2A82A3B-C798-4528-9E7D-243CB261ED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35" b="89220"/>
            <a:stretch/>
          </p:blipFill>
          <p:spPr>
            <a:xfrm>
              <a:off x="7517081" y="1402295"/>
              <a:ext cx="3899035" cy="56518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5E264E0-321D-44FF-BE84-D831F3102F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8929"/>
            <a:stretch/>
          </p:blipFill>
          <p:spPr>
            <a:xfrm>
              <a:off x="7517080" y="5300422"/>
              <a:ext cx="3899035" cy="119756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B9E70B-FEA2-47B4-8A92-C87A55BE35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273" t="-1243" r="21642" b="31081"/>
            <a:stretch/>
          </p:blipFill>
          <p:spPr>
            <a:xfrm>
              <a:off x="679060" y="1245384"/>
              <a:ext cx="6838022" cy="402312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B0CD944-A1AB-4400-DD44-ABF8F98F18CF}"/>
              </a:ext>
            </a:extLst>
          </p:cNvPr>
          <p:cNvSpPr txBox="1"/>
          <p:nvPr/>
        </p:nvSpPr>
        <p:spPr>
          <a:xfrm>
            <a:off x="900837" y="2556796"/>
            <a:ext cx="2110154" cy="434548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CBF3B-57E7-048B-0C00-F6614ABD98DF}"/>
              </a:ext>
            </a:extLst>
          </p:cNvPr>
          <p:cNvSpPr txBox="1"/>
          <p:nvPr/>
        </p:nvSpPr>
        <p:spPr>
          <a:xfrm>
            <a:off x="904944" y="4209033"/>
            <a:ext cx="2106047" cy="434548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676FE-5437-41F5-091F-CA1FF8784880}"/>
              </a:ext>
            </a:extLst>
          </p:cNvPr>
          <p:cNvSpPr txBox="1"/>
          <p:nvPr/>
        </p:nvSpPr>
        <p:spPr>
          <a:xfrm>
            <a:off x="900837" y="5301828"/>
            <a:ext cx="2106047" cy="434548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14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CC2D-394E-440C-9E39-683F2608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Children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639A0-C8F5-4AB0-AB9E-FE9EA9B6A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example shows that the values of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documentElement</a:t>
            </a:r>
            <a:r>
              <a:rPr lang="en-US" sz="2200" dirty="0"/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firstChild</a:t>
            </a:r>
            <a:r>
              <a:rPr lang="en-US" sz="2200" dirty="0"/>
              <a:t>, </a:t>
            </a:r>
            <a:r>
              <a:rPr lang="en-US" sz="2400" dirty="0"/>
              <a:t>and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childNodes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sz="2200" dirty="0"/>
              <a:t> </a:t>
            </a:r>
            <a:r>
              <a:rPr lang="en-US" sz="2400" dirty="0"/>
              <a:t>are all the same—all three point to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 </a:t>
            </a:r>
            <a:r>
              <a:rPr lang="en-US" sz="2400" dirty="0"/>
              <a:t>element.</a:t>
            </a:r>
          </a:p>
          <a:p>
            <a:r>
              <a:rPr lang="en-US" sz="2400" dirty="0"/>
              <a:t>As an instance of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HTMLDocument</a:t>
            </a:r>
            <a:r>
              <a:rPr lang="en-US" sz="2200" dirty="0"/>
              <a:t>,</a:t>
            </a:r>
            <a:r>
              <a:rPr lang="en-US" sz="2400" dirty="0"/>
              <a:t>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document </a:t>
            </a:r>
            <a:r>
              <a:rPr lang="en-US" sz="2400" dirty="0"/>
              <a:t>object also has a body property that points to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 </a:t>
            </a:r>
            <a:r>
              <a:rPr lang="en-US" sz="2400" dirty="0"/>
              <a:t>element directly.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C8A8A9-AD38-47B1-89E3-BE5C6998DF7A}"/>
              </a:ext>
            </a:extLst>
          </p:cNvPr>
          <p:cNvSpPr/>
          <p:nvPr/>
        </p:nvSpPr>
        <p:spPr>
          <a:xfrm>
            <a:off x="2981098" y="3588980"/>
            <a:ext cx="8494622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const html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document.documentElement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reference to &lt;html&gt;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alert(html ===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document.childNodes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[0])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alert(html ===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document.firstChild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52D35-1628-4B78-ABC5-73A70127D7EF}"/>
              </a:ext>
            </a:extLst>
          </p:cNvPr>
          <p:cNvSpPr/>
          <p:nvPr/>
        </p:nvSpPr>
        <p:spPr>
          <a:xfrm>
            <a:off x="1076325" y="3588980"/>
            <a:ext cx="1753778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6D5E65-55C6-450D-A795-9131616B2D1A}"/>
              </a:ext>
            </a:extLst>
          </p:cNvPr>
          <p:cNvSpPr/>
          <p:nvPr/>
        </p:nvSpPr>
        <p:spPr>
          <a:xfrm>
            <a:off x="2981098" y="4666198"/>
            <a:ext cx="849462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const body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reference to &lt;body&gt;</a:t>
            </a:r>
          </a:p>
        </p:txBody>
      </p:sp>
    </p:spTree>
    <p:extLst>
      <p:ext uri="{BB962C8B-B14F-4D97-AF65-F5344CB8AC3E}">
        <p14:creationId xmlns:p14="http://schemas.microsoft.com/office/powerpoint/2010/main" val="383442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F9F0-4A14-4AC6-855A-125E5BA9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1AF9B-91EB-4CCE-B5B7-FC3AC163A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9563"/>
            <a:ext cx="11060575" cy="4351338"/>
          </a:xfrm>
        </p:spPr>
        <p:txBody>
          <a:bodyPr>
            <a:noAutofit/>
          </a:bodyPr>
          <a:lstStyle/>
          <a:p>
            <a:r>
              <a:rPr lang="en-US" sz="2200" dirty="0"/>
              <a:t>New elements can be created by using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/>
              <a:t>method. </a:t>
            </a:r>
          </a:p>
          <a:p>
            <a:r>
              <a:rPr lang="en-US" sz="2200" dirty="0"/>
              <a:t>This method accepts a single argument, which is the tag name of the element to create. </a:t>
            </a:r>
          </a:p>
          <a:p>
            <a:r>
              <a:rPr lang="en-US" sz="2200" dirty="0"/>
              <a:t>In HTML documents, the tag name is case-insensitive.</a:t>
            </a:r>
          </a:p>
          <a:p>
            <a:r>
              <a:rPr lang="en-US" sz="2200" dirty="0"/>
              <a:t>To create a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 </a:t>
            </a:r>
            <a:r>
              <a:rPr lang="en-US" sz="2200" dirty="0"/>
              <a:t>element, the following code can be used:</a:t>
            </a:r>
          </a:p>
          <a:p>
            <a:endParaRPr lang="en-US" sz="2200" dirty="0"/>
          </a:p>
          <a:p>
            <a:r>
              <a:rPr lang="en-US" sz="2200" dirty="0"/>
              <a:t>The element can be added to the document tree using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appendChild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insertBefore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replaceChild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removeChild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/>
              <a:t>.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200" dirty="0"/>
              <a:t>The following code adds the newly created element to the document’s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 </a:t>
            </a:r>
            <a:r>
              <a:rPr lang="en-US" sz="2200" dirty="0"/>
              <a:t>element:</a:t>
            </a:r>
          </a:p>
          <a:p>
            <a:endParaRPr lang="en-US" sz="2200" dirty="0"/>
          </a:p>
          <a:p>
            <a:r>
              <a:rPr lang="en-US" sz="2200" dirty="0"/>
              <a:t>Once the element has been added to the document tree, the browser renders it immediately. Any changes to the element after this point are immediately reflected by the browser.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95772B-D021-4095-97AB-537350D48471}"/>
              </a:ext>
            </a:extLst>
          </p:cNvPr>
          <p:cNvSpPr/>
          <p:nvPr/>
        </p:nvSpPr>
        <p:spPr>
          <a:xfrm>
            <a:off x="1938073" y="3522126"/>
            <a:ext cx="569899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div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("div");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9FDDB5-A3DF-46B5-9466-29A678EB1BBA}"/>
              </a:ext>
            </a:extLst>
          </p:cNvPr>
          <p:cNvSpPr/>
          <p:nvPr/>
        </p:nvSpPr>
        <p:spPr>
          <a:xfrm>
            <a:off x="1938073" y="5101685"/>
            <a:ext cx="569899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document.body.appendChild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(div);</a:t>
            </a:r>
          </a:p>
        </p:txBody>
      </p:sp>
    </p:spTree>
    <p:extLst>
      <p:ext uri="{BB962C8B-B14F-4D97-AF65-F5344CB8AC3E}">
        <p14:creationId xmlns:p14="http://schemas.microsoft.com/office/powerpoint/2010/main" val="580659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D22B-7DF1-47C5-8650-3CBEF754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Attr</a:t>
            </a:r>
            <a:r>
              <a:rPr lang="en-US" dirty="0"/>
              <a:t>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F94F8-A4A3-4BE4-BF80-A29569C5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>
                <a:cs typeface="Courier New" panose="02070309020205020404" pitchFamily="49" charset="0"/>
              </a:rPr>
              <a:t>Attr</a:t>
            </a:r>
            <a:r>
              <a:rPr lang="en-US" sz="2400" dirty="0"/>
              <a:t> node inherits from Node but is not considered a part of the document tree. </a:t>
            </a:r>
          </a:p>
          <a:p>
            <a:r>
              <a:rPr lang="en-US" sz="2400" dirty="0"/>
              <a:t>Common Node attributes like </a:t>
            </a:r>
            <a:r>
              <a:rPr lang="en-US" sz="2400" dirty="0" err="1">
                <a:cs typeface="Courier New" panose="02070309020205020404" pitchFamily="49" charset="0"/>
              </a:rPr>
              <a:t>parentNode</a:t>
            </a:r>
            <a:r>
              <a:rPr lang="en-US" sz="2400" dirty="0">
                <a:cs typeface="Courier New" panose="02070309020205020404" pitchFamily="49" charset="0"/>
              </a:rPr>
              <a:t>, </a:t>
            </a:r>
            <a:r>
              <a:rPr lang="en-US" sz="2400" dirty="0" err="1">
                <a:cs typeface="Courier New" panose="02070309020205020404" pitchFamily="49" charset="0"/>
              </a:rPr>
              <a:t>previousSibling</a:t>
            </a:r>
            <a:r>
              <a:rPr lang="en-US" sz="2400" dirty="0"/>
              <a:t>, and </a:t>
            </a:r>
            <a:r>
              <a:rPr lang="en-US" sz="2400" dirty="0" err="1">
                <a:cs typeface="Courier New" panose="02070309020205020404" pitchFamily="49" charset="0"/>
              </a:rPr>
              <a:t>nextSibling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/>
              <a:t>are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400" dirty="0"/>
              <a:t> for an </a:t>
            </a:r>
            <a:r>
              <a:rPr lang="en-US" sz="2400" dirty="0" err="1">
                <a:cs typeface="Courier New" panose="02070309020205020404" pitchFamily="49" charset="0"/>
              </a:rPr>
              <a:t>Attr</a:t>
            </a:r>
            <a:r>
              <a:rPr lang="en-US" sz="2400" dirty="0"/>
              <a:t> node. You can, however, get the element to which the attribute belongs with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ownerElement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/>
              <a:t>property.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8794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7C84D3-D62E-C9EB-9B0A-3F6770259BC3}"/>
              </a:ext>
            </a:extLst>
          </p:cNvPr>
          <p:cNvSpPr txBox="1"/>
          <p:nvPr/>
        </p:nvSpPr>
        <p:spPr>
          <a:xfrm>
            <a:off x="175527" y="540246"/>
            <a:ext cx="6213844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pElement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('p')</a:t>
            </a:r>
          </a:p>
          <a:p>
            <a:endParaRPr lang="en-US" sz="16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idAttr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document.createAttribute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('id')</a:t>
            </a:r>
          </a:p>
          <a:p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idAttr.value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pElement.setAttributeNode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idAttr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err="1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pElement.setAttribute</a:t>
            </a:r>
            <a:r>
              <a:rPr lang="en-US" sz="16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('id', 1001)</a:t>
            </a:r>
          </a:p>
          <a:p>
            <a:endParaRPr lang="en-US" sz="1600" dirty="0">
              <a:solidFill>
                <a:srgbClr val="6A99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pText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document.createTextNode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('&lt;h2&gt;Hello, &lt;span style="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color:red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  JS  &lt;/span&gt; DOM&lt;/h2&gt;’)</a:t>
            </a:r>
          </a:p>
          <a:p>
            <a:endParaRPr lang="en-US" sz="16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pElement.appendChild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pText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divElement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('div')</a:t>
            </a:r>
          </a:p>
          <a:p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divElement.appendChild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pElement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7EF5B5-5EE6-91EB-03F0-897936A85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26" y="4537215"/>
            <a:ext cx="6123811" cy="11204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FFD94A-BEB2-7DD2-94C5-0A558BF867FD}"/>
              </a:ext>
            </a:extLst>
          </p:cNvPr>
          <p:cNvSpPr txBox="1"/>
          <p:nvPr/>
        </p:nvSpPr>
        <p:spPr>
          <a:xfrm>
            <a:off x="6756361" y="508607"/>
            <a:ext cx="5260111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rootDocument</a:t>
            </a:r>
            <a:r>
              <a:rPr lang="en-US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divElement.ownerDocument</a:t>
            </a:r>
            <a:endParaRPr lang="en-US" sz="1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rootDocument.nodeName</a:t>
            </a:r>
            <a:r>
              <a:rPr lang="en-US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b="0" dirty="0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//#document</a:t>
            </a:r>
          </a:p>
          <a:p>
            <a:r>
              <a:rPr lang="en-US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rootDocument.nodeType</a:t>
            </a:r>
            <a:r>
              <a:rPr lang="en-US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rootDocument.nodeValue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//null</a:t>
            </a:r>
          </a:p>
          <a:p>
            <a:endParaRPr lang="en-US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pElement.nodeName</a:t>
            </a:r>
            <a:r>
              <a:rPr lang="en-US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0" dirty="0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//P</a:t>
            </a:r>
          </a:p>
          <a:p>
            <a:r>
              <a:rPr lang="en-US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pElement.nodeType</a:t>
            </a:r>
            <a:r>
              <a:rPr lang="en-US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pElement.nodeValue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//null</a:t>
            </a:r>
          </a:p>
          <a:p>
            <a:br>
              <a:rPr lang="en-US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idAttr.nodeName</a:t>
            </a:r>
            <a:r>
              <a:rPr lang="en-US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//id</a:t>
            </a:r>
          </a:p>
          <a:p>
            <a:r>
              <a:rPr lang="en-US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idAttr.nodeType</a:t>
            </a:r>
            <a:r>
              <a:rPr lang="en-US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idAttr.nodeValue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//1001</a:t>
            </a:r>
          </a:p>
          <a:p>
            <a:br>
              <a:rPr lang="en-US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pText.nodeName</a:t>
            </a:r>
            <a:r>
              <a:rPr lang="en-US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//#text</a:t>
            </a:r>
          </a:p>
          <a:p>
            <a:r>
              <a:rPr lang="en-US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pText.nodeType</a:t>
            </a:r>
            <a:r>
              <a:rPr lang="en-US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pText.nodeValue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//'&lt;h2&gt;Hello, &lt;span style="</a:t>
            </a:r>
            <a:r>
              <a:rPr lang="en-US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color:red</a:t>
            </a: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  JS  &lt;/span&gt; DOM&lt;/h2&gt;'</a:t>
            </a:r>
          </a:p>
          <a:p>
            <a:endParaRPr lang="en-US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F94554-1CD9-3BE7-3540-E0C8E802B35C}"/>
              </a:ext>
            </a:extLst>
          </p:cNvPr>
          <p:cNvSpPr txBox="1"/>
          <p:nvPr/>
        </p:nvSpPr>
        <p:spPr>
          <a:xfrm>
            <a:off x="6717502" y="4749076"/>
            <a:ext cx="529897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pElement.parentElement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//div</a:t>
            </a:r>
          </a:p>
          <a:p>
            <a:r>
              <a:rPr lang="en-US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idAttr.parentElement</a:t>
            </a:r>
            <a:r>
              <a:rPr lang="en-US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0" dirty="0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//null</a:t>
            </a:r>
          </a:p>
          <a:p>
            <a:r>
              <a:rPr lang="en-US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pText.parentElement</a:t>
            </a:r>
            <a:r>
              <a:rPr lang="en-US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0" dirty="0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//&lt;p id="1001"...&lt;/p&gt;</a:t>
            </a:r>
          </a:p>
        </p:txBody>
      </p:sp>
    </p:spTree>
    <p:extLst>
      <p:ext uri="{BB962C8B-B14F-4D97-AF65-F5344CB8AC3E}">
        <p14:creationId xmlns:p14="http://schemas.microsoft.com/office/powerpoint/2010/main" val="1410901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55A4-464E-8AEC-9FD9-5943833E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innerHTML</a:t>
            </a:r>
            <a:r>
              <a:rPr lang="en-US" dirty="0"/>
              <a:t>, </a:t>
            </a:r>
            <a:r>
              <a:rPr lang="en-US" dirty="0" err="1"/>
              <a:t>innerText</a:t>
            </a:r>
            <a:r>
              <a:rPr lang="en-US" dirty="0"/>
              <a:t>, and </a:t>
            </a:r>
            <a:r>
              <a:rPr lang="en-US" dirty="0" err="1"/>
              <a:t>textContent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C26270-DF2D-79B6-A991-9F38F6C18975}"/>
              </a:ext>
            </a:extLst>
          </p:cNvPr>
          <p:cNvSpPr txBox="1"/>
          <p:nvPr/>
        </p:nvSpPr>
        <p:spPr>
          <a:xfrm>
            <a:off x="828784" y="1475918"/>
            <a:ext cx="986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pElement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('p')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CA4571-7D7D-8EAF-AF30-67CD3F66E787}"/>
              </a:ext>
            </a:extLst>
          </p:cNvPr>
          <p:cNvSpPr txBox="1"/>
          <p:nvPr/>
        </p:nvSpPr>
        <p:spPr>
          <a:xfrm>
            <a:off x="838200" y="5546350"/>
            <a:ext cx="107861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C00000"/>
                </a:solidFill>
                <a:effectLst/>
                <a:latin typeface="Source Serif Pro" panose="020B0604020202020204" pitchFamily="18" charset="0"/>
              </a:rPr>
              <a:t>textContent</a:t>
            </a:r>
            <a:r>
              <a:rPr lang="en-US" b="0" i="0" dirty="0">
                <a:solidFill>
                  <a:srgbClr val="C00000"/>
                </a:solidFill>
                <a:effectLst/>
                <a:latin typeface="Source Serif Pro" panose="020B0604020202020204" pitchFamily="18" charset="0"/>
              </a:rPr>
              <a:t> has better performance because its value is  the raw content not parsed as HTML</a:t>
            </a:r>
            <a:r>
              <a:rPr lang="th-TH" dirty="0">
                <a:solidFill>
                  <a:srgbClr val="C00000"/>
                </a:solidFill>
                <a:latin typeface="Source Serif Pro" panose="020B06040202020202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ource Serif Pro" panose="020B0604020202020204" pitchFamily="18" charset="0"/>
              </a:rPr>
              <a:t>and</a:t>
            </a:r>
            <a:r>
              <a:rPr lang="en-US" b="0" i="0" dirty="0">
                <a:solidFill>
                  <a:srgbClr val="C00000"/>
                </a:solidFill>
                <a:effectLst/>
                <a:latin typeface="Source Serif Pro" panose="020B0604020202020204" pitchFamily="18" charset="0"/>
              </a:rPr>
              <a:t> also prevent Cross-Site Scripting (XSS) attacks. </a:t>
            </a:r>
            <a:r>
              <a:rPr lang="en-US" dirty="0">
                <a:solidFill>
                  <a:srgbClr val="C00000"/>
                </a:solidFill>
                <a:latin typeface="Source Serif Pro" panose="020B0604020202020204" pitchFamily="18" charset="0"/>
              </a:rPr>
              <a:t>This includes &lt;script&gt; and &lt;style&gt; elements, whitespace, line breaks, and carriage returns.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58A065D-0641-E3AF-4831-B748C6D7B25D}"/>
              </a:ext>
            </a:extLst>
          </p:cNvPr>
          <p:cNvGrpSpPr/>
          <p:nvPr/>
        </p:nvGrpSpPr>
        <p:grpSpPr>
          <a:xfrm>
            <a:off x="828784" y="1890387"/>
            <a:ext cx="9447088" cy="2185790"/>
            <a:chOff x="919537" y="1918736"/>
            <a:chExt cx="9447088" cy="2185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C1518E-5E7F-7C08-6668-E2F323142523}"/>
                </a:ext>
              </a:extLst>
            </p:cNvPr>
            <p:cNvSpPr txBox="1"/>
            <p:nvPr/>
          </p:nvSpPr>
          <p:spPr>
            <a:xfrm>
              <a:off x="1047964" y="1918736"/>
              <a:ext cx="931866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pElement.innerHTML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'&lt;h2&gt;Hello,     &lt;span style="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color:red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"&gt;JS&lt;/span&gt; DOM&lt;/h2&gt;'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C6429F5-BB79-7992-5F97-78C89082BB2B}"/>
                </a:ext>
              </a:extLst>
            </p:cNvPr>
            <p:cNvSpPr/>
            <p:nvPr/>
          </p:nvSpPr>
          <p:spPr>
            <a:xfrm>
              <a:off x="919537" y="1959677"/>
              <a:ext cx="9318661" cy="21448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4DDF53E-FA51-31E5-29C8-D8C21A983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3802" y="2846364"/>
              <a:ext cx="1628775" cy="371475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73EB425-54AB-C863-36CF-E9E9993CF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0417" y="2606008"/>
              <a:ext cx="2634091" cy="1409949"/>
            </a:xfrm>
            <a:prstGeom prst="rect">
              <a:avLst/>
            </a:prstGeom>
          </p:spPr>
        </p:pic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1B82BC75-9E81-C238-2D1E-FEC965B07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3417" y="4580969"/>
            <a:ext cx="4669182" cy="69275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6BDF0D5-544B-8369-76F8-BFB982833568}"/>
              </a:ext>
            </a:extLst>
          </p:cNvPr>
          <p:cNvSpPr txBox="1"/>
          <p:nvPr/>
        </p:nvSpPr>
        <p:spPr>
          <a:xfrm>
            <a:off x="838200" y="4211099"/>
            <a:ext cx="626466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p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document.getElementsByTagName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('p')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console.log(p[0].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console.log(p[0].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textContent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console.log(p[0].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5207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99E7-B186-4D90-B364-EAA2FBFD5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1173" y="2766218"/>
            <a:ext cx="3953720" cy="1325563"/>
          </a:xfrm>
        </p:spPr>
        <p:txBody>
          <a:bodyPr/>
          <a:lstStyle/>
          <a:p>
            <a:r>
              <a:rPr lang="en-US" dirty="0"/>
              <a:t>Traversing Nodes</a:t>
            </a:r>
          </a:p>
        </p:txBody>
      </p:sp>
    </p:spTree>
    <p:extLst>
      <p:ext uri="{BB962C8B-B14F-4D97-AF65-F5344CB8AC3E}">
        <p14:creationId xmlns:p14="http://schemas.microsoft.com/office/powerpoint/2010/main" val="3719730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264245-6E58-472B-8857-8550C60FD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056" y="1470076"/>
            <a:ext cx="8201888" cy="4148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D21483-1559-4436-8C04-CD13C9874F57}"/>
              </a:ext>
            </a:extLst>
          </p:cNvPr>
          <p:cNvSpPr/>
          <p:nvPr/>
        </p:nvSpPr>
        <p:spPr>
          <a:xfrm>
            <a:off x="758190" y="838977"/>
            <a:ext cx="1092327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The value of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someNode.firstChild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/>
              <a:t>is always equal to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someNode.childNodes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</a:p>
          <a:p>
            <a:r>
              <a:rPr lang="en-US" sz="1500" dirty="0"/>
              <a:t>and the value of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someNode.lastChild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/>
              <a:t>is always equal to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someNode.childNodes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/>
              <a:t>[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someNode.childNodes.length-1</a:t>
            </a:r>
            <a:r>
              <a:rPr lang="en-US" sz="1500" dirty="0"/>
              <a:t>].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643A78-4012-4D2B-876B-B709E2F6B5D4}"/>
              </a:ext>
            </a:extLst>
          </p:cNvPr>
          <p:cNvSpPr/>
          <p:nvPr/>
        </p:nvSpPr>
        <p:spPr>
          <a:xfrm>
            <a:off x="1032076" y="5772959"/>
            <a:ext cx="10127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With all of these relationships, the </a:t>
            </a:r>
            <a:r>
              <a:rPr lang="en-US" b="1" dirty="0" err="1"/>
              <a:t>childNodes</a:t>
            </a:r>
            <a:r>
              <a:rPr lang="en-US" b="1" dirty="0"/>
              <a:t> property </a:t>
            </a:r>
            <a:r>
              <a:rPr lang="en-US" dirty="0"/>
              <a:t>is really more of a convenience than a necessity because </a:t>
            </a:r>
            <a:r>
              <a:rPr lang="en-US" b="1" dirty="0"/>
              <a:t>it’s possible to reach any node in a document tree </a:t>
            </a:r>
            <a:r>
              <a:rPr lang="en-US" dirty="0"/>
              <a:t>by simply using the relationship pointers.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9BA8CB-DCE3-1F3C-A44D-E5CFCE238FB9}"/>
              </a:ext>
            </a:extLst>
          </p:cNvPr>
          <p:cNvSpPr txBox="1"/>
          <p:nvPr/>
        </p:nvSpPr>
        <p:spPr>
          <a:xfrm>
            <a:off x="758190" y="376839"/>
            <a:ext cx="2654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Node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060317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760B-ADFC-4834-8436-647887DF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Traversal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D2FED-B0B1-45FD-B99F-6D5168D9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The Element Traversal API adds five new properties to DOM elements: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childElementCount</a:t>
            </a:r>
            <a:r>
              <a:rPr lang="en-US" sz="2200" dirty="0"/>
              <a:t>—Returns the number of child elements (excludes text nodes and comments).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firstElementChild</a:t>
            </a:r>
            <a:r>
              <a:rPr lang="en-US" sz="2200" dirty="0"/>
              <a:t>—Points to the first child that is an element. Element-only version of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firstChild</a:t>
            </a:r>
            <a:r>
              <a:rPr lang="en-US" sz="2200" dirty="0"/>
              <a:t>.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lastElementChild</a:t>
            </a:r>
            <a:r>
              <a:rPr lang="en-US" sz="2200" dirty="0"/>
              <a:t>—Points to the last child that is an element. Element-only version of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lastChild</a:t>
            </a:r>
            <a:r>
              <a:rPr lang="en-US" sz="2000" dirty="0"/>
              <a:t>.</a:t>
            </a:r>
            <a:endParaRPr lang="en-US" sz="2200" dirty="0"/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previousElementSibling</a:t>
            </a:r>
            <a:r>
              <a:rPr lang="en-US" sz="2200" dirty="0"/>
              <a:t>—Points to the previous sibling that is an element. Element-only version of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previousSibling</a:t>
            </a:r>
            <a:r>
              <a:rPr lang="en-US" sz="2200" dirty="0"/>
              <a:t>.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nextElementSibling</a:t>
            </a:r>
            <a:r>
              <a:rPr lang="en-US" sz="2200" dirty="0"/>
              <a:t>—Points to the next sibling that is an element. Element-only version of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nextSibling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352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F375-D19F-4650-BBF8-E997BF57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B85D0-197E-46F1-AAD0-93C312EC8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the Document Object Model in JavaScript</a:t>
            </a:r>
          </a:p>
          <a:p>
            <a:r>
              <a:rPr lang="en-US" dirty="0"/>
              <a:t>Node Types</a:t>
            </a:r>
          </a:p>
          <a:p>
            <a:r>
              <a:rPr lang="en-US" dirty="0"/>
              <a:t>Traversing Nodes</a:t>
            </a:r>
          </a:p>
          <a:p>
            <a:r>
              <a:rPr lang="en-US" dirty="0"/>
              <a:t>Manipulating Nodes</a:t>
            </a:r>
          </a:p>
        </p:txBody>
      </p:sp>
    </p:spTree>
    <p:extLst>
      <p:ext uri="{BB962C8B-B14F-4D97-AF65-F5344CB8AC3E}">
        <p14:creationId xmlns:p14="http://schemas.microsoft.com/office/powerpoint/2010/main" val="2443465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79E527-D896-686D-980C-4ACAC95B98BF}"/>
              </a:ext>
            </a:extLst>
          </p:cNvPr>
          <p:cNvSpPr/>
          <p:nvPr/>
        </p:nvSpPr>
        <p:spPr>
          <a:xfrm>
            <a:off x="104401" y="1242742"/>
            <a:ext cx="5657654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&lt;head&gt;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&lt;title&gt;Manipulating Elements&lt;/title&gt;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&lt;/head&gt;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&lt;body&gt;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&lt;h3&gt;SIT@KMUTT Restaurant&lt;/h3&gt;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&lt;div class="menu"&gt;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&lt;ul id="appetizer"&gt;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&lt;li class="vegan"&gt;Vegetable Rolls&lt;/li&gt;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&lt;li class="meat"&gt;Chicken Wings&lt;/li&gt;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&lt;li class="meat"&gt;Tuna Sandwich&lt;/li&gt;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&lt;/ul&gt;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&lt;ul id="soup"&gt;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&lt;li class="meat"&gt;Spicy Bacon-Corn Soup&lt;/li&gt;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&lt;li class="vegan"&gt;Vegetable Soup&lt;/li&gt;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&lt;li class="meat"&gt;Beef Soup&lt;/li&gt;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&lt;li class="vegan"&gt;Coconut Soup&lt;/li&gt;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&lt;/ul&gt;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&lt;/div&gt;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&lt;p&gt;***Enjoy Your Meal, Thank you***&lt;/p&gt;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&lt;/body&gt;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65464-F730-6DDB-92F7-408E2F0CC16A}"/>
              </a:ext>
            </a:extLst>
          </p:cNvPr>
          <p:cNvSpPr txBox="1"/>
          <p:nvPr/>
        </p:nvSpPr>
        <p:spPr>
          <a:xfrm>
            <a:off x="5863960" y="255338"/>
            <a:ext cx="622363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htmlElement = document.querySelector('html')</a:t>
            </a:r>
          </a:p>
          <a:p>
            <a:r>
              <a:rPr lang="nl-NL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console.log(htmlElement.parentNode)</a:t>
            </a:r>
            <a:r>
              <a:rPr lang="nl-NL" sz="1400" b="0" dirty="0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//#document root node</a:t>
            </a:r>
          </a:p>
          <a:p>
            <a:r>
              <a:rPr lang="nl-NL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console.log(htmlElement.parentElement)</a:t>
            </a:r>
            <a:r>
              <a:rPr lang="nl-NL" sz="1400" b="0" dirty="0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//null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9D62E7-91C4-01BF-4D09-078975A70EC9}"/>
              </a:ext>
            </a:extLst>
          </p:cNvPr>
          <p:cNvSpPr txBox="1"/>
          <p:nvPr/>
        </p:nvSpPr>
        <p:spPr>
          <a:xfrm>
            <a:off x="5863959" y="1242743"/>
            <a:ext cx="6223639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soupMenu</a:t>
            </a:r>
            <a:r>
              <a:rPr lang="en-US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('#soup')</a:t>
            </a:r>
          </a:p>
          <a:p>
            <a:endParaRPr lang="en-US" sz="1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firstChildNode</a:t>
            </a:r>
            <a:r>
              <a:rPr lang="en-US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soupMenu.firstElementChild</a:t>
            </a:r>
            <a:endParaRPr lang="en-US" sz="1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nextFirstChildNode</a:t>
            </a:r>
            <a:r>
              <a:rPr lang="en-US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firstChildNode.nextElementSibling</a:t>
            </a:r>
            <a:endParaRPr lang="en-US" sz="1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lastChildNode</a:t>
            </a:r>
            <a:r>
              <a:rPr lang="en-US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soupMenu.lastElementChild</a:t>
            </a:r>
            <a:endParaRPr lang="en-US" sz="1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previousLastChildNode</a:t>
            </a:r>
            <a:r>
              <a:rPr lang="en-US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lastChildNode.previousElementSibling</a:t>
            </a:r>
            <a:endParaRPr lang="en-US" sz="1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firstChildNode</a:t>
            </a:r>
            <a:r>
              <a:rPr lang="en-US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0" dirty="0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//&lt;li class="meat"&gt;Spicy Bacon-Corn Soup&lt;/li&gt;</a:t>
            </a:r>
          </a:p>
          <a:p>
            <a:r>
              <a:rPr lang="en-US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lastChildNode</a:t>
            </a:r>
            <a:r>
              <a:rPr lang="en-US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//&lt;li class="vegan"&gt;Coconut Soup&lt;/li&gt;</a:t>
            </a:r>
          </a:p>
          <a:p>
            <a:r>
              <a:rPr lang="en-US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nextFirstChildNode</a:t>
            </a:r>
            <a:r>
              <a:rPr lang="en-US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//&lt;li class="vegan"&gt;Vegetable Soup&lt;/li&gt;</a:t>
            </a:r>
          </a:p>
          <a:p>
            <a:r>
              <a:rPr lang="en-US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previousLastChildNode</a:t>
            </a:r>
            <a:r>
              <a:rPr lang="en-US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//&lt;li class="meat"&gt;Beef Soup&lt;/li&gt;</a:t>
            </a:r>
            <a:endParaRPr lang="th-TH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th-TH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meatMenus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('.meat')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meatMenus.forEach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meatMenu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console.log(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meatMenu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th-T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/*&lt;li class="meat"&gt;Chicken Wings&lt;/li&gt;</a:t>
            </a:r>
            <a:endParaRPr lang="th-TH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 class="meat"&gt;Tuna Sandwich&lt;/li&gt;</a:t>
            </a:r>
            <a:endParaRPr lang="th-TH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 class="meat"&gt;Spicy Bacon-Corn Soup&lt;/li&gt;</a:t>
            </a:r>
            <a:endParaRPr lang="th-TH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 class="meat"&gt;Beef Soup&lt;/li&gt;*/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977F21-7087-C1C0-7DA5-B66D0AFAD8E6}"/>
              </a:ext>
            </a:extLst>
          </p:cNvPr>
          <p:cNvSpPr txBox="1"/>
          <p:nvPr/>
        </p:nvSpPr>
        <p:spPr>
          <a:xfrm>
            <a:off x="104401" y="536345"/>
            <a:ext cx="60979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Element Traversal Example </a:t>
            </a:r>
          </a:p>
        </p:txBody>
      </p:sp>
    </p:spTree>
    <p:extLst>
      <p:ext uri="{BB962C8B-B14F-4D97-AF65-F5344CB8AC3E}">
        <p14:creationId xmlns:p14="http://schemas.microsoft.com/office/powerpoint/2010/main" val="3140780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D99D91-54EE-4FD4-8FA5-EDA251B2C62A}"/>
              </a:ext>
            </a:extLst>
          </p:cNvPr>
          <p:cNvSpPr/>
          <p:nvPr/>
        </p:nvSpPr>
        <p:spPr>
          <a:xfrm>
            <a:off x="6179418" y="645704"/>
            <a:ext cx="5672124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let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currentChildNode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soupMenu.firstElementChild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&lt;li class="meat"&gt;Spicy Bacon-Corn Soup&lt;/li&gt;</a:t>
            </a:r>
          </a:p>
          <a:p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currentChildNode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!== null)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currentChildNode.nodeType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=== 1)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currentChildNode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currentChildNode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currentChildNode.nextElementSibling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40116-5C6F-4169-9FE9-997CCEED4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420" y="2945512"/>
            <a:ext cx="5117482" cy="15517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79E527-D896-686D-980C-4ACAC95B98BF}"/>
              </a:ext>
            </a:extLst>
          </p:cNvPr>
          <p:cNvSpPr/>
          <p:nvPr/>
        </p:nvSpPr>
        <p:spPr>
          <a:xfrm>
            <a:off x="225720" y="662392"/>
            <a:ext cx="5832544" cy="50475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&lt;head&gt;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&lt;title&gt;Manipulating Elements&lt;/title&gt;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&lt;/head&gt;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&lt;body&gt;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&lt;h3&gt;SIT@KMUTT Restaurant&lt;/h3&gt;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&lt;div class="menu"&gt;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&lt;ul id="appetizer"&gt;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&lt;li class="vegan"&gt;Vegetable Rolls&lt;/li&gt;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&lt;li class="meat"&gt;Chicken Wings&lt;/li&gt;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&lt;li class="meat"&gt;Tuna Sandwich&lt;/li&gt;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&lt;/ul&gt;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&lt;ul id="soup"&gt;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&lt;li class="meat"&gt;Spicy Bacon-Corn Soup&lt;/li&gt;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&lt;li class="vegan"&gt;Vegetable Soup&lt;/li&gt;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&lt;li class="meat"&gt;Beef Soup&lt;/li&gt;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&lt;li class="vegan"&gt;Coconut Soup&lt;/li&gt;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&lt;/ul&gt;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&lt;/div&gt;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&lt;p&gt;***Enjoy Your Meal, Thank you***&lt;/p&gt;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&lt;/body&gt;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B89867-BBBB-EB39-B6E7-93CEE8BF99CB}"/>
              </a:ext>
            </a:extLst>
          </p:cNvPr>
          <p:cNvSpPr/>
          <p:nvPr/>
        </p:nvSpPr>
        <p:spPr>
          <a:xfrm>
            <a:off x="175717" y="5752713"/>
            <a:ext cx="11765094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*The </a:t>
            </a:r>
            <a:r>
              <a:rPr lang="en-US" sz="2000" dirty="0" err="1">
                <a:solidFill>
                  <a:srgbClr val="C00000"/>
                </a:solidFill>
              </a:rPr>
              <a:t>firstChild</a:t>
            </a:r>
            <a:r>
              <a:rPr lang="en-US" sz="2000" dirty="0">
                <a:solidFill>
                  <a:srgbClr val="C00000"/>
                </a:solidFill>
              </a:rPr>
              <a:t> and </a:t>
            </a:r>
            <a:r>
              <a:rPr lang="en-US" sz="2000" dirty="0" err="1">
                <a:solidFill>
                  <a:srgbClr val="C00000"/>
                </a:solidFill>
              </a:rPr>
              <a:t>lastChild</a:t>
            </a:r>
            <a:r>
              <a:rPr lang="en-US" sz="2000" dirty="0">
                <a:solidFill>
                  <a:srgbClr val="C00000"/>
                </a:solidFill>
              </a:rPr>
              <a:t> return the first and last child of a node, which can be any node type including text node, comment node, and element node.</a:t>
            </a:r>
          </a:p>
          <a:p>
            <a:r>
              <a:rPr lang="en-US" sz="2000" dirty="0">
                <a:solidFill>
                  <a:srgbClr val="C00000"/>
                </a:solidFill>
              </a:rPr>
              <a:t>**The </a:t>
            </a:r>
            <a:r>
              <a:rPr lang="en-US" sz="2000" dirty="0" err="1">
                <a:solidFill>
                  <a:srgbClr val="C00000"/>
                </a:solidFill>
              </a:rPr>
              <a:t>firstElementChild</a:t>
            </a:r>
            <a:r>
              <a:rPr lang="en-US" sz="2000" dirty="0">
                <a:solidFill>
                  <a:srgbClr val="C00000"/>
                </a:solidFill>
              </a:rPr>
              <a:t> and </a:t>
            </a:r>
            <a:r>
              <a:rPr lang="en-US" sz="2000" dirty="0" err="1">
                <a:solidFill>
                  <a:srgbClr val="C00000"/>
                </a:solidFill>
              </a:rPr>
              <a:t>lastElementChild</a:t>
            </a:r>
            <a:r>
              <a:rPr lang="en-US" sz="2000" dirty="0">
                <a:solidFill>
                  <a:srgbClr val="C00000"/>
                </a:solidFill>
              </a:rPr>
              <a:t> return the first and last child Element node.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828514-A718-9EBB-5570-9D93B3D181E3}"/>
              </a:ext>
            </a:extLst>
          </p:cNvPr>
          <p:cNvSpPr txBox="1"/>
          <p:nvPr/>
        </p:nvSpPr>
        <p:spPr>
          <a:xfrm>
            <a:off x="225720" y="60929"/>
            <a:ext cx="60979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Element Traversal Example </a:t>
            </a:r>
          </a:p>
        </p:txBody>
      </p:sp>
    </p:spTree>
    <p:extLst>
      <p:ext uri="{BB962C8B-B14F-4D97-AF65-F5344CB8AC3E}">
        <p14:creationId xmlns:p14="http://schemas.microsoft.com/office/powerpoint/2010/main" val="2692086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99E7-B186-4D90-B364-EAA2FBFD5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1173" y="2766218"/>
            <a:ext cx="3953720" cy="1325563"/>
          </a:xfrm>
        </p:spPr>
        <p:txBody>
          <a:bodyPr/>
          <a:lstStyle/>
          <a:p>
            <a:r>
              <a:rPr lang="en-US" dirty="0"/>
              <a:t>Selecting Nodes</a:t>
            </a:r>
          </a:p>
        </p:txBody>
      </p:sp>
    </p:spTree>
    <p:extLst>
      <p:ext uri="{BB962C8B-B14F-4D97-AF65-F5344CB8AC3E}">
        <p14:creationId xmlns:p14="http://schemas.microsoft.com/office/powerpoint/2010/main" val="417269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9305-DF9E-4021-978A-12C31A5A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697" y="331437"/>
            <a:ext cx="10515600" cy="1325563"/>
          </a:xfrm>
        </p:spPr>
        <p:txBody>
          <a:bodyPr/>
          <a:lstStyle/>
          <a:p>
            <a:r>
              <a:rPr lang="en-US" dirty="0"/>
              <a:t>Selecting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439FE-DFBC-4071-A367-C7FA058B3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389" y="1517567"/>
            <a:ext cx="11793385" cy="46419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Document </a:t>
            </a:r>
            <a:r>
              <a:rPr lang="en-US" sz="2000" dirty="0"/>
              <a:t>type provides methods to specific element or sets of elements to perform certain operations.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FC064D-03F6-E8EA-50BE-505FF188C5A3}"/>
              </a:ext>
            </a:extLst>
          </p:cNvPr>
          <p:cNvSpPr txBox="1"/>
          <p:nvPr/>
        </p:nvSpPr>
        <p:spPr>
          <a:xfrm>
            <a:off x="608166" y="2413337"/>
            <a:ext cx="1137047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HTMLCollection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getElementByTagName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/>
              <a:t>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getElementsByClassName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are live. </a:t>
            </a:r>
          </a:p>
          <a:p>
            <a:pPr marL="0" indent="0">
              <a:buNone/>
            </a:pPr>
            <a:r>
              <a:rPr lang="en-US" dirty="0"/>
              <a:t>When an underlying document is changed, the </a:t>
            </a:r>
            <a:r>
              <a:rPr lang="en-US" dirty="0" err="1"/>
              <a:t>HTMLCollection</a:t>
            </a:r>
            <a:r>
              <a:rPr lang="en-US" dirty="0"/>
              <a:t> will be updated automatically.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getElementsByTagName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//returns an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HTMLCollection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of elements with the given tag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getElementsByClassName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//returns A live 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HTMLCollection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an array-like object of all child elements which have all the given class name(s).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0EA735-7B64-1E96-C032-F6BF81267384}"/>
              </a:ext>
            </a:extLst>
          </p:cNvPr>
          <p:cNvSpPr txBox="1"/>
          <p:nvPr/>
        </p:nvSpPr>
        <p:spPr>
          <a:xfrm>
            <a:off x="608166" y="4267620"/>
            <a:ext cx="1137047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NodeList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getElementsByName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returns 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NodeList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which returns all elements that have a given name attribute.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querySelectorAll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//the CSS query and returns all matching nodes instead of just one. This method returns a static instance of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NodeList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querySelector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//a CSS query and returns the first descendant element that matches the pattern or null if there is no matching element.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31DF66-5D35-A62D-E3BB-B8F12916A0FE}"/>
              </a:ext>
            </a:extLst>
          </p:cNvPr>
          <p:cNvSpPr txBox="1"/>
          <p:nvPr/>
        </p:nvSpPr>
        <p:spPr>
          <a:xfrm>
            <a:off x="608165" y="1944048"/>
            <a:ext cx="113704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// returns the element if found, or null if an element with that ID doesn’t exist. </a:t>
            </a:r>
          </a:p>
        </p:txBody>
      </p:sp>
    </p:spTree>
    <p:extLst>
      <p:ext uri="{BB962C8B-B14F-4D97-AF65-F5344CB8AC3E}">
        <p14:creationId xmlns:p14="http://schemas.microsoft.com/office/powerpoint/2010/main" val="1254121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8BD5-241E-3B65-E495-6BDF95A9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HTMLCollection</a:t>
            </a:r>
            <a:r>
              <a:rPr lang="en-US" dirty="0"/>
              <a:t> Vs. </a:t>
            </a:r>
            <a:r>
              <a:rPr lang="en-US" dirty="0" err="1"/>
              <a:t>NodeList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38424-D796-0906-CE8B-09E427361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562"/>
            <a:ext cx="10991850" cy="4775547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+mn-lt"/>
              </a:rPr>
              <a:t>An </a:t>
            </a:r>
            <a:r>
              <a:rPr lang="en-US" altLang="en-US" sz="2400" b="1" dirty="0" err="1">
                <a:latin typeface="+mn-lt"/>
              </a:rPr>
              <a:t>HTMLCollection</a:t>
            </a:r>
            <a:r>
              <a:rPr lang="en-US" altLang="en-US" sz="2400" b="1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is always </a:t>
            </a:r>
            <a:r>
              <a:rPr lang="en-US" altLang="en-US" sz="2400" b="1" dirty="0">
                <a:latin typeface="+mn-lt"/>
              </a:rPr>
              <a:t>a live collection of element nodes</a:t>
            </a:r>
            <a:r>
              <a:rPr lang="en-US" altLang="en-US" sz="2400" dirty="0">
                <a:latin typeface="+mn-lt"/>
              </a:rPr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latin typeface="+mn-lt"/>
              </a:rPr>
              <a:t>For example: If you add a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 </a:t>
            </a:r>
            <a:r>
              <a:rPr lang="en-US" altLang="en-US" sz="2200" dirty="0">
                <a:latin typeface="+mn-lt"/>
              </a:rPr>
              <a:t>element to a list in the  DOM, the list in the HTML Collection will also change.</a:t>
            </a:r>
            <a:r>
              <a:rPr lang="th-TH" altLang="en-US" sz="2200" dirty="0">
                <a:latin typeface="+mn-lt"/>
              </a:rPr>
              <a:t>  </a:t>
            </a:r>
            <a:endParaRPr lang="en-US" altLang="en-US" sz="2200" dirty="0">
              <a:latin typeface="+mn-lt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latin typeface="+mn-lt"/>
              </a:rPr>
              <a:t>A </a:t>
            </a:r>
            <a:r>
              <a:rPr lang="en-US" altLang="en-US" sz="2200" dirty="0" err="1">
                <a:latin typeface="+mn-lt"/>
              </a:rPr>
              <a:t>HTMLCollection</a:t>
            </a:r>
            <a:r>
              <a:rPr lang="en-US" altLang="en-US" sz="2200" dirty="0">
                <a:latin typeface="+mn-lt"/>
              </a:rPr>
              <a:t> items can be accessed by their name attribute, id attribute, or index number.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+mn-lt"/>
              </a:rPr>
              <a:t>A </a:t>
            </a:r>
            <a:r>
              <a:rPr lang="en-US" altLang="en-US" sz="2400" b="1" dirty="0" err="1">
                <a:latin typeface="+mn-lt"/>
              </a:rPr>
              <a:t>NodeList</a:t>
            </a:r>
            <a:r>
              <a:rPr lang="en-US" altLang="en-US" sz="2400" b="1" dirty="0">
                <a:latin typeface="+mn-lt"/>
              </a:rPr>
              <a:t>  </a:t>
            </a:r>
            <a:r>
              <a:rPr lang="en-US" altLang="en-US" sz="2400" dirty="0">
                <a:latin typeface="+mn-lt"/>
              </a:rPr>
              <a:t>is </a:t>
            </a:r>
            <a:r>
              <a:rPr lang="en-US" altLang="en-US" sz="2400" b="1" dirty="0">
                <a:latin typeface="+mn-lt"/>
              </a:rPr>
              <a:t>a list of all nodes including elements nodes, attribute nodes, and text nodes </a:t>
            </a:r>
            <a:r>
              <a:rPr lang="en-US" altLang="en-US" sz="2400" dirty="0">
                <a:latin typeface="+mn-lt"/>
              </a:rPr>
              <a:t>extracted from a document.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n-lt"/>
              </a:rPr>
              <a:t> </a:t>
            </a:r>
            <a:r>
              <a:rPr lang="en-US" altLang="en-US" sz="2200" dirty="0">
                <a:latin typeface="+mn-lt"/>
              </a:rPr>
              <a:t>A </a:t>
            </a:r>
            <a:r>
              <a:rPr lang="en-US" altLang="en-US" sz="2200" dirty="0" err="1">
                <a:latin typeface="+mn-lt"/>
              </a:rPr>
              <a:t>NodeList</a:t>
            </a:r>
            <a:r>
              <a:rPr lang="en-US" altLang="en-US" sz="2200" dirty="0">
                <a:latin typeface="+mn-lt"/>
              </a:rPr>
              <a:t> is most often a static collection. For example: If you add a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 </a:t>
            </a:r>
            <a:r>
              <a:rPr lang="en-US" altLang="en-US" sz="2200" dirty="0">
                <a:latin typeface="+mn-lt"/>
              </a:rPr>
              <a:t>element to a list in the  DOM, the list in the </a:t>
            </a:r>
            <a:r>
              <a:rPr lang="en-US" altLang="en-US" sz="2200" dirty="0" err="1">
                <a:latin typeface="+mn-lt"/>
              </a:rPr>
              <a:t>NodeList</a:t>
            </a:r>
            <a:r>
              <a:rPr lang="en-US" altLang="en-US" sz="2200" dirty="0">
                <a:latin typeface="+mn-lt"/>
              </a:rPr>
              <a:t> will not change. 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 err="1"/>
              <a:t>NodeList</a:t>
            </a:r>
            <a:r>
              <a:rPr lang="en-US" sz="2200" dirty="0"/>
              <a:t> items can only be accessed by their index numbers.</a:t>
            </a:r>
            <a:endParaRPr lang="en-US" altLang="en-US" sz="2200" dirty="0"/>
          </a:p>
          <a:p>
            <a:r>
              <a:rPr lang="en-US" sz="2400" dirty="0">
                <a:latin typeface="+mn-lt"/>
              </a:rPr>
              <a:t>Both an </a:t>
            </a:r>
            <a:r>
              <a:rPr lang="en-US" sz="2400" dirty="0" err="1">
                <a:latin typeface="+mn-lt"/>
              </a:rPr>
              <a:t>HTMLCollection</a:t>
            </a:r>
            <a:r>
              <a:rPr lang="en-US" sz="2400" dirty="0">
                <a:latin typeface="+mn-lt"/>
              </a:rPr>
              <a:t> object and a </a:t>
            </a:r>
            <a:r>
              <a:rPr lang="en-US" sz="2400" dirty="0" err="1">
                <a:latin typeface="+mn-lt"/>
              </a:rPr>
              <a:t>NodeList</a:t>
            </a:r>
            <a:r>
              <a:rPr lang="en-US" sz="2400" dirty="0">
                <a:latin typeface="+mn-lt"/>
              </a:rPr>
              <a:t> object is an array-like collections (lists) of nodes extracted from a document.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299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A58B4B3-B927-F713-068C-6076104D528E}"/>
              </a:ext>
            </a:extLst>
          </p:cNvPr>
          <p:cNvSpPr txBox="1"/>
          <p:nvPr/>
        </p:nvSpPr>
        <p:spPr>
          <a:xfrm>
            <a:off x="842963" y="1218810"/>
            <a:ext cx="6097904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 lang="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&lt;title&gt;Document&lt;/title&gt;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id="app"&gt;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This is a Text Node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&lt;div&gt;This is a div Element Node#1&lt;/div&gt;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&lt;div&gt;This is a div Element Node#2&lt;/div&gt;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="./main.js" /&gt;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694ECA-F274-A21C-2C82-B6D18A0AA68A}"/>
              </a:ext>
            </a:extLst>
          </p:cNvPr>
          <p:cNvSpPr txBox="1"/>
          <p:nvPr/>
        </p:nvSpPr>
        <p:spPr>
          <a:xfrm>
            <a:off x="833437" y="4481704"/>
            <a:ext cx="10692375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//main.js</a:t>
            </a:r>
          </a:p>
          <a:p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myApp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childrensHTML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myApp.children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//return </a:t>
            </a:r>
            <a:r>
              <a:rPr lang="en-US" sz="1600" b="0" dirty="0" err="1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HTMLCollection</a:t>
            </a:r>
            <a:endParaRPr lang="en-US" sz="1600" b="0" dirty="0">
              <a:solidFill>
                <a:schemeClr val="accent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childNodesList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myApp.childNodes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//return </a:t>
            </a:r>
            <a:r>
              <a:rPr lang="en-US" sz="1600" b="0" dirty="0" err="1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NodeList</a:t>
            </a:r>
            <a:endParaRPr lang="en-US" sz="1600" b="0" dirty="0">
              <a:solidFill>
                <a:schemeClr val="accent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Array.from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childrensHTML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((element) =&gt; console.log(element))</a:t>
            </a:r>
          </a:p>
          <a:p>
            <a:r>
              <a:rPr lang="en-US" sz="1600" b="0" dirty="0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b="0" dirty="0" err="1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HTMLCollection</a:t>
            </a:r>
            <a:r>
              <a:rPr lang="en-US" sz="1600" b="0" dirty="0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(2) [div, div], cannot use </a:t>
            </a:r>
            <a:r>
              <a:rPr lang="en-US" sz="1600" b="0" dirty="0" err="1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600" b="0" dirty="0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directly and need to create array</a:t>
            </a:r>
          </a:p>
          <a:p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childNodesList.forEach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((element) =&gt; console.log(element))</a:t>
            </a:r>
            <a:endParaRPr lang="th-TH" sz="16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b="0" dirty="0" err="1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NodeList</a:t>
            </a:r>
            <a:r>
              <a:rPr lang="en-US" sz="1600" b="0" dirty="0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(5) [text, div, text, div, text] can use </a:t>
            </a:r>
            <a:r>
              <a:rPr lang="en-US" sz="1600" b="0" dirty="0" err="1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endParaRPr lang="en-US" sz="1600" b="0" dirty="0">
              <a:solidFill>
                <a:schemeClr val="accent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9F7A1D1-DF22-F70D-D7DA-5BB23AA4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437" y="26775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HTMLCollection</a:t>
            </a:r>
            <a:r>
              <a:rPr lang="en-US" dirty="0"/>
              <a:t> and </a:t>
            </a:r>
            <a:r>
              <a:rPr lang="en-US" dirty="0" err="1"/>
              <a:t>NodeList</a:t>
            </a:r>
            <a:r>
              <a:rPr lang="en-US" dirty="0"/>
              <a:t> Examples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A0C36D-D5DA-8E6A-7F96-7D540EDDEF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312"/>
          <a:stretch/>
        </p:blipFill>
        <p:spPr>
          <a:xfrm>
            <a:off x="7420450" y="1474804"/>
            <a:ext cx="4105362" cy="259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93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B3E0-CC76-A5E2-F1B2-5165FF0B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HTMLCollection</a:t>
            </a:r>
            <a:r>
              <a:rPr lang="en-US" dirty="0"/>
              <a:t> (live) Vs. </a:t>
            </a:r>
            <a:r>
              <a:rPr lang="en-US" dirty="0" err="1"/>
              <a:t>NodeList</a:t>
            </a:r>
            <a:r>
              <a:rPr lang="en-US" dirty="0"/>
              <a:t> (static)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E7CD9-3B4F-45DA-7510-2C47EAC7FCEF}"/>
              </a:ext>
            </a:extLst>
          </p:cNvPr>
          <p:cNvSpPr txBox="1"/>
          <p:nvPr/>
        </p:nvSpPr>
        <p:spPr>
          <a:xfrm>
            <a:off x="838201" y="3344361"/>
            <a:ext cx="906018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sectionDiv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('sections')</a:t>
            </a:r>
          </a:p>
          <a:p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sectionsbySelectorAll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('.section')</a:t>
            </a:r>
          </a:p>
          <a:p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sectionsByClassName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document.getElementsByClassName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('section')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2CAAC-6B72-36D9-83A6-4ECCBE60433D}"/>
              </a:ext>
            </a:extLst>
          </p:cNvPr>
          <p:cNvSpPr txBox="1"/>
          <p:nvPr/>
        </p:nvSpPr>
        <p:spPr>
          <a:xfrm>
            <a:off x="838200" y="1386582"/>
            <a:ext cx="6877050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 id="sections"&gt;</a:t>
            </a:r>
          </a:p>
          <a:p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&lt;div class="section"&gt;Section 1&lt;/div&gt;</a:t>
            </a:r>
          </a:p>
          <a:p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&lt;div class="section"&gt;Section 2&lt;/div&gt;</a:t>
            </a:r>
          </a:p>
          <a:p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&lt;div class="section"&gt;Section 3&lt;/div&gt;</a:t>
            </a:r>
          </a:p>
          <a:p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&lt;div class="section"&gt;Section 4&lt;/div&gt;</a:t>
            </a:r>
          </a:p>
          <a:p>
            <a:r>
              <a:rPr lang="en-US" sz="16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&lt;!-- </a:t>
            </a:r>
            <a:r>
              <a:rPr lang="en-US" sz="1600" b="0" i="1" dirty="0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 class="section"&gt;Section 5&lt;/div&gt; --&gt;</a:t>
            </a:r>
          </a:p>
          <a:p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1BE386-F609-2DBF-1977-9EBD084844BB}"/>
              </a:ext>
            </a:extLst>
          </p:cNvPr>
          <p:cNvSpPr txBox="1"/>
          <p:nvPr/>
        </p:nvSpPr>
        <p:spPr>
          <a:xfrm>
            <a:off x="838200" y="4338081"/>
            <a:ext cx="906018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//create a new div section</a:t>
            </a:r>
          </a:p>
          <a:p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div = 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('div')</a:t>
            </a:r>
          </a:p>
          <a:p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div.classList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'section'</a:t>
            </a:r>
          </a:p>
          <a:p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div.innerHTML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'section 5'</a:t>
            </a:r>
            <a:b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sectionDiv.appendChild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(div)</a:t>
            </a:r>
            <a:b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sectionsByClassName.length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0" dirty="0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//5</a:t>
            </a:r>
            <a:r>
              <a:rPr lang="th-TH" sz="1600" b="0" dirty="0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6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sectionsbySelectorAll.length</a:t>
            </a:r>
            <a:r>
              <a:rPr lang="en-US" sz="1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0" dirty="0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//4</a:t>
            </a:r>
          </a:p>
        </p:txBody>
      </p:sp>
    </p:spTree>
    <p:extLst>
      <p:ext uri="{BB962C8B-B14F-4D97-AF65-F5344CB8AC3E}">
        <p14:creationId xmlns:p14="http://schemas.microsoft.com/office/powerpoint/2010/main" val="1320691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95276C-16E0-4E67-81C5-F6293E660F41}"/>
              </a:ext>
            </a:extLst>
          </p:cNvPr>
          <p:cNvSpPr/>
          <p:nvPr/>
        </p:nvSpPr>
        <p:spPr>
          <a:xfrm>
            <a:off x="103695" y="1129523"/>
            <a:ext cx="5759777" cy="5424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&lt;html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&lt;head&gt;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&lt;title&gt;Document Object Model Sample Page&lt;/title&gt;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&lt;/head&gt;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&lt;body&gt;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&lt;h1 id="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myHeading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"&gt;Selecting Elements&lt;/h1&gt;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&lt;h2 class="heading"&gt;Document Object Model&lt;/h2&gt;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&lt;h2 class="heading"&gt;DOM&lt;/h2&gt;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&lt;ul class="all-list-items"&gt;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&lt;li class=list-item&gt;out of class&lt;/li&gt;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&lt;li class="list-item"&gt;[1] Single Element by ID:&lt;/li&gt;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&lt;li class="list-item"&gt;[2] Single Element by CSS selector:&lt;/li&gt;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&lt;li class="list-item"&gt;[3] Multiple Element by CSS selector:&lt;/li&gt;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&lt;li class="list-item"&gt;[4] Multiple Element by class (live):&lt;/li&gt;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&lt;li class="list-item"&gt;[5] Multiple Element by tag (live):&lt;/li&gt;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&lt;/ul&gt;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&lt;ul&gt;  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&lt;li&gt;   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&lt;input type="radio" value="red" name="color" id="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&lt;label for="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"&gt;Red&lt;/label&gt;  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&lt;/li&gt;  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&lt;li&gt;   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&lt;input type="radio" value="green" name="color" id="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colorGreen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&lt;label for="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colorGreen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"&gt;Green&lt;/label&gt;  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&lt;/li&gt;  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&lt;li&gt;   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&lt;input type="radio" value="blue" name="color" id="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colorBlue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"&gt;  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&lt;label for="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colorBlue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"&gt;Blue&lt;/label&gt;  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&lt;/li&gt; 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&lt;/ul&gt;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&lt;script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="main.js"&gt;&lt;/script&gt;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&lt;/body&gt;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9808B5-DF0C-4DF0-AA69-7E4FDD52EAD9}"/>
              </a:ext>
            </a:extLst>
          </p:cNvPr>
          <p:cNvSpPr/>
          <p:nvPr/>
        </p:nvSpPr>
        <p:spPr>
          <a:xfrm>
            <a:off x="5897627" y="1129523"/>
            <a:ext cx="6190678" cy="21698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const 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domElementId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myHeading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const 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domByTagName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document.getElementsByTagName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const 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domByName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=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("color")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const 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domClassName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document.getElementsByClassName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("list-item")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const 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domQuerySelector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(".heading")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const 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domQuerySelectorAll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(".heading")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domElementId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//&lt;h1 id="</a:t>
            </a:r>
            <a:r>
              <a:rPr lang="en-US" sz="9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myHeading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"&gt;Selecting Elements&lt;/h1&gt;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domByTagName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9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HTMLCollection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 [</a:t>
            </a:r>
            <a:r>
              <a:rPr lang="en-US" sz="9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ul.all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-list-</a:t>
            </a:r>
            <a:r>
              <a:rPr lang="en-US" sz="9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items,ul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domByTagName.length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//2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domByTagName.item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(0)) 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//&lt;ul class="all-list-items"&gt;...&lt;/ul&gt;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domByName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9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NodeList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 [</a:t>
            </a:r>
            <a:r>
              <a:rPr lang="en-US" sz="9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input#colorRed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9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input#colorGreen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9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input#colorBlue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domClassName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9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HTMLCollection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(6) [</a:t>
            </a:r>
            <a:r>
              <a:rPr lang="en-US" sz="9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li.list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-item, </a:t>
            </a:r>
            <a:r>
              <a:rPr lang="en-US" sz="9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li.list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9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item,li.list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-item, </a:t>
            </a:r>
            <a:r>
              <a:rPr lang="en-US" sz="9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li.list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-item, </a:t>
            </a:r>
            <a:r>
              <a:rPr lang="en-US" sz="9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li.list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-item, </a:t>
            </a:r>
            <a:r>
              <a:rPr lang="en-US" sz="9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li.list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-item]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domQuerySelector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//&lt;h2 class="heading"&gt;Document Object Model&lt;/h2&gt;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domQuerySelectorAll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9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NodeList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 [h2.heading, h2.heading]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128A996-43C6-9E5B-F59F-B0AE6A68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10" y="463095"/>
            <a:ext cx="10515600" cy="370548"/>
          </a:xfrm>
        </p:spPr>
        <p:txBody>
          <a:bodyPr>
            <a:noAutofit/>
          </a:bodyPr>
          <a:lstStyle/>
          <a:p>
            <a:r>
              <a:rPr lang="en-US" dirty="0"/>
              <a:t>Selecting Elements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91CF43-7C2D-D14B-B0B5-2E63221C2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627" y="3668979"/>
            <a:ext cx="6230407" cy="161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14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99E7-B186-4D90-B364-EAA2FBFD5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473" y="2309670"/>
            <a:ext cx="4838218" cy="1325563"/>
          </a:xfrm>
        </p:spPr>
        <p:txBody>
          <a:bodyPr/>
          <a:lstStyle/>
          <a:p>
            <a:r>
              <a:rPr lang="en-US" dirty="0"/>
              <a:t>Manipulating Nodes</a:t>
            </a:r>
          </a:p>
        </p:txBody>
      </p:sp>
    </p:spTree>
    <p:extLst>
      <p:ext uri="{BB962C8B-B14F-4D97-AF65-F5344CB8AC3E}">
        <p14:creationId xmlns:p14="http://schemas.microsoft.com/office/powerpoint/2010/main" val="4113739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2967-0250-45D1-8469-015972960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0BE03-2A24-48D9-AC16-29C26C26E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9563"/>
            <a:ext cx="11001499" cy="4351338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appendChild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adds a newly node to the end of the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childNodes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list 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createElement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//create a new HTML element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insertBefore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referenceNode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//The node to insert becomes the previous sibling of the reference node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replaceChild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newChild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oldChild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//replaces a child node within the given (parent) node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removeChild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(child)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removes a child node from the DOM and returns the removed node.</a:t>
            </a:r>
          </a:p>
        </p:txBody>
      </p:sp>
    </p:spTree>
    <p:extLst>
      <p:ext uri="{BB962C8B-B14F-4D97-AF65-F5344CB8AC3E}">
        <p14:creationId xmlns:p14="http://schemas.microsoft.com/office/powerpoint/2010/main" val="425680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0403-83FC-4194-A85F-F681602E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Document Object Modeling (DOM)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2E4BA-0E07-4C6C-AC7D-30AA0F028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Document Object Model (DOM) represents the HTML page so that programs can change the document structure, style, and content.</a:t>
            </a:r>
          </a:p>
          <a:p>
            <a:r>
              <a:rPr lang="en-US" dirty="0"/>
              <a:t>The DOM represents a document as a </a:t>
            </a:r>
            <a:r>
              <a:rPr lang="en-US" b="1" dirty="0"/>
              <a:t>hierarchical tree of nodes</a:t>
            </a:r>
            <a:r>
              <a:rPr lang="en-US" dirty="0"/>
              <a:t>, allowing developers to select, add, remove, and modify individual parts of the page. </a:t>
            </a:r>
          </a:p>
          <a:p>
            <a:r>
              <a:rPr lang="en-US" dirty="0"/>
              <a:t>The DOM is now a truly cross-platform, language-independent way of representing and manipulating pages for markup.</a:t>
            </a:r>
          </a:p>
          <a:p>
            <a:r>
              <a:rPr lang="en-US" dirty="0"/>
              <a:t>The DOM is not a programming language, but without it, the JavaScript language wouldn't have any model or notion of web pages, HTML documents, XML documents, and their component parts.</a:t>
            </a:r>
          </a:p>
        </p:txBody>
      </p:sp>
    </p:spTree>
    <p:extLst>
      <p:ext uri="{BB962C8B-B14F-4D97-AF65-F5344CB8AC3E}">
        <p14:creationId xmlns:p14="http://schemas.microsoft.com/office/powerpoint/2010/main" val="37652063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D8D1A5-61D6-452D-B457-E46B41F886EC}"/>
              </a:ext>
            </a:extLst>
          </p:cNvPr>
          <p:cNvSpPr/>
          <p:nvPr/>
        </p:nvSpPr>
        <p:spPr>
          <a:xfrm>
            <a:off x="1005370" y="3762903"/>
            <a:ext cx="9867791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= ["HTML", "JavaScript", "Nodejs"]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programlang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 (const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of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const li=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li.innerHTML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=lang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langElement.appendChild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6EC75F-0B9D-41A8-B6D2-C3A1B27F71FD}"/>
              </a:ext>
            </a:extLst>
          </p:cNvPr>
          <p:cNvSpPr/>
          <p:nvPr/>
        </p:nvSpPr>
        <p:spPr>
          <a:xfrm>
            <a:off x="1005370" y="950176"/>
            <a:ext cx="594808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&lt;head&gt;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&lt;title&gt;Manipulating Elements&lt;/title&gt;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&lt;/head&gt;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&lt;body&gt;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&lt;ul id="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programlang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"&gt;&lt;/ul&gt;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&lt;/body&gt;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7029A1-738C-4436-A791-1452E22DA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110" y="950176"/>
            <a:ext cx="3695700" cy="2657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92C388-D15B-4E57-8DF0-EDBEB17EB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867" y="1723338"/>
            <a:ext cx="1057275" cy="76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75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51156FB-801D-4F61-BEDE-E0C104131DA7}"/>
              </a:ext>
            </a:extLst>
          </p:cNvPr>
          <p:cNvSpPr/>
          <p:nvPr/>
        </p:nvSpPr>
        <p:spPr>
          <a:xfrm>
            <a:off x="78425" y="1466438"/>
            <a:ext cx="7119048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const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firstLangElement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langElement.firstElementChild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const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newLangNode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("li")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newLangNode.innerHTML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="Java"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langElement.insertBefore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newLangNode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firstLangElement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5B73FF-41B4-4DDD-BC24-91741B29F37A}"/>
              </a:ext>
            </a:extLst>
          </p:cNvPr>
          <p:cNvSpPr/>
          <p:nvPr/>
        </p:nvSpPr>
        <p:spPr>
          <a:xfrm>
            <a:off x="156850" y="4392630"/>
            <a:ext cx="6962198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const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newLastLangNode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("li")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newLastLangNode.innerHTML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="C++"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langElement.insertBefore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newLastLangNode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 null)</a:t>
            </a:r>
            <a:endParaRPr lang="en-US" sz="16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08AEA5-02E1-46AF-9A7B-C560B967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469" y="294155"/>
            <a:ext cx="3429000" cy="2990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12D287-DC39-4F04-8A7C-FC409188C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1374" y="295600"/>
            <a:ext cx="1153487" cy="9525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0DDC7C-BD69-4C53-BB8E-E0E176904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1374" y="3429000"/>
            <a:ext cx="1000125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655398-1421-409B-A178-D38146CC73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7144" y="3429000"/>
            <a:ext cx="3362325" cy="3162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9B96C5-5DA8-4581-A589-C0D6C2D11A2E}"/>
              </a:ext>
            </a:extLst>
          </p:cNvPr>
          <p:cNvSpPr/>
          <p:nvPr/>
        </p:nvSpPr>
        <p:spPr>
          <a:xfrm>
            <a:off x="7935132" y="1644399"/>
            <a:ext cx="1007390" cy="168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166113-2238-481A-96BB-F64021C93343}"/>
              </a:ext>
            </a:extLst>
          </p:cNvPr>
          <p:cNvSpPr/>
          <p:nvPr/>
        </p:nvSpPr>
        <p:spPr>
          <a:xfrm>
            <a:off x="7935132" y="5419475"/>
            <a:ext cx="1007390" cy="168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65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55BC6-F599-4AA2-8E14-D2E4C69015D2}"/>
              </a:ext>
            </a:extLst>
          </p:cNvPr>
          <p:cNvSpPr/>
          <p:nvPr/>
        </p:nvSpPr>
        <p:spPr>
          <a:xfrm>
            <a:off x="822316" y="591883"/>
            <a:ext cx="7230319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langElement.replaceChild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newLastLangNode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newLangNode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ACCDA9-E2EE-447F-9308-64965821B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16" y="1023817"/>
            <a:ext cx="3362325" cy="3086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F178B9-0B24-41D1-9B03-BAC3B84E6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537" y="1023817"/>
            <a:ext cx="1028700" cy="847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CCA444-5C5F-4BA0-AE9D-07893C81A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388" y="3106969"/>
            <a:ext cx="3429000" cy="2619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FB221F4-0754-4D0A-A157-18CA38E97BDC}"/>
              </a:ext>
            </a:extLst>
          </p:cNvPr>
          <p:cNvSpPr/>
          <p:nvPr/>
        </p:nvSpPr>
        <p:spPr>
          <a:xfrm>
            <a:off x="4837887" y="2397590"/>
            <a:ext cx="6940200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langElement.removeChild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langElement.firstElementChild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81D5A9-B039-4C0E-AA3C-272D8AE9B0EC}"/>
              </a:ext>
            </a:extLst>
          </p:cNvPr>
          <p:cNvSpPr/>
          <p:nvPr/>
        </p:nvSpPr>
        <p:spPr>
          <a:xfrm>
            <a:off x="4344847" y="1024745"/>
            <a:ext cx="1007390" cy="168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814C66-F73E-46C1-B29C-5CF9733F7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0984" y="3176812"/>
            <a:ext cx="1028700" cy="84772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61FD0BF-236C-41D2-8587-7B114410362E}"/>
              </a:ext>
            </a:extLst>
          </p:cNvPr>
          <p:cNvCxnSpPr>
            <a:cxnSpLocks/>
          </p:cNvCxnSpPr>
          <p:nvPr/>
        </p:nvCxnSpPr>
        <p:spPr>
          <a:xfrm>
            <a:off x="10521990" y="3155055"/>
            <a:ext cx="635431" cy="2250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56C02C-305F-447E-8706-726924F3E51D}"/>
              </a:ext>
            </a:extLst>
          </p:cNvPr>
          <p:cNvCxnSpPr>
            <a:cxnSpLocks/>
          </p:cNvCxnSpPr>
          <p:nvPr/>
        </p:nvCxnSpPr>
        <p:spPr>
          <a:xfrm flipV="1">
            <a:off x="10523349" y="3184581"/>
            <a:ext cx="635431" cy="1552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938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99E7-B186-4D90-B364-EAA2FBFD5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332" y="2267467"/>
            <a:ext cx="6141335" cy="1325563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System Dialogs</a:t>
            </a:r>
          </a:p>
        </p:txBody>
      </p:sp>
    </p:spTree>
    <p:extLst>
      <p:ext uri="{BB962C8B-B14F-4D97-AF65-F5344CB8AC3E}">
        <p14:creationId xmlns:p14="http://schemas.microsoft.com/office/powerpoint/2010/main" val="2009288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1425-2148-4A57-9D66-F78F2D0E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Dialogs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DD447-FBC6-493D-BE2B-5FC475842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browser is capable of invoking system dialogs to display to the user through the </a:t>
            </a:r>
            <a:r>
              <a:rPr lang="en-US" b="1" dirty="0"/>
              <a:t>alert(), confirm(), </a:t>
            </a:r>
            <a:r>
              <a:rPr lang="en-US" dirty="0"/>
              <a:t>and </a:t>
            </a:r>
            <a:r>
              <a:rPr lang="en-US" b="1" dirty="0"/>
              <a:t>prompt() </a:t>
            </a:r>
            <a:r>
              <a:rPr lang="en-US" dirty="0"/>
              <a:t>methods.</a:t>
            </a:r>
          </a:p>
          <a:p>
            <a:r>
              <a:rPr lang="en-US" dirty="0"/>
              <a:t>These dialogs are not related to the web page being displayed in the browser and do not contain HTML.</a:t>
            </a:r>
          </a:p>
          <a:p>
            <a:r>
              <a:rPr lang="en-US" dirty="0"/>
              <a:t>Their appearance is determined by operating system and/or browser settings rather than CSS. </a:t>
            </a:r>
          </a:p>
          <a:p>
            <a:r>
              <a:rPr lang="en-US" dirty="0"/>
              <a:t>Additionally, each of these dialogs is synchronous and modal, meaning code execution stops when a dialog is displayed, and resumes after it has been dismissed.</a:t>
            </a:r>
          </a:p>
        </p:txBody>
      </p:sp>
    </p:spTree>
    <p:extLst>
      <p:ext uri="{BB962C8B-B14F-4D97-AF65-F5344CB8AC3E}">
        <p14:creationId xmlns:p14="http://schemas.microsoft.com/office/powerpoint/2010/main" val="1270764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57B3-9B2E-44F2-89C2-43EE6A33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Dialogs: alert()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5CA12-D13D-4DDF-8ACD-74B253859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alert() </a:t>
            </a:r>
            <a:r>
              <a:rPr lang="en-US" dirty="0"/>
              <a:t>method simply accepts a string to display to the user.</a:t>
            </a:r>
          </a:p>
          <a:p>
            <a:r>
              <a:rPr lang="en-US" dirty="0"/>
              <a:t>When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alert() </a:t>
            </a:r>
            <a:r>
              <a:rPr lang="en-US" dirty="0"/>
              <a:t>is called, a system message box displays the specified text to the user, followed by a single OK button. </a:t>
            </a:r>
          </a:p>
          <a:p>
            <a:r>
              <a:rPr lang="en-US" dirty="0"/>
              <a:t>Alert dialogs are typically used when users must be made aware of something that they have no control over, such as an error.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F81600-E958-4A53-A9B0-E1FB068223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7"/>
          <a:stretch/>
        </p:blipFill>
        <p:spPr>
          <a:xfrm>
            <a:off x="3280068" y="4325597"/>
            <a:ext cx="5003534" cy="145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77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57B3-9B2E-44F2-89C2-43EE6A33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Dialogs: confirm()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5CA12-D13D-4DDF-8ACD-74B253859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 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confirm()</a:t>
            </a:r>
            <a:r>
              <a:rPr lang="en-US" dirty="0"/>
              <a:t>method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looks similar to an alert dialog in that it displays a message to the user. </a:t>
            </a:r>
          </a:p>
          <a:p>
            <a:r>
              <a:rPr lang="en-US" dirty="0"/>
              <a:t>The main difference between the two is the </a:t>
            </a:r>
            <a:r>
              <a:rPr lang="en-US" b="1" dirty="0"/>
              <a:t>presence of a Cancel button along with the OK button</a:t>
            </a:r>
            <a:r>
              <a:rPr lang="en-US" dirty="0"/>
              <a:t>, which allows the user to indicate if a given action should be taken. </a:t>
            </a:r>
          </a:p>
          <a:p>
            <a:r>
              <a:rPr lang="en-US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confirm() </a:t>
            </a:r>
            <a:r>
              <a:rPr lang="en-US" dirty="0"/>
              <a:t>method returns true if the user clicked "OK", and false otherwise.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CA84F-B056-412D-A32A-F8E18F900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004" y="4994031"/>
            <a:ext cx="4529931" cy="130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19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57B3-9B2E-44F2-89C2-43EE6A33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Dialogs: prompt()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5CA12-D13D-4DDF-8ACD-74B253859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final type of dialog is displayed by calling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prompt(), </a:t>
            </a:r>
            <a:r>
              <a:rPr lang="en-US" sz="2400" dirty="0"/>
              <a:t>which along </a:t>
            </a:r>
            <a:r>
              <a:rPr lang="en-US" sz="2400" b="1" dirty="0"/>
              <a:t>with OK and Cancel buttons</a:t>
            </a:r>
            <a:r>
              <a:rPr lang="en-US" sz="2400" dirty="0"/>
              <a:t>, this dialog has a text box where the user may enter some data. </a:t>
            </a:r>
          </a:p>
          <a:p>
            <a:r>
              <a:rPr lang="en-US" sz="2400" dirty="0"/>
              <a:t>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prompt() </a:t>
            </a:r>
            <a:r>
              <a:rPr lang="en-US" sz="2400" dirty="0"/>
              <a:t>method accepts two arguments: the </a:t>
            </a:r>
            <a:r>
              <a:rPr lang="en-US" sz="2400" i="1" dirty="0"/>
              <a:t>text to display </a:t>
            </a:r>
            <a:r>
              <a:rPr lang="en-US" sz="2400" dirty="0"/>
              <a:t>to the user, and the </a:t>
            </a:r>
            <a:r>
              <a:rPr lang="en-US" sz="2400" i="1" dirty="0"/>
              <a:t>default value </a:t>
            </a:r>
            <a:r>
              <a:rPr lang="en-US" sz="2400" dirty="0"/>
              <a:t>for the text box (which can be an empty string). </a:t>
            </a:r>
          </a:p>
          <a:p>
            <a:r>
              <a:rPr lang="en-US" sz="2400" dirty="0"/>
              <a:t>If the OK button is clicked,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prompt() </a:t>
            </a:r>
            <a:r>
              <a:rPr lang="en-US" sz="2400" dirty="0"/>
              <a:t>returns the value in the text box; if Cancel is clicked or the dialog is otherwise closed without clicking OK, the function returns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C54BA8-6C7D-47AD-9AAB-9C02F21C4D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4" t="1909" r="1582"/>
          <a:stretch/>
        </p:blipFill>
        <p:spPr>
          <a:xfrm>
            <a:off x="3548185" y="4692426"/>
            <a:ext cx="4263610" cy="160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11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01564E6A-2DAF-652F-7EC2-6CCB74F6D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861" y="200561"/>
            <a:ext cx="4092775" cy="1323439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TodoList</a:t>
            </a:r>
            <a:r>
              <a:rPr lang="en-US" sz="2800" dirty="0">
                <a:solidFill>
                  <a:srgbClr val="FF0000"/>
                </a:solidFill>
              </a:rPr>
              <a:t> Project Diagram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1E77BA8-92C5-7EE0-8973-88AA76FB119D}"/>
              </a:ext>
            </a:extLst>
          </p:cNvPr>
          <p:cNvGrpSpPr/>
          <p:nvPr/>
        </p:nvGrpSpPr>
        <p:grpSpPr>
          <a:xfrm>
            <a:off x="806027" y="1530773"/>
            <a:ext cx="4585546" cy="3088640"/>
            <a:chOff x="1361440" y="1822026"/>
            <a:chExt cx="4585546" cy="308864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0BC77B-0B8B-3F60-9734-914C6A220E48}"/>
                </a:ext>
              </a:extLst>
            </p:cNvPr>
            <p:cNvSpPr/>
            <p:nvPr/>
          </p:nvSpPr>
          <p:spPr>
            <a:xfrm>
              <a:off x="1571413" y="1916852"/>
              <a:ext cx="4111413" cy="11650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r"/>
              <a:endParaRPr lang="en-US" sz="1400" dirty="0">
                <a:solidFill>
                  <a:schemeClr val="tx1"/>
                </a:solidFill>
              </a:endParaRPr>
            </a:p>
            <a:p>
              <a:pPr algn="r"/>
              <a:r>
                <a:rPr lang="en-US" sz="1400" dirty="0">
                  <a:solidFill>
                    <a:srgbClr val="C00000"/>
                  </a:solidFill>
                </a:rPr>
                <a:t>lib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2183301-1E81-62AE-5474-03116DBF3A78}"/>
                </a:ext>
              </a:extLst>
            </p:cNvPr>
            <p:cNvSpPr/>
            <p:nvPr/>
          </p:nvSpPr>
          <p:spPr>
            <a:xfrm>
              <a:off x="1361440" y="1822026"/>
              <a:ext cx="4585546" cy="30886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847868-0FDD-8C34-9AAC-0CE775311F75}"/>
                </a:ext>
              </a:extLst>
            </p:cNvPr>
            <p:cNvSpPr/>
            <p:nvPr/>
          </p:nvSpPr>
          <p:spPr>
            <a:xfrm>
              <a:off x="1791544" y="2153920"/>
              <a:ext cx="968587" cy="6366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todo.js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F7DED3-EB6E-A497-54A1-87250478D365}"/>
                </a:ext>
              </a:extLst>
            </p:cNvPr>
            <p:cNvSpPr/>
            <p:nvPr/>
          </p:nvSpPr>
          <p:spPr>
            <a:xfrm>
              <a:off x="3579704" y="2153920"/>
              <a:ext cx="1649308" cy="6366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todoManagement.js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90A3111-01CE-237D-72BB-7A7BF729EDF7}"/>
                </a:ext>
              </a:extLst>
            </p:cNvPr>
            <p:cNvCxnSpPr>
              <a:cxnSpLocks/>
              <a:stCxn id="6" idx="1"/>
              <a:endCxn id="5" idx="3"/>
            </p:cNvCxnSpPr>
            <p:nvPr/>
          </p:nvCxnSpPr>
          <p:spPr>
            <a:xfrm flipH="1">
              <a:off x="2760131" y="2472267"/>
              <a:ext cx="8195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219D7-10AD-C93C-EE53-434A3D590241}"/>
                </a:ext>
              </a:extLst>
            </p:cNvPr>
            <p:cNvSpPr txBox="1"/>
            <p:nvPr/>
          </p:nvSpPr>
          <p:spPr>
            <a:xfrm>
              <a:off x="2950945" y="2182289"/>
              <a:ext cx="4379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F6C51F-D257-7150-88EC-656B39A00545}"/>
                </a:ext>
              </a:extLst>
            </p:cNvPr>
            <p:cNvSpPr/>
            <p:nvPr/>
          </p:nvSpPr>
          <p:spPr>
            <a:xfrm>
              <a:off x="1598506" y="3457785"/>
              <a:ext cx="2228427" cy="116501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r"/>
              <a:endParaRPr lang="en-US" sz="1400" dirty="0">
                <a:solidFill>
                  <a:schemeClr val="tx1"/>
                </a:solidFill>
              </a:endParaRPr>
            </a:p>
            <a:p>
              <a:pPr algn="r"/>
              <a:r>
                <a:rPr lang="en-US" sz="1400" dirty="0">
                  <a:solidFill>
                    <a:srgbClr val="C00000"/>
                  </a:solidFill>
                </a:rPr>
                <a:t>UI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92A153-9428-6F55-D443-E8593E5886A3}"/>
                </a:ext>
              </a:extLst>
            </p:cNvPr>
            <p:cNvSpPr/>
            <p:nvPr/>
          </p:nvSpPr>
          <p:spPr>
            <a:xfrm>
              <a:off x="1862664" y="3642361"/>
              <a:ext cx="968587" cy="63669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todoList.js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6E7B4BF-FC97-E504-46F8-270002956DAE}"/>
                </a:ext>
              </a:extLst>
            </p:cNvPr>
            <p:cNvSpPr/>
            <p:nvPr/>
          </p:nvSpPr>
          <p:spPr>
            <a:xfrm>
              <a:off x="4325353" y="3934460"/>
              <a:ext cx="968587" cy="31665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main.js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DBA40EA-0873-D0DD-43B2-37289AC9E0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4640" y="4103793"/>
              <a:ext cx="14907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3563F8-B2CA-EC7D-0CF7-2C5B6C8F1755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4809647" y="2790613"/>
              <a:ext cx="0" cy="11438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68BAE8-0C30-DDF4-C898-85A23E5B44CB}"/>
                </a:ext>
              </a:extLst>
            </p:cNvPr>
            <p:cNvSpPr txBox="1"/>
            <p:nvPr/>
          </p:nvSpPr>
          <p:spPr>
            <a:xfrm>
              <a:off x="4791072" y="3235541"/>
              <a:ext cx="4379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3DE542-CA29-D745-ADFE-C5DAB08EF6B6}"/>
                </a:ext>
              </a:extLst>
            </p:cNvPr>
            <p:cNvSpPr txBox="1"/>
            <p:nvPr/>
          </p:nvSpPr>
          <p:spPr>
            <a:xfrm>
              <a:off x="3426296" y="3865461"/>
              <a:ext cx="4379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uses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61E92C4-6B5E-69F3-B9B2-2973CCA55338}"/>
              </a:ext>
            </a:extLst>
          </p:cNvPr>
          <p:cNvSpPr txBox="1"/>
          <p:nvPr/>
        </p:nvSpPr>
        <p:spPr>
          <a:xfrm>
            <a:off x="5705470" y="1576750"/>
            <a:ext cx="60293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ไฟล์ </a:t>
            </a:r>
            <a:r>
              <a:rPr lang="en-US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./lib/todo.js</a:t>
            </a:r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เพื่อจัดการกับ </a:t>
            </a:r>
            <a:r>
              <a:rPr lang="en-US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property </a:t>
            </a:r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และฟังก์ชันของแต่ละ </a:t>
            </a:r>
            <a:r>
              <a:rPr lang="en-US" sz="1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todo</a:t>
            </a:r>
            <a:endParaRPr lang="en-US"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indent="-342900">
              <a:buFont typeface="+mj-lt"/>
              <a:buAutoNum type="arabicPeriod"/>
            </a:pPr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ไฟล์ </a:t>
            </a:r>
            <a:r>
              <a:rPr lang="en-US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./lib/todoManagement.js</a:t>
            </a:r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เพื่อจัดการโครงสร้างข้อมูลและฟังก์ชันของ </a:t>
            </a:r>
            <a:r>
              <a:rPr lang="en-US" sz="1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todo</a:t>
            </a:r>
            <a:r>
              <a:rPr lang="en-US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ทั้งหมด</a:t>
            </a:r>
            <a:endParaRPr lang="en-US"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indent="-342900">
              <a:buFont typeface="+mj-lt"/>
              <a:buAutoNum type="arabicPeriod"/>
            </a:pPr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ไฟล์ </a:t>
            </a:r>
            <a:r>
              <a:rPr lang="en-US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./UI/todoListUI.js </a:t>
            </a:r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เพื่อจัดการ </a:t>
            </a:r>
            <a:r>
              <a:rPr lang="en-US" sz="1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dom</a:t>
            </a:r>
            <a:r>
              <a:rPr lang="en-US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ของเอกสาร </a:t>
            </a:r>
            <a:r>
              <a:rPr lang="en-US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ไฟล์ </a:t>
            </a:r>
            <a:r>
              <a:rPr lang="en-US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./main.js </a:t>
            </a:r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สำหรับเรียกใช้ไฟล์ต่าง ๆ ที่เกี่ยวข้อง </a:t>
            </a:r>
            <a:endParaRPr lang="en-US"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1800" dirty="0">
              <a:solidFill>
                <a:schemeClr val="accent6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1800" dirty="0">
              <a:solidFill>
                <a:schemeClr val="accent6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1800" dirty="0">
              <a:solidFill>
                <a:schemeClr val="accent6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05398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D564-E163-DFF1-CBD8-01FBFED7C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328" y="-324283"/>
            <a:ext cx="4334672" cy="1323439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TodoList</a:t>
            </a:r>
            <a:r>
              <a:rPr lang="en-US" sz="2800" dirty="0">
                <a:solidFill>
                  <a:srgbClr val="FF0000"/>
                </a:solidFill>
              </a:rPr>
              <a:t> Project Requirement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6925A-5D10-00CF-56E8-80ED1D9CD861}"/>
              </a:ext>
            </a:extLst>
          </p:cNvPr>
          <p:cNvSpPr txBox="1"/>
          <p:nvPr/>
        </p:nvSpPr>
        <p:spPr>
          <a:xfrm>
            <a:off x="149900" y="1290525"/>
            <a:ext cx="748009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sz="2000" dirty="0">
                <a:solidFill>
                  <a:schemeClr val="accent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ไฟล์ </a:t>
            </a:r>
            <a:r>
              <a:rPr lang="en-US" sz="2000" dirty="0">
                <a:solidFill>
                  <a:schemeClr val="accent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./lib/todoManagement.js</a:t>
            </a:r>
            <a:r>
              <a:rPr lang="th-TH" sz="2000" dirty="0">
                <a:solidFill>
                  <a:schemeClr val="accent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เพื่อจัดการโครงสร้างข้อมูลและฟังก์ชันของ </a:t>
            </a:r>
            <a:r>
              <a:rPr lang="en-US" sz="2000" dirty="0" err="1">
                <a:solidFill>
                  <a:schemeClr val="accent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todo</a:t>
            </a:r>
            <a:r>
              <a:rPr lang="en-US" sz="2000" dirty="0">
                <a:solidFill>
                  <a:schemeClr val="accent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000" dirty="0">
                <a:solidFill>
                  <a:schemeClr val="accent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ทั้งหมด</a:t>
            </a:r>
            <a:endParaRPr lang="en-US" sz="2000" dirty="0">
              <a:solidFill>
                <a:schemeClr val="accent6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ให้แก้ไขฟังก์ชัน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addTodo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(desc)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return todo.id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แทนการ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return length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array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ให้เพิ่มฟังก์ชัน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getNumberOfDone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เพื่อ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return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จำนวนของ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Todo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ที่อยู่ในสถานะ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Done 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ให้เพิ่มฟังก์ชัน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getNumberOfNotDone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เพื่อ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return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จำนวนของ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Todo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ที่อยู่ในสถานะ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Not Done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E26CC-71A5-7651-DDD5-234EED9695BF}"/>
              </a:ext>
            </a:extLst>
          </p:cNvPr>
          <p:cNvSpPr txBox="1"/>
          <p:nvPr/>
        </p:nvSpPr>
        <p:spPr>
          <a:xfrm>
            <a:off x="149900" y="2734417"/>
            <a:ext cx="7480093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sz="2000" dirty="0">
                <a:solidFill>
                  <a:schemeClr val="accent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สร้างไฟล์ </a:t>
            </a:r>
            <a:r>
              <a:rPr lang="en-US" sz="2000" dirty="0">
                <a:solidFill>
                  <a:schemeClr val="accent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./UI/todoListUI.js </a:t>
            </a:r>
            <a:r>
              <a:rPr lang="th-TH" sz="2000" dirty="0">
                <a:solidFill>
                  <a:schemeClr val="accent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เพื่อจัดการ </a:t>
            </a:r>
            <a:r>
              <a:rPr lang="en-US" sz="2000" dirty="0" err="1">
                <a:solidFill>
                  <a:schemeClr val="accent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dom</a:t>
            </a:r>
            <a:r>
              <a:rPr lang="en-US" sz="2000" dirty="0">
                <a:solidFill>
                  <a:schemeClr val="accent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000" dirty="0">
                <a:solidFill>
                  <a:schemeClr val="accent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ของเอกสาร </a:t>
            </a:r>
            <a:r>
              <a:rPr lang="en-US" sz="2000" dirty="0">
                <a:solidFill>
                  <a:schemeClr val="accent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HTML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ให้เพิ่มฟังก์ชันที่ชื่อ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showTodoItem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2000" i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newId</a:t>
            </a:r>
            <a:r>
              <a:rPr lang="en-US" sz="20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sz="2000" i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newDescription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โดยทำการรับค่า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todo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id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description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เป็นพารามิเตอร์ เพื่อทำการแสดงรายการ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todo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ภายใต้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listTodo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"&gt;&lt;/div&gt;</a:t>
            </a:r>
            <a:r>
              <a:rPr lang="th-T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sz="1400" dirty="0">
                <a:latin typeface="Courier New" panose="02070309020205020404" pitchFamily="49" charset="0"/>
              </a:rPr>
              <a:t>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ของเอกสาร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โดยแต่ละรายการ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todo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ให้มีโครงสร้าง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tags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เรียงลำดับ ดังนี้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&lt;div class="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todoItem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 id="</a:t>
            </a:r>
            <a:r>
              <a:rPr lang="en-US" sz="2000" i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newId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"&gt;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&lt;p&gt;</a:t>
            </a:r>
            <a:r>
              <a:rPr lang="en-US" sz="2000" i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newDescription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&lt;/p&gt;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&lt;button&gt;Not done&lt;/button&gt;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&lt;button&gt;remove&lt;/button&gt;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&lt;/div&gt;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ให้เพิ่มฟังก์ชัน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showNumberOfDone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numberOfDone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เพื่อแสดงเลขจำนวนของ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Todo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ที่อยู่ในสถานะ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Done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ต่อท้ายข้อความ ภายใน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&lt;p id="done"&gt;Number of Done:</a:t>
            </a:r>
            <a:r>
              <a:rPr lang="th-TH" sz="1400" dirty="0">
                <a:latin typeface="Courier New" panose="02070309020205020404" pitchFamily="49" charset="0"/>
                <a:cs typeface="TH Sarabun New" panose="020B0500040200020003" pitchFamily="34" charset="-34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ให้เพิ่มฟังก์ชัน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showNumberOfNotDone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numberOfNotDone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เพื่อแสดงเลขจำนวนของ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Todo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ที่อยู่ในสถานะ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Not Done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ต่อท้ายข้อความ ภายใน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&lt;p id="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notDone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"&gt;Number of Not Done:&lt;/p&gt;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DA6EF-8501-F9B1-0150-20FBE95C1D03}"/>
              </a:ext>
            </a:extLst>
          </p:cNvPr>
          <p:cNvSpPr txBox="1"/>
          <p:nvPr/>
        </p:nvSpPr>
        <p:spPr>
          <a:xfrm>
            <a:off x="7765333" y="3658241"/>
            <a:ext cx="4276767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sz="2000" dirty="0">
                <a:solidFill>
                  <a:schemeClr val="accent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สร้างไฟล์ </a:t>
            </a:r>
            <a:r>
              <a:rPr lang="en-US" sz="2000" dirty="0">
                <a:solidFill>
                  <a:schemeClr val="accent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./main.js</a:t>
            </a:r>
            <a:r>
              <a:rPr lang="th-TH" sz="2000" dirty="0">
                <a:solidFill>
                  <a:schemeClr val="accent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2000" dirty="0">
              <a:solidFill>
                <a:schemeClr val="accent6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ให้ทดสอบเรียกใช้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addTodo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() 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และรับ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id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return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จากฟังก์ชัน เพื่อส่งต่อให้ฟังก์ชัน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showTodoItem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()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เพื่อทำการสร้าง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tags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แสดงผลใน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 File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ให้ทดสอบเรียกใช้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getNumberOfDone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()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getNubmerOfNotDone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()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และรับค่าจำนวนของ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Todo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ที่อยู่ในสถานะ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Done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NotDone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เพื่อส่งต่อฟังก์ชัน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showNumberOfDone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()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showNumberOfNotDone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()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เพื่อแสดงผลใน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8ECF87-B71C-C264-93C8-AF33594ED9D5}"/>
              </a:ext>
            </a:extLst>
          </p:cNvPr>
          <p:cNvSpPr txBox="1"/>
          <p:nvPr/>
        </p:nvSpPr>
        <p:spPr>
          <a:xfrm>
            <a:off x="149901" y="154409"/>
            <a:ext cx="748009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sz="2000" dirty="0">
                <a:solidFill>
                  <a:schemeClr val="accent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ไฟล์ </a:t>
            </a:r>
            <a:r>
              <a:rPr lang="en-US" sz="2000" dirty="0">
                <a:solidFill>
                  <a:schemeClr val="accent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./lib/todo.js</a:t>
            </a:r>
            <a:r>
              <a:rPr lang="th-TH" sz="2000" dirty="0">
                <a:solidFill>
                  <a:schemeClr val="accent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เพื่อจัดการกับ </a:t>
            </a:r>
            <a:r>
              <a:rPr lang="en-US" sz="2000" dirty="0">
                <a:solidFill>
                  <a:schemeClr val="accent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property </a:t>
            </a:r>
            <a:r>
              <a:rPr lang="th-TH" sz="2000" dirty="0">
                <a:solidFill>
                  <a:schemeClr val="accent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และฟังก์ชันของแต่ละ </a:t>
            </a:r>
            <a:r>
              <a:rPr lang="en-US" sz="2000" dirty="0" err="1">
                <a:solidFill>
                  <a:schemeClr val="accent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todo</a:t>
            </a:r>
            <a:endParaRPr lang="en-US" sz="2000" dirty="0">
              <a:solidFill>
                <a:schemeClr val="accent6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ให้เพิ่ม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property done (Boolean)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และให้กำหนดค่าเริ่มต้น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done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false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ที่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ให้เพิ่ม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property done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ในการคืนค่า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object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ที่ฟังก์ชัน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getTodo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685FA6-BD6A-A20D-3DA9-3B03B52FD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050" y="609096"/>
            <a:ext cx="2060363" cy="26862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9371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4655-EB14-47ED-80A9-EC771CA3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&lt;script&gt; Tag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1833F-DF0F-495D-ADC9-70D3686C6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3625" y="1950192"/>
            <a:ext cx="410954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Including all JavaScript files in the </a:t>
            </a:r>
            <a:r>
              <a:rPr lang="en-US" sz="24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 </a:t>
            </a:r>
            <a:r>
              <a:rPr lang="en-US" sz="2400" dirty="0"/>
              <a:t>of a document means that all of the JavaScript code must be downloaded, parsed, and interpreted before the page begins rendering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C286B84-C21F-4D27-8D2B-43D3A4291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918" y="1950192"/>
            <a:ext cx="5281449" cy="2462213"/>
          </a:xfrm>
          <a:prstGeom prst="rect">
            <a:avLst/>
          </a:prstGeom>
          <a:solidFill>
            <a:srgbClr val="FBFB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&lt;html&gt;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&lt;head&gt;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&lt;title&gt;Example HTML Page&lt;/title&gt;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.js"&gt;&lt;/script&gt;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&lt;/head&gt;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&lt;body&gt;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content here --&gt;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&lt;/body&gt;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63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7899-0A7C-437E-890F-C46EDAA9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&lt;script&gt; Tag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4DB01-6C26-4347-9773-38AF507D1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6338" y="1819563"/>
            <a:ext cx="478746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For pages that </a:t>
            </a:r>
            <a:r>
              <a:rPr lang="en-US" sz="2400" b="1" dirty="0"/>
              <a:t>require a lot of JavaScript code</a:t>
            </a:r>
            <a:r>
              <a:rPr lang="en-US" sz="2400" dirty="0"/>
              <a:t>, this can cause a noticeable delay in page rendering, during which time the browser will be completely blank. </a:t>
            </a:r>
          </a:p>
          <a:p>
            <a:r>
              <a:rPr lang="en-US" sz="2400" dirty="0"/>
              <a:t>For this reason, modern web applications typically include all JavaScript references in the </a:t>
            </a:r>
            <a:r>
              <a:rPr lang="en-US" sz="16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 </a:t>
            </a:r>
            <a:r>
              <a:rPr lang="en-US" sz="2400" dirty="0"/>
              <a:t>element, after the page content.</a:t>
            </a:r>
          </a:p>
          <a:p>
            <a:endParaRPr lang="en-US" sz="1600" dirty="0">
              <a:solidFill>
                <a:srgbClr val="4040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CF8B026-0B3A-4531-8A67-50B500D52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406" y="2321004"/>
            <a:ext cx="5281449" cy="2215991"/>
          </a:xfrm>
          <a:prstGeom prst="rect">
            <a:avLst/>
          </a:prstGeom>
          <a:solidFill>
            <a:srgbClr val="FBFB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&lt;html&gt;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&lt;head&gt;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&lt;title&gt;Example HTML Page&lt;/title&gt;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&lt;/head&gt;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&lt;body&gt;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en-US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content here --&gt;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US" alt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="script.js"&gt;&lt;/script&gt; 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&lt;/body&gt;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2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AC09-A9BE-4889-A694-ACDAAC67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Modeling (DOM)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14805-E778-4827-BE29-DFC645BE5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562"/>
            <a:ext cx="10515600" cy="4820723"/>
          </a:xfrm>
        </p:spPr>
        <p:txBody>
          <a:bodyPr>
            <a:normAutofit/>
          </a:bodyPr>
          <a:lstStyle/>
          <a:p>
            <a:r>
              <a:rPr lang="en-US" dirty="0"/>
              <a:t>When an HTML document is loaded into a web browser, it becomes a </a:t>
            </a:r>
            <a:r>
              <a:rPr lang="en-US" b="1" dirty="0"/>
              <a:t>document object,</a:t>
            </a:r>
            <a:r>
              <a:rPr lang="en-US" dirty="0"/>
              <a:t> everything is a </a:t>
            </a:r>
            <a:r>
              <a:rPr lang="en-US" b="1" dirty="0"/>
              <a:t>node</a:t>
            </a:r>
            <a:endParaRPr lang="en-US" dirty="0"/>
          </a:p>
          <a:p>
            <a:r>
              <a:rPr lang="en-US" dirty="0"/>
              <a:t>The document object is the root node of the HTML document and all other nodes: element nodes, text nodes, attribute nodes, and comment nodes</a:t>
            </a:r>
          </a:p>
          <a:p>
            <a:r>
              <a:rPr lang="en-US" dirty="0"/>
              <a:t>Each node type has different characteristics, data, and methods, and each may have relationships with other nodes.</a:t>
            </a:r>
          </a:p>
          <a:p>
            <a:r>
              <a:rPr lang="en-US" dirty="0"/>
              <a:t>These relationships create a hierarchy that allows markup to be represented as a tree, rooted at a particular node.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h-TH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819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641F496-DE3D-B58B-28AA-B097022311CA}"/>
              </a:ext>
            </a:extLst>
          </p:cNvPr>
          <p:cNvSpPr/>
          <p:nvPr/>
        </p:nvSpPr>
        <p:spPr>
          <a:xfrm>
            <a:off x="1426014" y="2895840"/>
            <a:ext cx="3905245" cy="2980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window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F5530F-0903-4FF9-BD90-D508A4AEA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188" y="1020286"/>
            <a:ext cx="3667910" cy="1723549"/>
          </a:xfrm>
          <a:prstGeom prst="rect">
            <a:avLst/>
          </a:prstGeom>
          <a:solidFill>
            <a:srgbClr val="FBFB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&lt;html&gt;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&lt;head&gt;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&lt;title&gt;Sample Page&lt;/title&gt;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&lt;/head&gt;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&lt;body&gt;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&lt;p&gt;Hello World!&lt;/p&gt;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&lt;/body&gt;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99F7B3-DFF3-4C69-B920-E1A23A8EE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4698"/>
            <a:ext cx="4749200" cy="5528995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4EF246A-0BAE-46D3-A1E1-8016C667B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990" y="39405"/>
            <a:ext cx="51892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rootNode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window.document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63E7A4-4979-08EC-E01E-90A9BF842E5C}"/>
              </a:ext>
            </a:extLst>
          </p:cNvPr>
          <p:cNvSpPr/>
          <p:nvPr/>
        </p:nvSpPr>
        <p:spPr>
          <a:xfrm>
            <a:off x="8606791" y="401234"/>
            <a:ext cx="1371600" cy="3058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Root Node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D77214-1A22-A2F3-83AE-273684C87078}"/>
              </a:ext>
            </a:extLst>
          </p:cNvPr>
          <p:cNvSpPr/>
          <p:nvPr/>
        </p:nvSpPr>
        <p:spPr>
          <a:xfrm>
            <a:off x="9000909" y="1049453"/>
            <a:ext cx="2927293" cy="3058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Root/Document element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25557-CF91-7229-92E4-0492C67B5115}"/>
              </a:ext>
            </a:extLst>
          </p:cNvPr>
          <p:cNvSpPr txBox="1"/>
          <p:nvPr/>
        </p:nvSpPr>
        <p:spPr>
          <a:xfrm>
            <a:off x="722336" y="454748"/>
            <a:ext cx="3519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Dom and JavaScript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A35A34-BEB3-EA89-48D0-4610002F5166}"/>
              </a:ext>
            </a:extLst>
          </p:cNvPr>
          <p:cNvSpPr txBox="1"/>
          <p:nvPr/>
        </p:nvSpPr>
        <p:spPr>
          <a:xfrm>
            <a:off x="590672" y="5846971"/>
            <a:ext cx="110106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 browsers, the document object is an instance of </a:t>
            </a:r>
            <a:r>
              <a:rPr lang="en-US" dirty="0" err="1">
                <a:solidFill>
                  <a:srgbClr val="C00000"/>
                </a:solidFill>
              </a:rPr>
              <a:t>HTMLDocument</a:t>
            </a:r>
            <a:r>
              <a:rPr lang="en-US" dirty="0">
                <a:solidFill>
                  <a:srgbClr val="C00000"/>
                </a:solidFill>
              </a:rPr>
              <a:t> (which inherits from Document) and represents the entire HTML page.  The document object is a property of window and so is accessible globally. It </a:t>
            </a:r>
            <a:r>
              <a:rPr lang="en-US" sz="1800" dirty="0">
                <a:solidFill>
                  <a:srgbClr val="C00000"/>
                </a:solidFill>
              </a:rPr>
              <a:t>is read-only.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4C0335-B5E0-EE64-69A3-0198B9730EDD}"/>
              </a:ext>
            </a:extLst>
          </p:cNvPr>
          <p:cNvSpPr/>
          <p:nvPr/>
        </p:nvSpPr>
        <p:spPr>
          <a:xfrm>
            <a:off x="1566531" y="3278011"/>
            <a:ext cx="3553610" cy="23798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Document (root node)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225BFB-A025-273B-528E-05850A407643}"/>
              </a:ext>
            </a:extLst>
          </p:cNvPr>
          <p:cNvSpPr/>
          <p:nvPr/>
        </p:nvSpPr>
        <p:spPr>
          <a:xfrm>
            <a:off x="1920861" y="3762586"/>
            <a:ext cx="2884888" cy="16955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</a:rPr>
              <a:t>html (root/document element)</a:t>
            </a:r>
          </a:p>
          <a:p>
            <a:pPr algn="ctr"/>
            <a:endParaRPr lang="en-US" sz="1600" dirty="0">
              <a:solidFill>
                <a:sysClr val="windowText" lastClr="000000"/>
              </a:solidFill>
            </a:endParaRPr>
          </a:p>
          <a:p>
            <a:pPr algn="ctr"/>
            <a:endParaRPr lang="en-US" sz="1600" dirty="0">
              <a:solidFill>
                <a:sysClr val="windowText" lastClr="000000"/>
              </a:solidFill>
            </a:endParaRPr>
          </a:p>
          <a:p>
            <a:pPr algn="ctr"/>
            <a:endParaRPr lang="en-US" sz="1600" dirty="0">
              <a:solidFill>
                <a:sysClr val="windowText" lastClr="000000"/>
              </a:solidFill>
            </a:endParaRPr>
          </a:p>
          <a:p>
            <a:pPr algn="ctr"/>
            <a:endParaRPr lang="en-US" sz="1600" dirty="0">
              <a:solidFill>
                <a:sysClr val="windowText" lastClr="000000"/>
              </a:solidFill>
            </a:endParaRPr>
          </a:p>
          <a:p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44853-75D5-37EC-1BA4-DDC51D4C8F9E}"/>
              </a:ext>
            </a:extLst>
          </p:cNvPr>
          <p:cNvSpPr/>
          <p:nvPr/>
        </p:nvSpPr>
        <p:spPr>
          <a:xfrm>
            <a:off x="2269275" y="4280641"/>
            <a:ext cx="2023110" cy="5219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head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BE2830-7C24-8BE9-B799-8C487DE539F5}"/>
              </a:ext>
            </a:extLst>
          </p:cNvPr>
          <p:cNvSpPr/>
          <p:nvPr/>
        </p:nvSpPr>
        <p:spPr>
          <a:xfrm>
            <a:off x="2260377" y="4869691"/>
            <a:ext cx="2023110" cy="521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332012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99E7-B186-4D90-B364-EAA2FBFD5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3512" y="2548821"/>
            <a:ext cx="3953720" cy="1325563"/>
          </a:xfrm>
        </p:spPr>
        <p:txBody>
          <a:bodyPr/>
          <a:lstStyle/>
          <a:p>
            <a:r>
              <a:rPr lang="en-US" dirty="0"/>
              <a:t>Nodes Types</a:t>
            </a:r>
          </a:p>
        </p:txBody>
      </p:sp>
    </p:spTree>
    <p:extLst>
      <p:ext uri="{BB962C8B-B14F-4D97-AF65-F5344CB8AC3E}">
        <p14:creationId xmlns:p14="http://schemas.microsoft.com/office/powerpoint/2010/main" val="1239916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5C2485A-2673-4726-8EBA-6AFCFF099282}"/>
              </a:ext>
            </a:extLst>
          </p:cNvPr>
          <p:cNvSpPr/>
          <p:nvPr/>
        </p:nvSpPr>
        <p:spPr>
          <a:xfrm>
            <a:off x="6600463" y="1425619"/>
            <a:ext cx="515941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b="1" dirty="0"/>
              <a:t>Node</a:t>
            </a:r>
            <a:r>
              <a:rPr lang="en-US" sz="2200" dirty="0"/>
              <a:t> interface is implemented in JavaScript as the Node type, which is accessible in all browsers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All node types inherit from Node in JavaScript, so </a:t>
            </a:r>
            <a:r>
              <a:rPr lang="en-US" sz="2200" b="1" dirty="0"/>
              <a:t>all node types share the same basic properties and methods.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Every node has a </a:t>
            </a:r>
            <a:r>
              <a:rPr lang="en-US" sz="2200" b="1" dirty="0"/>
              <a:t>node Type property </a:t>
            </a:r>
            <a:r>
              <a:rPr lang="en-US" sz="2200" dirty="0"/>
              <a:t>that indicates the type of node that it is.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B3625-B4EF-47A7-B043-F2FA58BAE08B}"/>
              </a:ext>
            </a:extLst>
          </p:cNvPr>
          <p:cNvSpPr/>
          <p:nvPr/>
        </p:nvSpPr>
        <p:spPr>
          <a:xfrm>
            <a:off x="716183" y="633004"/>
            <a:ext cx="107596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Node types are represented by one of the following 11 numeric constants 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896421A5-56AF-4FB9-8242-791F86251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464" y="4925450"/>
            <a:ext cx="5159414" cy="1077218"/>
          </a:xfrm>
          <a:prstGeom prst="rect">
            <a:avLst/>
          </a:prstGeom>
          <a:solidFill>
            <a:srgbClr val="FBFBF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someNode.nodeType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Node.ELEMENT_NODE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alert("Node is an element.");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85D960-E6A5-32E6-9E77-2BDC79E78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03" y="1492172"/>
            <a:ext cx="6206500" cy="45104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A131FD-9FCF-CB9F-3DC0-57C8818D3730}"/>
              </a:ext>
            </a:extLst>
          </p:cNvPr>
          <p:cNvSpPr txBox="1"/>
          <p:nvPr/>
        </p:nvSpPr>
        <p:spPr>
          <a:xfrm>
            <a:off x="256803" y="2575511"/>
            <a:ext cx="2110154" cy="276999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8BA1D3-C10B-E5E7-3662-C744F9EDA4EF}"/>
              </a:ext>
            </a:extLst>
          </p:cNvPr>
          <p:cNvSpPr txBox="1"/>
          <p:nvPr/>
        </p:nvSpPr>
        <p:spPr>
          <a:xfrm>
            <a:off x="256803" y="2973014"/>
            <a:ext cx="2110154" cy="276999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8285AF-52F8-217C-A1DB-6D84E3D77B37}"/>
              </a:ext>
            </a:extLst>
          </p:cNvPr>
          <p:cNvSpPr txBox="1"/>
          <p:nvPr/>
        </p:nvSpPr>
        <p:spPr>
          <a:xfrm>
            <a:off x="256803" y="3341086"/>
            <a:ext cx="2110154" cy="276999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90609-878B-BD3D-A627-9716A6383B59}"/>
              </a:ext>
            </a:extLst>
          </p:cNvPr>
          <p:cNvSpPr txBox="1"/>
          <p:nvPr/>
        </p:nvSpPr>
        <p:spPr>
          <a:xfrm>
            <a:off x="256803" y="4786950"/>
            <a:ext cx="2110154" cy="276999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5085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2A6C0C8E04DE44B19BD6FA1F8E7C13" ma:contentTypeVersion="0" ma:contentTypeDescription="Create a new document." ma:contentTypeScope="" ma:versionID="e26d7faf0d071699d8e24d0fe569dce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63CE71-4B53-473F-9003-0B3A17C7BD2E}"/>
</file>

<file path=customXml/itemProps2.xml><?xml version="1.0" encoding="utf-8"?>
<ds:datastoreItem xmlns:ds="http://schemas.openxmlformats.org/officeDocument/2006/customXml" ds:itemID="{3A100A29-4530-40D9-867E-CC0FFF1EFF8A}"/>
</file>

<file path=customXml/itemProps3.xml><?xml version="1.0" encoding="utf-8"?>
<ds:datastoreItem xmlns:ds="http://schemas.openxmlformats.org/officeDocument/2006/customXml" ds:itemID="{3E111289-46BC-43B8-B862-DE379E4728A5}"/>
</file>

<file path=docProps/app.xml><?xml version="1.0" encoding="utf-8"?>
<Properties xmlns="http://schemas.openxmlformats.org/officeDocument/2006/extended-properties" xmlns:vt="http://schemas.openxmlformats.org/officeDocument/2006/docPropsVTypes">
  <TotalTime>8129</TotalTime>
  <Words>5418</Words>
  <Application>Microsoft Office PowerPoint</Application>
  <PresentationFormat>Widescreen</PresentationFormat>
  <Paragraphs>533</Paragraphs>
  <Slides>39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Arial</vt:lpstr>
      <vt:lpstr>BlinkMacSystemFont</vt:lpstr>
      <vt:lpstr>Calibri</vt:lpstr>
      <vt:lpstr>Calibri Light</vt:lpstr>
      <vt:lpstr>Consolas</vt:lpstr>
      <vt:lpstr>Courier New</vt:lpstr>
      <vt:lpstr>Inter</vt:lpstr>
      <vt:lpstr>Lora</vt:lpstr>
      <vt:lpstr>Source Serif Pro</vt:lpstr>
      <vt:lpstr>TH Sarabun New</vt:lpstr>
      <vt:lpstr>Times New Roman</vt:lpstr>
      <vt:lpstr>Office Theme</vt:lpstr>
      <vt:lpstr>Document Object Modeling (DOM)</vt:lpstr>
      <vt:lpstr>Document Object Model (DOM) </vt:lpstr>
      <vt:lpstr>Introduction to Document Object Modeling (DOM)</vt:lpstr>
      <vt:lpstr>&lt;script&gt; Tag Placement</vt:lpstr>
      <vt:lpstr>&lt;script&gt; Tag Placement</vt:lpstr>
      <vt:lpstr>Document Object Modeling (DOM)</vt:lpstr>
      <vt:lpstr>PowerPoint Presentation</vt:lpstr>
      <vt:lpstr>Nodes Types</vt:lpstr>
      <vt:lpstr>PowerPoint Presentation</vt:lpstr>
      <vt:lpstr>The nodeName and nodeValue Properties</vt:lpstr>
      <vt:lpstr>PowerPoint Presentation</vt:lpstr>
      <vt:lpstr>Document Children  </vt:lpstr>
      <vt:lpstr>Creating Elements</vt:lpstr>
      <vt:lpstr>Attr Node</vt:lpstr>
      <vt:lpstr>PowerPoint Presentation</vt:lpstr>
      <vt:lpstr>innerHTML, innerText, and textContent</vt:lpstr>
      <vt:lpstr>Traversing Nodes</vt:lpstr>
      <vt:lpstr>PowerPoint Presentation</vt:lpstr>
      <vt:lpstr>Element Traversal </vt:lpstr>
      <vt:lpstr>PowerPoint Presentation</vt:lpstr>
      <vt:lpstr>PowerPoint Presentation</vt:lpstr>
      <vt:lpstr>Selecting Nodes</vt:lpstr>
      <vt:lpstr>Selecting Elements</vt:lpstr>
      <vt:lpstr>HTMLCollection Vs. NodeList</vt:lpstr>
      <vt:lpstr>HTMLCollection and NodeList Examples</vt:lpstr>
      <vt:lpstr>HTMLCollection (live) Vs. NodeList (static)</vt:lpstr>
      <vt:lpstr>Selecting Elements</vt:lpstr>
      <vt:lpstr>Manipulating Nodes</vt:lpstr>
      <vt:lpstr>Manipulating Nodes</vt:lpstr>
      <vt:lpstr>PowerPoint Presentation</vt:lpstr>
      <vt:lpstr>PowerPoint Presentation</vt:lpstr>
      <vt:lpstr>PowerPoint Presentation</vt:lpstr>
      <vt:lpstr> System Dialogs</vt:lpstr>
      <vt:lpstr>System Dialogs</vt:lpstr>
      <vt:lpstr>System Dialogs: alert()</vt:lpstr>
      <vt:lpstr>System Dialogs: confirm()</vt:lpstr>
      <vt:lpstr>System Dialogs: prompt()</vt:lpstr>
      <vt:lpstr>TodoList Project Diagram</vt:lpstr>
      <vt:lpstr>TodoList Project Requirement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UMAPORN SUPASITTHIMETHEE</dc:creator>
  <cp:lastModifiedBy>UMAPORN SUPASITTHIMETHEE</cp:lastModifiedBy>
  <cp:revision>1437</cp:revision>
  <cp:lastPrinted>2020-09-17T18:28:01Z</cp:lastPrinted>
  <dcterms:created xsi:type="dcterms:W3CDTF">2020-08-18T18:30:50Z</dcterms:created>
  <dcterms:modified xsi:type="dcterms:W3CDTF">2022-11-06T17:12:53Z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0x010100FA2A6C0C8E04DE44B19BD6FA1F8E7C13</vt:lpwstr>
  </property>
</Properties>
</file>