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6" r:id="rId19"/>
    <p:sldId id="287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50137" y="665517"/>
            <a:ext cx="8891727" cy="614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95" b="0" i="0">
                <a:solidFill>
                  <a:srgbClr val="FF5621"/>
                </a:solidFill>
                <a:latin typeface="Trebuchet MS"/>
                <a:cs typeface="Trebuchet MS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87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1229567"/>
          </a:xfrm>
        </p:spPr>
        <p:txBody>
          <a:bodyPr lIns="0" tIns="0" rIns="0" bIns="0"/>
          <a:lstStyle>
            <a:lvl1pPr>
              <a:defRPr sz="3995" b="0" i="0">
                <a:solidFill>
                  <a:srgbClr val="FF5621"/>
                </a:solidFill>
                <a:latin typeface="Trebuchet MS"/>
                <a:cs typeface="Trebuchet MS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409792"/>
          </a:xfrm>
        </p:spPr>
        <p:txBody>
          <a:bodyPr lIns="0" tIns="0" rIns="0" bIns="0"/>
          <a:lstStyle>
            <a:lvl1pPr>
              <a:defRPr sz="2663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4E21E-547C-450B-86AB-02C2F86CB64A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5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1229567"/>
          </a:xfrm>
        </p:spPr>
        <p:txBody>
          <a:bodyPr lIns="0" tIns="0" rIns="0" bIns="0"/>
          <a:lstStyle>
            <a:lvl1pPr>
              <a:defRPr sz="3995" b="0" i="0">
                <a:solidFill>
                  <a:srgbClr val="FF5621"/>
                </a:solidFill>
                <a:latin typeface="Trebuchet MS"/>
                <a:cs typeface="Trebuchet MS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64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1229567"/>
          </a:xfrm>
        </p:spPr>
        <p:txBody>
          <a:bodyPr lIns="0" tIns="0" rIns="0" bIns="0"/>
          <a:lstStyle>
            <a:lvl1pPr>
              <a:defRPr sz="3995" b="0" i="0">
                <a:solidFill>
                  <a:srgbClr val="FF5621"/>
                </a:solidFill>
                <a:latin typeface="Trebuchet MS"/>
                <a:cs typeface="Trebuchet MS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02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795" y="120581"/>
            <a:ext cx="514079" cy="50001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64795" y="613409"/>
            <a:ext cx="11360573" cy="1691"/>
          </a:xfrm>
          <a:custGeom>
            <a:avLst/>
            <a:gdLst/>
            <a:ahLst/>
            <a:cxnLst/>
            <a:rect l="l" t="t" r="r" b="b"/>
            <a:pathLst>
              <a:path w="8520430" h="1270">
                <a:moveTo>
                  <a:pt x="0" y="0"/>
                </a:moveTo>
                <a:lnTo>
                  <a:pt x="8520125" y="711"/>
                </a:lnTo>
              </a:path>
            </a:pathLst>
          </a:custGeom>
          <a:ln w="935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864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61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5" name="Google Shape;15;p35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09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4795" y="120581"/>
            <a:ext cx="514079" cy="50001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64795" y="613409"/>
            <a:ext cx="11360573" cy="1691"/>
          </a:xfrm>
          <a:custGeom>
            <a:avLst/>
            <a:gdLst/>
            <a:ahLst/>
            <a:cxnLst/>
            <a:rect l="l" t="t" r="r" b="b"/>
            <a:pathLst>
              <a:path w="8520430" h="1270">
                <a:moveTo>
                  <a:pt x="0" y="0"/>
                </a:moveTo>
                <a:lnTo>
                  <a:pt x="8520125" y="711"/>
                </a:lnTo>
              </a:path>
            </a:pathLst>
          </a:custGeom>
          <a:ln w="935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864"/>
          </a:p>
        </p:txBody>
      </p:sp>
      <p:sp>
        <p:nvSpPr>
          <p:cNvPr id="18" name="bg object 18"/>
          <p:cNvSpPr/>
          <p:nvPr/>
        </p:nvSpPr>
        <p:spPr>
          <a:xfrm>
            <a:off x="364795" y="6423835"/>
            <a:ext cx="11360573" cy="1691"/>
          </a:xfrm>
          <a:custGeom>
            <a:avLst/>
            <a:gdLst/>
            <a:ahLst/>
            <a:cxnLst/>
            <a:rect l="l" t="t" r="r" b="b"/>
            <a:pathLst>
              <a:path w="8520430" h="1270">
                <a:moveTo>
                  <a:pt x="0" y="0"/>
                </a:moveTo>
                <a:lnTo>
                  <a:pt x="8520125" y="711"/>
                </a:lnTo>
              </a:path>
            </a:pathLst>
          </a:custGeom>
          <a:ln w="935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864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FF56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91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8853" eaLnBrk="1" hangingPunct="1">
        <a:defRPr>
          <a:latin typeface="+mn-lt"/>
          <a:ea typeface="+mn-ea"/>
          <a:cs typeface="+mn-cs"/>
        </a:defRPr>
      </a:lvl2pPr>
      <a:lvl3pPr marL="1217706" eaLnBrk="1" hangingPunct="1">
        <a:defRPr>
          <a:latin typeface="+mn-lt"/>
          <a:ea typeface="+mn-ea"/>
          <a:cs typeface="+mn-cs"/>
        </a:defRPr>
      </a:lvl3pPr>
      <a:lvl4pPr marL="1826560" eaLnBrk="1" hangingPunct="1">
        <a:defRPr>
          <a:latin typeface="+mn-lt"/>
          <a:ea typeface="+mn-ea"/>
          <a:cs typeface="+mn-cs"/>
        </a:defRPr>
      </a:lvl4pPr>
      <a:lvl5pPr marL="2435413" eaLnBrk="1" hangingPunct="1">
        <a:defRPr>
          <a:latin typeface="+mn-lt"/>
          <a:ea typeface="+mn-ea"/>
          <a:cs typeface="+mn-cs"/>
        </a:defRPr>
      </a:lvl5pPr>
      <a:lvl6pPr marL="3044266" eaLnBrk="1" hangingPunct="1">
        <a:defRPr>
          <a:latin typeface="+mn-lt"/>
          <a:ea typeface="+mn-ea"/>
          <a:cs typeface="+mn-cs"/>
        </a:defRPr>
      </a:lvl6pPr>
      <a:lvl7pPr marL="3653119" eaLnBrk="1" hangingPunct="1">
        <a:defRPr>
          <a:latin typeface="+mn-lt"/>
          <a:ea typeface="+mn-ea"/>
          <a:cs typeface="+mn-cs"/>
        </a:defRPr>
      </a:lvl7pPr>
      <a:lvl8pPr marL="4261973" eaLnBrk="1" hangingPunct="1">
        <a:defRPr>
          <a:latin typeface="+mn-lt"/>
          <a:ea typeface="+mn-ea"/>
          <a:cs typeface="+mn-cs"/>
        </a:defRPr>
      </a:lvl8pPr>
      <a:lvl9pPr marL="4870826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8853" eaLnBrk="1" hangingPunct="1">
        <a:defRPr>
          <a:latin typeface="+mn-lt"/>
          <a:ea typeface="+mn-ea"/>
          <a:cs typeface="+mn-cs"/>
        </a:defRPr>
      </a:lvl2pPr>
      <a:lvl3pPr marL="1217706" eaLnBrk="1" hangingPunct="1">
        <a:defRPr>
          <a:latin typeface="+mn-lt"/>
          <a:ea typeface="+mn-ea"/>
          <a:cs typeface="+mn-cs"/>
        </a:defRPr>
      </a:lvl3pPr>
      <a:lvl4pPr marL="1826560" eaLnBrk="1" hangingPunct="1">
        <a:defRPr>
          <a:latin typeface="+mn-lt"/>
          <a:ea typeface="+mn-ea"/>
          <a:cs typeface="+mn-cs"/>
        </a:defRPr>
      </a:lvl4pPr>
      <a:lvl5pPr marL="2435413" eaLnBrk="1" hangingPunct="1">
        <a:defRPr>
          <a:latin typeface="+mn-lt"/>
          <a:ea typeface="+mn-ea"/>
          <a:cs typeface="+mn-cs"/>
        </a:defRPr>
      </a:lvl5pPr>
      <a:lvl6pPr marL="3044266" eaLnBrk="1" hangingPunct="1">
        <a:defRPr>
          <a:latin typeface="+mn-lt"/>
          <a:ea typeface="+mn-ea"/>
          <a:cs typeface="+mn-cs"/>
        </a:defRPr>
      </a:lvl6pPr>
      <a:lvl7pPr marL="3653119" eaLnBrk="1" hangingPunct="1">
        <a:defRPr>
          <a:latin typeface="+mn-lt"/>
          <a:ea typeface="+mn-ea"/>
          <a:cs typeface="+mn-cs"/>
        </a:defRPr>
      </a:lvl7pPr>
      <a:lvl8pPr marL="4261973" eaLnBrk="1" hangingPunct="1">
        <a:defRPr>
          <a:latin typeface="+mn-lt"/>
          <a:ea typeface="+mn-ea"/>
          <a:cs typeface="+mn-cs"/>
        </a:defRPr>
      </a:lvl8pPr>
      <a:lvl9pPr marL="4870826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55717-5C8B-3120-332E-6C487E441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429" y="2205159"/>
            <a:ext cx="5127400" cy="2447682"/>
          </a:xfrm>
        </p:spPr>
        <p:txBody>
          <a:bodyPr/>
          <a:lstStyle/>
          <a:p>
            <a:pPr algn="ctr"/>
            <a:r>
              <a:rPr lang="pt-BR" dirty="0"/>
              <a:t>Estatística	</a:t>
            </a:r>
          </a:p>
        </p:txBody>
      </p:sp>
      <p:pic>
        <p:nvPicPr>
          <p:cNvPr id="1026" name="Picture 2" descr="Estatística básica no Enem - Brasil Escola">
            <a:extLst>
              <a:ext uri="{FF2B5EF4-FFF2-40B4-BE49-F238E27FC236}">
                <a16:creationId xmlns:a16="http://schemas.microsoft.com/office/drawing/2014/main" id="{2E498CBE-5DBA-4B8F-973B-2A0444AE2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71" y="1304263"/>
            <a:ext cx="5287915" cy="3527795"/>
          </a:xfrm>
          <a:prstGeom prst="rect">
            <a:avLst/>
          </a:prstGeom>
          <a:noFill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886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CEDFAF-D483-D076-18CE-650449D5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Básicos: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A12497B-5961-CAC6-9F15-8C4AFDA16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3637864"/>
          </a:xfrm>
        </p:spPr>
        <p:txBody>
          <a:bodyPr>
            <a:noAutofit/>
          </a:bodyPr>
          <a:lstStyle/>
          <a:p>
            <a:r>
              <a:rPr lang="pt-BR" sz="2400" dirty="0"/>
              <a:t>As Variáveis podem ser quantitativas ou qualitativas:</a:t>
            </a:r>
          </a:p>
          <a:p>
            <a:endParaRPr lang="pt-BR" sz="2400" dirty="0"/>
          </a:p>
          <a:p>
            <a:pPr marL="0" indent="0">
              <a:buNone/>
            </a:pPr>
            <a:r>
              <a:rPr lang="pt-BR" sz="2400" b="1" dirty="0"/>
              <a:t>Variáveis</a:t>
            </a:r>
            <a:r>
              <a:rPr lang="pt-BR" sz="2400" dirty="0"/>
              <a:t> </a:t>
            </a:r>
            <a:r>
              <a:rPr lang="pt-BR" sz="2400" b="1" dirty="0"/>
              <a:t>quantitativas</a:t>
            </a:r>
            <a:r>
              <a:rPr lang="pt-BR" sz="2400" dirty="0"/>
              <a:t> podem ser discretas ou contínuas.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/>
              <a:t>Variáveis qualitativas</a:t>
            </a:r>
            <a:r>
              <a:rPr lang="pt-BR" sz="2400" dirty="0"/>
              <a:t> por sua vez podem ser ordinais ou nominais. </a:t>
            </a:r>
          </a:p>
        </p:txBody>
      </p:sp>
    </p:spTree>
    <p:extLst>
      <p:ext uri="{BB962C8B-B14F-4D97-AF65-F5344CB8AC3E}">
        <p14:creationId xmlns:p14="http://schemas.microsoft.com/office/powerpoint/2010/main" val="385324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F3157BA-4685-F662-5EE8-016F6FF2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065" y="660239"/>
            <a:ext cx="9270078" cy="1840824"/>
          </a:xfrm>
        </p:spPr>
        <p:txBody>
          <a:bodyPr>
            <a:normAutofit/>
          </a:bodyPr>
          <a:lstStyle/>
          <a:p>
            <a:r>
              <a:rPr lang="pt-BR" dirty="0"/>
              <a:t>Exemplificando variáveis quantitativas </a:t>
            </a:r>
            <a:br>
              <a:rPr lang="pt-BR" dirty="0"/>
            </a:br>
            <a:r>
              <a:rPr lang="pt-BR" dirty="0"/>
              <a:t>(discreta e contínua):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B02E618-E1B5-587A-6910-6541C9E99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1857" y="2501063"/>
            <a:ext cx="9629987" cy="2048959"/>
          </a:xfrm>
        </p:spPr>
        <p:txBody>
          <a:bodyPr/>
          <a:lstStyle/>
          <a:p>
            <a:r>
              <a:rPr lang="pt-BR" b="1" dirty="0"/>
              <a:t>Quantitativa discreta</a:t>
            </a:r>
            <a:r>
              <a:rPr lang="pt-BR" dirty="0"/>
              <a:t>: idade (21 anos, 56 anos), número de filhos (3), quantidade de smartfones numa residência (4).</a:t>
            </a:r>
          </a:p>
          <a:p>
            <a:endParaRPr lang="pt-BR" dirty="0"/>
          </a:p>
          <a:p>
            <a:r>
              <a:rPr lang="pt-BR" b="1" dirty="0"/>
              <a:t>Quantitativa contínua</a:t>
            </a:r>
            <a:r>
              <a:rPr lang="pt-BR" dirty="0"/>
              <a:t>: massa (205,5g), temperatura (21,7 graus Celsius), altura (174cm), peso (5N).</a:t>
            </a:r>
          </a:p>
        </p:txBody>
      </p:sp>
    </p:spTree>
    <p:extLst>
      <p:ext uri="{BB962C8B-B14F-4D97-AF65-F5344CB8AC3E}">
        <p14:creationId xmlns:p14="http://schemas.microsoft.com/office/powerpoint/2010/main" val="946883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E8663-7EEA-9C97-F970-FAF09845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087" y="739753"/>
            <a:ext cx="8784888" cy="1229567"/>
          </a:xfrm>
        </p:spPr>
        <p:txBody>
          <a:bodyPr/>
          <a:lstStyle/>
          <a:p>
            <a:r>
              <a:rPr lang="pt-BR" dirty="0"/>
              <a:t>Exemplificando variáveis qualitativas </a:t>
            </a:r>
            <a:br>
              <a:rPr lang="pt-BR" dirty="0"/>
            </a:br>
            <a:r>
              <a:rPr lang="pt-BR" dirty="0"/>
              <a:t>(ordinal e nominal):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85E158-5B6F-D4CC-B3C9-5B3B59128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2418380"/>
            <a:ext cx="9629987" cy="3278333"/>
          </a:xfrm>
        </p:spPr>
        <p:txBody>
          <a:bodyPr/>
          <a:lstStyle/>
          <a:p>
            <a:r>
              <a:rPr lang="pt-BR" b="1" dirty="0"/>
              <a:t>Qualitativa ordinal</a:t>
            </a:r>
            <a:r>
              <a:rPr lang="pt-BR" dirty="0"/>
              <a:t>: grau de escolaridade (analfabeto,, 1° grau completo, ensino médio, graduação, etc.), classe social (A, B, C, D, E).</a:t>
            </a:r>
          </a:p>
          <a:p>
            <a:endParaRPr lang="pt-BR" dirty="0"/>
          </a:p>
          <a:p>
            <a:r>
              <a:rPr lang="pt-BR" b="1" dirty="0"/>
              <a:t>Qualitativas nominal: </a:t>
            </a:r>
            <a:r>
              <a:rPr lang="pt-BR" dirty="0"/>
              <a:t>disciplinas (Matemática, Física, Biologia, História, etc.), cor dos olhos, sexo (M, F), estado civil (casado, solteiro, etc.).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255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054EC87-03BD-7827-60A3-2D68DE05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8BFD9D4-0C16-7B89-8C01-44F05AA17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3"/>
            <a:ext cx="9629987" cy="3902907"/>
          </a:xfrm>
        </p:spPr>
        <p:txBody>
          <a:bodyPr>
            <a:noAutofit/>
          </a:bodyPr>
          <a:lstStyle/>
          <a:p>
            <a:r>
              <a:rPr lang="pt-BR" sz="2400" dirty="0"/>
              <a:t>Na estatística trabalhamos, inicialmente, com a coleta de dados.</a:t>
            </a:r>
          </a:p>
          <a:p>
            <a:r>
              <a:rPr lang="pt-BR" sz="2400" dirty="0"/>
              <a:t>Os dados são geralmente organizados em séries ou tabelas.</a:t>
            </a:r>
          </a:p>
          <a:p>
            <a:endParaRPr lang="pt-BR" sz="2400" dirty="0"/>
          </a:p>
          <a:p>
            <a:r>
              <a:rPr lang="pt-BR" sz="2400" dirty="0"/>
              <a:t>Estes dados coletados são chamados de dados brutos, e geralmente, estão de forma desordenada.</a:t>
            </a:r>
          </a:p>
          <a:p>
            <a:endParaRPr lang="pt-BR" sz="2400" dirty="0"/>
          </a:p>
          <a:p>
            <a:r>
              <a:rPr lang="pt-BR" sz="2400" dirty="0"/>
              <a:t>As vezes em tabelas encontram-se campos vazios que são chamados ‘</a:t>
            </a:r>
            <a:r>
              <a:rPr lang="pt-BR" sz="2400" i="1" dirty="0" err="1"/>
              <a:t>missing</a:t>
            </a:r>
            <a:r>
              <a:rPr lang="pt-BR" sz="2400" i="1" dirty="0"/>
              <a:t> </a:t>
            </a:r>
            <a:r>
              <a:rPr lang="pt-BR" sz="2400" i="1" dirty="0" err="1"/>
              <a:t>values</a:t>
            </a:r>
            <a:r>
              <a:rPr lang="pt-BR" sz="2400" dirty="0"/>
              <a:t>’ e estes precisam ser muito bem analisados.</a:t>
            </a:r>
          </a:p>
        </p:txBody>
      </p:sp>
    </p:spTree>
    <p:extLst>
      <p:ext uri="{BB962C8B-B14F-4D97-AF65-F5344CB8AC3E}">
        <p14:creationId xmlns:p14="http://schemas.microsoft.com/office/powerpoint/2010/main" val="2083213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AD3FC3B-8766-1393-C3BA-C45747CB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ROL: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BA0C840A-0F1F-DAD6-A505-41AEBD8D6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3319812"/>
          </a:xfrm>
        </p:spPr>
        <p:txBody>
          <a:bodyPr/>
          <a:lstStyle/>
          <a:p>
            <a:r>
              <a:rPr lang="pt-BR" b="1" dirty="0"/>
              <a:t>Definição: </a:t>
            </a:r>
            <a:r>
              <a:rPr lang="pt-BR" dirty="0"/>
              <a:t>Rol é uma sequência ordenada dos dados brutos de forma não decrescente. </a:t>
            </a:r>
          </a:p>
          <a:p>
            <a:pPr marL="0" indent="0">
              <a:buNone/>
            </a:pPr>
            <a:r>
              <a:rPr lang="pt-BR" dirty="0"/>
              <a:t>Por exemplo: Os dados coletados foram:  2, 1, 1, 3, 0, 1, 0, 0, 0, 2.</a:t>
            </a:r>
          </a:p>
          <a:p>
            <a:pPr marL="0" indent="0">
              <a:buNone/>
            </a:pPr>
            <a:r>
              <a:rPr lang="pt-BR" dirty="0"/>
              <a:t>O ROL é então: 0, 0, 0, 0, 1, 1, 1, 2, 2, 3.</a:t>
            </a:r>
          </a:p>
          <a:p>
            <a:r>
              <a:rPr lang="pt-BR" dirty="0"/>
              <a:t>Este conceito é muito importante quando se deseja se saber a mediana de um conjunto de dados.</a:t>
            </a:r>
          </a:p>
        </p:txBody>
      </p:sp>
    </p:spTree>
    <p:extLst>
      <p:ext uri="{BB962C8B-B14F-4D97-AF65-F5344CB8AC3E}">
        <p14:creationId xmlns:p14="http://schemas.microsoft.com/office/powerpoint/2010/main" val="2158542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206A61C-0416-DFDC-2334-BCE72A31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090" y="698482"/>
            <a:ext cx="7467782" cy="1229567"/>
          </a:xfrm>
        </p:spPr>
        <p:txBody>
          <a:bodyPr/>
          <a:lstStyle/>
          <a:p>
            <a:r>
              <a:rPr lang="pt-BR" dirty="0"/>
              <a:t>Frequências Simples e Relativa: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28479E7-9C03-BA77-16DC-2D5FB6A8B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Frequência simples</a:t>
            </a:r>
            <a:r>
              <a:rPr lang="pt-BR" dirty="0"/>
              <a:t>: É o número de vezes que se observa determinado valor. </a:t>
            </a:r>
          </a:p>
          <a:p>
            <a:r>
              <a:rPr lang="pt-BR" b="1" dirty="0"/>
              <a:t>Frequência relativa</a:t>
            </a:r>
            <a:r>
              <a:rPr lang="pt-BR" dirty="0"/>
              <a:t>: É calculada pela razão entre o valor da frequência simples e o total das frequências. </a:t>
            </a:r>
          </a:p>
        </p:txBody>
      </p:sp>
    </p:spTree>
    <p:extLst>
      <p:ext uri="{BB962C8B-B14F-4D97-AF65-F5344CB8AC3E}">
        <p14:creationId xmlns:p14="http://schemas.microsoft.com/office/powerpoint/2010/main" val="3036860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4F36C-F145-8210-3D40-DA434591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69" y="660240"/>
            <a:ext cx="10732679" cy="1229567"/>
          </a:xfrm>
        </p:spPr>
        <p:txBody>
          <a:bodyPr/>
          <a:lstStyle/>
          <a:p>
            <a:r>
              <a:rPr lang="pt-BR" dirty="0"/>
              <a:t>Exemplificando Frequência Simples e Relativa: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F663281-1BAA-747B-6D3D-F9EEDA0AF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Por exemplo: A tabela mostra a nota de 9 alunos de uma turma.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 frequência simples da nota 5 é 3 pois ela aparece três vezes na tabela. Já a frequência relativa é de 33,3%.</a:t>
            </a:r>
          </a:p>
          <a:p>
            <a:pPr marL="0" indent="0">
              <a:buNone/>
            </a:pPr>
            <a:r>
              <a:rPr lang="pt-BR" dirty="0"/>
              <a:t>A tabela abaixo mostra as frequências simples e relativa para os dados.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47D9E4B1-6C1B-E961-9D06-12383618E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60130"/>
              </p:ext>
            </p:extLst>
          </p:nvPr>
        </p:nvGraphicFramePr>
        <p:xfrm>
          <a:off x="2610679" y="4445160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279635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429108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35277537"/>
                    </a:ext>
                  </a:extLst>
                </a:gridCol>
              </a:tblGrid>
              <a:tr h="255619">
                <a:tc>
                  <a:txBody>
                    <a:bodyPr/>
                    <a:lstStyle/>
                    <a:p>
                      <a:r>
                        <a:rPr lang="pt-BR" dirty="0"/>
                        <a:t>Nota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Número de alunos (freq. simples)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Freq. Relativa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47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3/9=33,%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4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2/9=22,%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196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44,4%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291723"/>
                  </a:ext>
                </a:extLst>
              </a:tr>
            </a:tbl>
          </a:graphicData>
        </a:graphic>
      </p:graphicFrame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D805E919-12FB-6BA1-AC51-CFB92A638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593432"/>
              </p:ext>
            </p:extLst>
          </p:nvPr>
        </p:nvGraphicFramePr>
        <p:xfrm>
          <a:off x="1275521" y="2313511"/>
          <a:ext cx="90567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122">
                  <a:extLst>
                    <a:ext uri="{9D8B030D-6E8A-4147-A177-3AD203B41FA5}">
                      <a16:colId xmlns:a16="http://schemas.microsoft.com/office/drawing/2014/main" val="3134917010"/>
                    </a:ext>
                  </a:extLst>
                </a:gridCol>
                <a:gridCol w="715618">
                  <a:extLst>
                    <a:ext uri="{9D8B030D-6E8A-4147-A177-3AD203B41FA5}">
                      <a16:colId xmlns:a16="http://schemas.microsoft.com/office/drawing/2014/main" val="1251847102"/>
                    </a:ext>
                  </a:extLst>
                </a:gridCol>
                <a:gridCol w="878288">
                  <a:extLst>
                    <a:ext uri="{9D8B030D-6E8A-4147-A177-3AD203B41FA5}">
                      <a16:colId xmlns:a16="http://schemas.microsoft.com/office/drawing/2014/main" val="744183938"/>
                    </a:ext>
                  </a:extLst>
                </a:gridCol>
                <a:gridCol w="905676">
                  <a:extLst>
                    <a:ext uri="{9D8B030D-6E8A-4147-A177-3AD203B41FA5}">
                      <a16:colId xmlns:a16="http://schemas.microsoft.com/office/drawing/2014/main" val="461002137"/>
                    </a:ext>
                  </a:extLst>
                </a:gridCol>
                <a:gridCol w="905676">
                  <a:extLst>
                    <a:ext uri="{9D8B030D-6E8A-4147-A177-3AD203B41FA5}">
                      <a16:colId xmlns:a16="http://schemas.microsoft.com/office/drawing/2014/main" val="3028008333"/>
                    </a:ext>
                  </a:extLst>
                </a:gridCol>
                <a:gridCol w="905676">
                  <a:extLst>
                    <a:ext uri="{9D8B030D-6E8A-4147-A177-3AD203B41FA5}">
                      <a16:colId xmlns:a16="http://schemas.microsoft.com/office/drawing/2014/main" val="2415129764"/>
                    </a:ext>
                  </a:extLst>
                </a:gridCol>
                <a:gridCol w="905676">
                  <a:extLst>
                    <a:ext uri="{9D8B030D-6E8A-4147-A177-3AD203B41FA5}">
                      <a16:colId xmlns:a16="http://schemas.microsoft.com/office/drawing/2014/main" val="1233236333"/>
                    </a:ext>
                  </a:extLst>
                </a:gridCol>
                <a:gridCol w="905676">
                  <a:extLst>
                    <a:ext uri="{9D8B030D-6E8A-4147-A177-3AD203B41FA5}">
                      <a16:colId xmlns:a16="http://schemas.microsoft.com/office/drawing/2014/main" val="1350273605"/>
                    </a:ext>
                  </a:extLst>
                </a:gridCol>
                <a:gridCol w="905676">
                  <a:extLst>
                    <a:ext uri="{9D8B030D-6E8A-4147-A177-3AD203B41FA5}">
                      <a16:colId xmlns:a16="http://schemas.microsoft.com/office/drawing/2014/main" val="2533088798"/>
                    </a:ext>
                  </a:extLst>
                </a:gridCol>
                <a:gridCol w="905676">
                  <a:extLst>
                    <a:ext uri="{9D8B030D-6E8A-4147-A177-3AD203B41FA5}">
                      <a16:colId xmlns:a16="http://schemas.microsoft.com/office/drawing/2014/main" val="372256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ID_aluno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5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409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23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E0889D3-ABB1-3D01-E07B-79D930A0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5973244" cy="1229567"/>
          </a:xfrm>
        </p:spPr>
        <p:txBody>
          <a:bodyPr/>
          <a:lstStyle/>
          <a:p>
            <a:r>
              <a:rPr lang="pt-BR" dirty="0"/>
              <a:t>Exercício de Revisão: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D4A8497-4EAC-ED90-D25F-9967764B4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3"/>
            <a:ext cx="9629987" cy="3743881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Uma pesquisa realizada mostrou que a idade (em anos) de 10 trabalhadores de uma empresa com 15 funcionários foi: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Com base nos dados obtidos, responda: </a:t>
            </a:r>
          </a:p>
          <a:p>
            <a:pPr marL="514350" indent="-514350">
              <a:buAutoNum type="alphaLcParenR"/>
            </a:pPr>
            <a:r>
              <a:rPr lang="pt-BR" dirty="0"/>
              <a:t>Qual a população e a amostra dessa pesquisa? </a:t>
            </a:r>
          </a:p>
          <a:p>
            <a:pPr marL="514350" indent="-514350">
              <a:buAutoNum type="alphaLcParenR"/>
            </a:pPr>
            <a:r>
              <a:rPr lang="pt-BR" dirty="0"/>
              <a:t>Qual o tipo da variável nessa pesquisa? </a:t>
            </a:r>
          </a:p>
          <a:p>
            <a:pPr marL="514350" indent="-514350">
              <a:buAutoNum type="alphaLcParenR"/>
            </a:pPr>
            <a:r>
              <a:rPr lang="pt-BR" dirty="0"/>
              <a:t>Que frequência absoluta e a relativa têm o valores 65? </a:t>
            </a:r>
          </a:p>
          <a:p>
            <a:pPr marL="514350" indent="-514350">
              <a:buAutoNum type="alphaLcParenR"/>
            </a:pPr>
            <a:r>
              <a:rPr lang="pt-BR" dirty="0"/>
              <a:t>Qual o rol para esses dados?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F587E3FA-D206-8501-0F72-029F7DBCB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087481"/>
              </p:ext>
            </p:extLst>
          </p:nvPr>
        </p:nvGraphicFramePr>
        <p:xfrm>
          <a:off x="1448905" y="265448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47811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08514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183775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874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62320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644160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92084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318756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402436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4789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462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349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52090-0BE0-A9C2-59C0-73C9679D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7" y="660240"/>
            <a:ext cx="5218235" cy="1229567"/>
          </a:xfrm>
        </p:spPr>
        <p:txBody>
          <a:bodyPr/>
          <a:lstStyle/>
          <a:p>
            <a:r>
              <a:rPr lang="pt-BR" dirty="0"/>
              <a:t>Exercício de Revisão: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B154DB-E34E-9515-77D5-578230D47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3796890"/>
          </a:xfrm>
        </p:spPr>
        <p:txBody>
          <a:bodyPr/>
          <a:lstStyle/>
          <a:p>
            <a:r>
              <a:rPr lang="pt-BR" dirty="0"/>
              <a:t>Responda as seguintes questões:</a:t>
            </a:r>
          </a:p>
          <a:p>
            <a:pPr marL="514350" indent="-514350">
              <a:buAutoNum type="alphaUcParenR"/>
            </a:pPr>
            <a:r>
              <a:rPr lang="pt-BR" dirty="0"/>
              <a:t>O PIB é que tipo de variável?</a:t>
            </a:r>
          </a:p>
          <a:p>
            <a:pPr marL="514350" indent="-514350">
              <a:buAutoNum type="alphaUcParenR"/>
            </a:pPr>
            <a:r>
              <a:rPr lang="pt-BR" dirty="0"/>
              <a:t>Num boletim médico vem as alternativas a questão </a:t>
            </a:r>
            <a:r>
              <a:rPr lang="pt-BR" b="1" dirty="0"/>
              <a:t>resposta de um paciente</a:t>
            </a:r>
            <a:r>
              <a:rPr lang="pt-BR" dirty="0"/>
              <a:t> (nenhuma melhora, alguma melhora, muita melhora) para o paciente marcar uma. O atributo resposta de um paciente é que tipo de variável?</a:t>
            </a:r>
          </a:p>
          <a:p>
            <a:pPr marL="514350" indent="-514350">
              <a:buAutoNum type="alphaUcParenR"/>
            </a:pPr>
            <a:r>
              <a:rPr lang="pt-BR" dirty="0"/>
              <a:t>Qual o rol do conjunto de dados: </a:t>
            </a:r>
          </a:p>
          <a:p>
            <a:pPr marL="0" indent="0">
              <a:buNone/>
            </a:pPr>
            <a:r>
              <a:rPr lang="pt-BR" dirty="0"/>
              <a:t>45, 41, 43, 44, 50, 46, 60, 54, 52, 58?</a:t>
            </a:r>
          </a:p>
          <a:p>
            <a:pPr marL="514350" indent="-514350">
              <a:buAutoNum type="alphaUcParenR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2508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D943AE96-D1DE-7817-F907-8C32E50C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7" y="660240"/>
            <a:ext cx="5520239" cy="1229567"/>
          </a:xfrm>
        </p:spPr>
        <p:txBody>
          <a:bodyPr/>
          <a:lstStyle/>
          <a:p>
            <a:r>
              <a:rPr lang="pt-BR" dirty="0"/>
              <a:t>Exercício de Revisão: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FE94A6AF-F418-53EE-B66E-B66EFABBB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 tabela mostra a nota de 9 alunos de uma turma.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a) Complete a tabela abaixo com os valores das frequências simples e relativa para os dados.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graphicFrame>
        <p:nvGraphicFramePr>
          <p:cNvPr id="16" name="Tabela 4">
            <a:extLst>
              <a:ext uri="{FF2B5EF4-FFF2-40B4-BE49-F238E27FC236}">
                <a16:creationId xmlns:a16="http://schemas.microsoft.com/office/drawing/2014/main" id="{B54AD358-9621-D474-C147-FBB5BFF76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320401"/>
              </p:ext>
            </p:extLst>
          </p:nvPr>
        </p:nvGraphicFramePr>
        <p:xfrm>
          <a:off x="2570923" y="4051162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279635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429108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35277537"/>
                    </a:ext>
                  </a:extLst>
                </a:gridCol>
              </a:tblGrid>
              <a:tr h="255619">
                <a:tc>
                  <a:txBody>
                    <a:bodyPr/>
                    <a:lstStyle/>
                    <a:p>
                      <a:r>
                        <a:rPr lang="pt-BR" dirty="0"/>
                        <a:t>Nota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Número de alunos (freq. simples)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Freq. Relativa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47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4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196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291723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CF519144-4C15-5682-F98C-4ED1D484D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733177"/>
              </p:ext>
            </p:extLst>
          </p:nvPr>
        </p:nvGraphicFramePr>
        <p:xfrm>
          <a:off x="1408043" y="2276501"/>
          <a:ext cx="90567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79">
                  <a:extLst>
                    <a:ext uri="{9D8B030D-6E8A-4147-A177-3AD203B41FA5}">
                      <a16:colId xmlns:a16="http://schemas.microsoft.com/office/drawing/2014/main" val="3134917010"/>
                    </a:ext>
                  </a:extLst>
                </a:gridCol>
                <a:gridCol w="980661">
                  <a:extLst>
                    <a:ext uri="{9D8B030D-6E8A-4147-A177-3AD203B41FA5}">
                      <a16:colId xmlns:a16="http://schemas.microsoft.com/office/drawing/2014/main" val="1251847102"/>
                    </a:ext>
                  </a:extLst>
                </a:gridCol>
                <a:gridCol w="878288">
                  <a:extLst>
                    <a:ext uri="{9D8B030D-6E8A-4147-A177-3AD203B41FA5}">
                      <a16:colId xmlns:a16="http://schemas.microsoft.com/office/drawing/2014/main" val="744183938"/>
                    </a:ext>
                  </a:extLst>
                </a:gridCol>
                <a:gridCol w="905676">
                  <a:extLst>
                    <a:ext uri="{9D8B030D-6E8A-4147-A177-3AD203B41FA5}">
                      <a16:colId xmlns:a16="http://schemas.microsoft.com/office/drawing/2014/main" val="461002137"/>
                    </a:ext>
                  </a:extLst>
                </a:gridCol>
                <a:gridCol w="905676">
                  <a:extLst>
                    <a:ext uri="{9D8B030D-6E8A-4147-A177-3AD203B41FA5}">
                      <a16:colId xmlns:a16="http://schemas.microsoft.com/office/drawing/2014/main" val="3028008333"/>
                    </a:ext>
                  </a:extLst>
                </a:gridCol>
                <a:gridCol w="905676">
                  <a:extLst>
                    <a:ext uri="{9D8B030D-6E8A-4147-A177-3AD203B41FA5}">
                      <a16:colId xmlns:a16="http://schemas.microsoft.com/office/drawing/2014/main" val="2415129764"/>
                    </a:ext>
                  </a:extLst>
                </a:gridCol>
                <a:gridCol w="905676">
                  <a:extLst>
                    <a:ext uri="{9D8B030D-6E8A-4147-A177-3AD203B41FA5}">
                      <a16:colId xmlns:a16="http://schemas.microsoft.com/office/drawing/2014/main" val="1233236333"/>
                    </a:ext>
                  </a:extLst>
                </a:gridCol>
                <a:gridCol w="905676">
                  <a:extLst>
                    <a:ext uri="{9D8B030D-6E8A-4147-A177-3AD203B41FA5}">
                      <a16:colId xmlns:a16="http://schemas.microsoft.com/office/drawing/2014/main" val="1350273605"/>
                    </a:ext>
                  </a:extLst>
                </a:gridCol>
                <a:gridCol w="905676">
                  <a:extLst>
                    <a:ext uri="{9D8B030D-6E8A-4147-A177-3AD203B41FA5}">
                      <a16:colId xmlns:a16="http://schemas.microsoft.com/office/drawing/2014/main" val="2533088798"/>
                    </a:ext>
                  </a:extLst>
                </a:gridCol>
                <a:gridCol w="905676">
                  <a:extLst>
                    <a:ext uri="{9D8B030D-6E8A-4147-A177-3AD203B41FA5}">
                      <a16:colId xmlns:a16="http://schemas.microsoft.com/office/drawing/2014/main" val="372256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Aluno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Clara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Luiza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Rafael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5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409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49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0A02B-88D5-8875-E54A-5126734E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1229567"/>
          </a:xfrm>
        </p:spPr>
        <p:txBody>
          <a:bodyPr/>
          <a:lstStyle/>
          <a:p>
            <a:r>
              <a:rPr lang="pt-BR" dirty="0"/>
              <a:t>Aula 1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67F5C2-67C4-1329-81CF-440EEA0A1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1004" y="2528911"/>
            <a:ext cx="9629987" cy="266594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Conceitos Básicos;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População e Amostra;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Medidas de Frequência.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1DE0444-17B3-47C8-815C-000F55AE7926}"/>
              </a:ext>
            </a:extLst>
          </p:cNvPr>
          <p:cNvSpPr txBox="1">
            <a:spLocks/>
          </p:cNvSpPr>
          <p:nvPr/>
        </p:nvSpPr>
        <p:spPr>
          <a:xfrm>
            <a:off x="1281005" y="2004463"/>
            <a:ext cx="9629987" cy="409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eaLnBrk="1" hangingPunct="1">
              <a:defRPr sz="2663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608853" eaLnBrk="1" hangingPunct="1">
              <a:defRPr>
                <a:latin typeface="+mn-lt"/>
                <a:ea typeface="+mn-ea"/>
                <a:cs typeface="+mn-cs"/>
              </a:defRPr>
            </a:lvl2pPr>
            <a:lvl3pPr marL="1217706" eaLnBrk="1" hangingPunct="1">
              <a:defRPr>
                <a:latin typeface="+mn-lt"/>
                <a:ea typeface="+mn-ea"/>
                <a:cs typeface="+mn-cs"/>
              </a:defRPr>
            </a:lvl3pPr>
            <a:lvl4pPr marL="1826560" eaLnBrk="1" hangingPunct="1">
              <a:defRPr>
                <a:latin typeface="+mn-lt"/>
                <a:ea typeface="+mn-ea"/>
                <a:cs typeface="+mn-cs"/>
              </a:defRPr>
            </a:lvl4pPr>
            <a:lvl5pPr marL="2435413" eaLnBrk="1" hangingPunct="1">
              <a:defRPr>
                <a:latin typeface="+mn-lt"/>
                <a:ea typeface="+mn-ea"/>
                <a:cs typeface="+mn-cs"/>
              </a:defRPr>
            </a:lvl5pPr>
            <a:lvl6pPr marL="3044266" eaLnBrk="1" hangingPunct="1">
              <a:defRPr>
                <a:latin typeface="+mn-lt"/>
                <a:ea typeface="+mn-ea"/>
                <a:cs typeface="+mn-cs"/>
              </a:defRPr>
            </a:lvl6pPr>
            <a:lvl7pPr marL="3653119" eaLnBrk="1" hangingPunct="1">
              <a:defRPr>
                <a:latin typeface="+mn-lt"/>
                <a:ea typeface="+mn-ea"/>
                <a:cs typeface="+mn-cs"/>
              </a:defRPr>
            </a:lvl7pPr>
            <a:lvl8pPr marL="4261973" eaLnBrk="1" hangingPunct="1">
              <a:defRPr>
                <a:latin typeface="+mn-lt"/>
                <a:ea typeface="+mn-ea"/>
                <a:cs typeface="+mn-cs"/>
              </a:defRPr>
            </a:lvl8pPr>
            <a:lvl9pPr marL="4870826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kern="0" dirty="0"/>
              <a:t>Objetivo da aula:</a:t>
            </a:r>
          </a:p>
        </p:txBody>
      </p:sp>
    </p:spTree>
    <p:extLst>
      <p:ext uri="{BB962C8B-B14F-4D97-AF65-F5344CB8AC3E}">
        <p14:creationId xmlns:p14="http://schemas.microsoft.com/office/powerpoint/2010/main" val="410618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A3EDD-B249-B638-189A-1B1D2BD4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tema: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92BA1F-AB74-63BA-D882-0E53D907A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3"/>
            <a:ext cx="9629987" cy="3757133"/>
          </a:xfrm>
        </p:spPr>
        <p:txBody>
          <a:bodyPr/>
          <a:lstStyle/>
          <a:p>
            <a:r>
              <a:rPr lang="pt-BR" dirty="0"/>
              <a:t>A estatística fornece ferramentas e métodos para o estudo e a análise dos dados.</a:t>
            </a:r>
          </a:p>
          <a:p>
            <a:r>
              <a:rPr lang="pt-BR" dirty="0"/>
              <a:t>Conhecer estatística permite que o analista retire </a:t>
            </a:r>
            <a:r>
              <a:rPr lang="pt-BR" i="1" dirty="0"/>
              <a:t>insights</a:t>
            </a:r>
            <a:r>
              <a:rPr lang="pt-BR" dirty="0"/>
              <a:t> ao usar as informações obtidas do conjunto de dados, e assim tornar-se possível desvendar problemas de negócios e tomar decisões baseadas na análise dos dados.</a:t>
            </a:r>
          </a:p>
        </p:txBody>
      </p:sp>
    </p:spTree>
    <p:extLst>
      <p:ext uri="{BB962C8B-B14F-4D97-AF65-F5344CB8AC3E}">
        <p14:creationId xmlns:p14="http://schemas.microsoft.com/office/powerpoint/2010/main" val="213810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A4633-4AA5-DEC3-C7F9-5BE92DF3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ESTATÍSTICA: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591315-8D74-2AF1-7206-6A31CE336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3"/>
            <a:ext cx="9629987" cy="3253551"/>
          </a:xfrm>
        </p:spPr>
        <p:txBody>
          <a:bodyPr/>
          <a:lstStyle/>
          <a:p>
            <a:r>
              <a:rPr lang="pt-BR" dirty="0"/>
              <a:t>É um ramo da matemática que descreve conceitos, técnicas, modelos, utiliza fórmulas, gráficos, etc. visando coletar, analisar e interpretar os dados coletados a partir de estudos, experimentos, observações, etc. </a:t>
            </a:r>
          </a:p>
        </p:txBody>
      </p:sp>
    </p:spTree>
    <p:extLst>
      <p:ext uri="{BB962C8B-B14F-4D97-AF65-F5344CB8AC3E}">
        <p14:creationId xmlns:p14="http://schemas.microsoft.com/office/powerpoint/2010/main" val="338101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A895D-9F69-B60F-FB4A-6BABD490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921" y="686745"/>
            <a:ext cx="7106157" cy="1229567"/>
          </a:xfrm>
        </p:spPr>
        <p:txBody>
          <a:bodyPr/>
          <a:lstStyle/>
          <a:p>
            <a:r>
              <a:rPr lang="pt-BR" dirty="0"/>
              <a:t>APLICAÇÕES DA ESTATÍSTICA: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FB0F66-BF84-EC35-0B22-E76F914B6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2388957"/>
            <a:ext cx="9629987" cy="2458750"/>
          </a:xfrm>
        </p:spPr>
        <p:txBody>
          <a:bodyPr/>
          <a:lstStyle/>
          <a:p>
            <a:pPr algn="just"/>
            <a:r>
              <a:rPr lang="pt-BR" dirty="0"/>
              <a:t>Aplica-se estatística em problemas de análise de mercado, estudo das vendas/compras de uma empresa, estudo da carta de clientes de uma financeira, em pesquisa de mercado sobre o lançamento de um produto novo, investimento na bolsa de valores, etc..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537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82797-4062-8ABD-DD9E-16C89912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D80154-384A-22DE-2E3A-0C80D889A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3929412"/>
          </a:xfrm>
        </p:spPr>
        <p:txBody>
          <a:bodyPr>
            <a:noAutofit/>
          </a:bodyPr>
          <a:lstStyle/>
          <a:p>
            <a:r>
              <a:rPr lang="pt-BR" sz="2400" b="1" dirty="0"/>
              <a:t>Estatística Descritiva</a:t>
            </a:r>
            <a:r>
              <a:rPr lang="pt-BR" sz="2400" dirty="0"/>
              <a:t>:  </a:t>
            </a:r>
          </a:p>
          <a:p>
            <a:pPr marL="0" indent="0">
              <a:buNone/>
            </a:pPr>
            <a:r>
              <a:rPr lang="pt-BR" sz="2400" dirty="0"/>
              <a:t>Nesta estatística as análises e conclusões se baseiam em dados coletados. </a:t>
            </a:r>
          </a:p>
          <a:p>
            <a:pPr marL="0" indent="0">
              <a:buNone/>
            </a:pPr>
            <a:r>
              <a:rPr lang="pt-BR" sz="2400" dirty="0"/>
              <a:t>Esta estatística usa gráficos como histograma, tabela de frequências, indicadores estatísticos como a média aritmética nos seus estudos.</a:t>
            </a:r>
          </a:p>
          <a:p>
            <a:endParaRPr lang="pt-BR" sz="2400" dirty="0"/>
          </a:p>
          <a:p>
            <a:r>
              <a:rPr lang="pt-BR" sz="2400" b="1" dirty="0"/>
              <a:t>Inferência Estatística</a:t>
            </a:r>
            <a:r>
              <a:rPr lang="pt-BR" sz="2400" dirty="0"/>
              <a:t>: </a:t>
            </a:r>
          </a:p>
          <a:p>
            <a:pPr marL="0" indent="0">
              <a:buNone/>
            </a:pPr>
            <a:r>
              <a:rPr lang="pt-BR" sz="2400" dirty="0"/>
              <a:t>Esta estatística trabalha com quantidades desconhecidas, realização de extrapolação de valores, testes de hipóteses, cálculo de probabilidade.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7558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C1AFD-8C72-2E44-1C7E-CD582655D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FC42A-41F0-8A94-918C-632C1B000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3132910"/>
          </a:xfrm>
        </p:spPr>
        <p:txBody>
          <a:bodyPr/>
          <a:lstStyle/>
          <a:p>
            <a:r>
              <a:rPr lang="pt-BR" b="1" dirty="0"/>
              <a:t>População: </a:t>
            </a:r>
            <a:r>
              <a:rPr lang="pt-BR" dirty="0"/>
              <a:t>Conjunto de todos os elementos que fazem parte de um estudo ou pesquisa. </a:t>
            </a:r>
          </a:p>
          <a:p>
            <a:r>
              <a:rPr lang="pt-BR" b="1" dirty="0"/>
              <a:t>Amostra:  </a:t>
            </a:r>
            <a:r>
              <a:rPr lang="pt-BR" dirty="0"/>
              <a:t>Subconjunto da população que será analisada.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6521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F13FC-4813-E0BB-685B-99EE5924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Exemplificando: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91A668-C476-237A-0A24-5A2EC33D0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3"/>
            <a:ext cx="9629987" cy="3293307"/>
          </a:xfrm>
        </p:spPr>
        <p:txBody>
          <a:bodyPr/>
          <a:lstStyle/>
          <a:p>
            <a:r>
              <a:rPr lang="pt-BR" dirty="0"/>
              <a:t>Um condomínio tem no total 900 moradores. Uma pesquisa estatística será realizada com 650 moradores do condomínio. Neste caso a população seria de 900 pessoas. A amostra da pesquisa foi com 650 pessoas, e ai tem-se uma pesquisa amostral.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663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65FFE6A-B99D-BF73-D19B-53C329E22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358CD76-2C0E-4D5A-8318-AEC98574D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4362476"/>
          </a:xfrm>
        </p:spPr>
        <p:txBody>
          <a:bodyPr>
            <a:noAutofit/>
          </a:bodyPr>
          <a:lstStyle/>
          <a:p>
            <a:r>
              <a:rPr lang="pt-BR" sz="2400" b="1" dirty="0"/>
              <a:t>Dado estatístico</a:t>
            </a:r>
            <a:r>
              <a:rPr lang="pt-BR" sz="2400" dirty="0"/>
              <a:t>: É qualquer característica que possa ser observada ou medida como, por exemplo, a quantidade total de aparelhos eletrônicos numa residência, a idade de cada pessoa de uma empresa.</a:t>
            </a:r>
          </a:p>
          <a:p>
            <a:endParaRPr lang="pt-BR" sz="2400" dirty="0"/>
          </a:p>
          <a:p>
            <a:r>
              <a:rPr lang="pt-BR" sz="2400" b="1" dirty="0"/>
              <a:t>Variável</a:t>
            </a:r>
            <a:r>
              <a:rPr lang="pt-BR" sz="2400" dirty="0"/>
              <a:t>: É a característica (ou atributo) que se deseja observar para se tirar algum tipo de conclusão. Por exemplo, idade, altura e peso de uma pessoa.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67395895"/>
      </p:ext>
    </p:extLst>
  </p:cSld>
  <p:clrMapOvr>
    <a:masterClrMapping/>
  </p:clrMapOvr>
</p:sld>
</file>

<file path=ppt/theme/theme1.xml><?xml version="1.0" encoding="utf-8"?>
<a:theme xmlns:a="http://schemas.openxmlformats.org/drawingml/2006/main" name="aula 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1067</Words>
  <Application>Microsoft Office PowerPoint</Application>
  <PresentationFormat>Widescreen</PresentationFormat>
  <Paragraphs>153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Lato</vt:lpstr>
      <vt:lpstr>Tahoma</vt:lpstr>
      <vt:lpstr>Trebuchet MS</vt:lpstr>
      <vt:lpstr>aula 12</vt:lpstr>
      <vt:lpstr>Estatística </vt:lpstr>
      <vt:lpstr>Aula 1 </vt:lpstr>
      <vt:lpstr>Introdução ao tema: </vt:lpstr>
      <vt:lpstr>ESTATÍSTICA:</vt:lpstr>
      <vt:lpstr>APLICAÇÕES DA ESTATÍSTICA:</vt:lpstr>
      <vt:lpstr>Conceitos Básicos:</vt:lpstr>
      <vt:lpstr>Conceitos Básicos:</vt:lpstr>
      <vt:lpstr>Exemplificando:</vt:lpstr>
      <vt:lpstr>Conceitos Básicos:</vt:lpstr>
      <vt:lpstr>Conceitos Básicos:</vt:lpstr>
      <vt:lpstr>Exemplificando variáveis quantitativas  (discreta e contínua):</vt:lpstr>
      <vt:lpstr>Exemplificando variáveis qualitativas  (ordinal e nominal):</vt:lpstr>
      <vt:lpstr>DADOS:</vt:lpstr>
      <vt:lpstr>ROL:</vt:lpstr>
      <vt:lpstr>Frequências Simples e Relativa:</vt:lpstr>
      <vt:lpstr>Exemplificando Frequência Simples e Relativa:</vt:lpstr>
      <vt:lpstr>Exercício de Revisão:</vt:lpstr>
      <vt:lpstr>Exercício de Revisão:</vt:lpstr>
      <vt:lpstr>Exercício de Revisão: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</dc:title>
  <dc:creator>Dourival Júnior</dc:creator>
  <cp:lastModifiedBy>Dourival Júnior</cp:lastModifiedBy>
  <cp:revision>23</cp:revision>
  <dcterms:created xsi:type="dcterms:W3CDTF">2022-10-27T10:35:11Z</dcterms:created>
  <dcterms:modified xsi:type="dcterms:W3CDTF">2022-11-08T17:17:44Z</dcterms:modified>
</cp:coreProperties>
</file>