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7" r:id="rId5"/>
    <p:sldId id="259" r:id="rId6"/>
    <p:sldId id="258" r:id="rId7"/>
    <p:sldId id="280" r:id="rId8"/>
    <p:sldId id="262" r:id="rId9"/>
    <p:sldId id="261" r:id="rId10"/>
    <p:sldId id="272" r:id="rId11"/>
    <p:sldId id="270" r:id="rId12"/>
    <p:sldId id="274" r:id="rId13"/>
    <p:sldId id="275" r:id="rId14"/>
    <p:sldId id="287" r:id="rId15"/>
    <p:sldId id="276" r:id="rId16"/>
    <p:sldId id="289" r:id="rId17"/>
    <p:sldId id="279" r:id="rId18"/>
    <p:sldId id="291" r:id="rId19"/>
    <p:sldId id="284" r:id="rId20"/>
    <p:sldId id="292" r:id="rId21"/>
    <p:sldId id="286" r:id="rId22"/>
    <p:sldId id="293" r:id="rId23"/>
    <p:sldId id="283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BE3-E9F3-4ADA-8893-E2F4958C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317F-1E98-4B0A-B6CF-C7B49C47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86AA-5D70-4380-BE27-72D4BAB6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B8C3-BA1B-401A-9941-2F84FDE8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8F84-205D-48F3-AA90-E0CCCA2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2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1A5-DDBA-4FEE-89BA-BD1647B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0B86-9351-408A-BD5C-667E82D7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F35F-2DAA-4DCF-BC02-04B6FB8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B012-97C8-4FA9-93A4-2EFD3E00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30C8-6BB4-4DDC-82AA-89E70A7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7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9CE8D-5B36-4035-AF47-D36C9E7F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FCEC-3DA0-45B8-85F6-475500C5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252-863F-49E2-A985-66CAE31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2336-1B6E-4F85-8154-4BFA5578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7E3C-049C-452E-82A0-DE7A203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9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58A-BE94-45E3-90E3-F33E4AC3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7E6B-7F19-4F25-AD7E-052F2DC9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C422-B979-48B9-8DF6-5C3B320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F40C-A359-45FF-A5DE-0B2E314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BAD1-82FC-40D2-8D58-35BCF307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8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62C-1A3C-4DE1-9813-EB5E4A1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2084-6B80-44A7-A183-34163419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1800-5B0E-4EBB-98C9-48F7C55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4049-67A3-476C-AF3A-461EACA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B123-FC4F-4DC7-80E0-5F931BB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7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3F1-0179-4B1E-9339-0EB53F4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FDF1-7595-421E-AD69-05A3DA9F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EDEB-638F-4D45-A298-FF2EE2D1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3494-CED3-4864-B756-77577B44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FFF7-AE51-4143-B11E-7AAB420B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B924-3996-4ADE-A1DA-DC1BC38F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40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0B03-CA9A-40EC-BD19-80EE35D0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C32A-F5D0-4550-A1FD-55E8FF58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71F0-DF35-4EBC-B05E-0C2EE79A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AE71C-7D39-41D2-AAFB-7D8CFC66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2FBCE-63B3-4723-BE26-FE4E0765B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A984-DD0B-4F04-814F-55DBA077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0A7A-0A84-4DBB-B9BC-7A7958DB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FA1C0-4D4B-47E2-90CC-B7C454D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31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A50-CAB0-4340-80BC-E9BBA5E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2221-687D-4A57-8E7C-871E5226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EF69-5B62-49FF-B9B9-3ECBD931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AA8B-5C95-4358-8ADE-85F1424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89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E02-B27F-40D2-8775-2F296A48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12F88-01B4-4B53-9BE7-655D5915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DD3BB-7232-43DB-A2F4-2AFFD40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70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9921-2478-4F38-9031-1E0B9C0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6E84-6A71-4599-97A6-9F69E6D7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1D4A-B2A6-407A-BC1A-DFF8A8B9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C15F-A666-41FB-9304-A019777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515A-FEE4-4A2D-A10A-A3FCF7B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AF18-9C44-4123-8698-108FC274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4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E1E-E629-4F5D-939B-BECF0B6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0A2C-71E4-4B19-BFF4-54327BC3F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72B7-50B7-4EA9-9D18-7D7F6664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5142-1932-4EB3-BD1C-67C1D5E8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5B95-408D-492B-BB4D-C82229FD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C610-D93B-4A05-AE5B-0577981C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16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3591-22FD-4D59-81CB-B2E33EF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A1F9-B72A-44C5-902B-1D8C0F4B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A94A-3E2E-4D26-98F2-999BABA6A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888C-D11B-41DB-AB38-44248A0F1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635C-B7F6-4F12-B1AB-53680A72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55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86CC-6724-4F1B-915B-C1AC8C9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272" y="105800"/>
            <a:ext cx="7371618" cy="7315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en-GB" sz="2200" b="1" dirty="0"/>
              <a:t>Uncertainty Estimation of the North Sea IBTS Abundance Indices </a:t>
            </a:r>
            <a:endParaRPr lang="nb-NO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50D6-C822-4EF5-B288-3562F6F0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8186"/>
          </a:xfrm>
        </p:spPr>
        <p:txBody>
          <a:bodyPr>
            <a:noAutofit/>
          </a:bodyPr>
          <a:lstStyle/>
          <a:p>
            <a:r>
              <a:rPr lang="en-GB" sz="2200" dirty="0"/>
              <a:t>Natoya Jourdain </a:t>
            </a:r>
          </a:p>
          <a:p>
            <a:r>
              <a:rPr lang="en-GB" sz="2200" dirty="0"/>
              <a:t>REDUS, </a:t>
            </a:r>
            <a:r>
              <a:rPr lang="en-GB" sz="2200" dirty="0" err="1"/>
              <a:t>Finse</a:t>
            </a:r>
            <a:r>
              <a:rPr lang="en-GB" sz="2200" dirty="0"/>
              <a:t> March 7, 2018</a:t>
            </a:r>
            <a:endParaRPr lang="nb-NO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F4195-FDAA-458B-945D-310D1A91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73" y="0"/>
            <a:ext cx="2772427" cy="2468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3299F-2AFC-4E52-954E-185AE9E7E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" y="114532"/>
            <a:ext cx="1897796" cy="13945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9FD1BA4-0FEA-4EEB-B620-2EEDFEAD4AB4}"/>
              </a:ext>
            </a:extLst>
          </p:cNvPr>
          <p:cNvSpPr txBox="1">
            <a:spLocks/>
          </p:cNvSpPr>
          <p:nvPr/>
        </p:nvSpPr>
        <p:spPr>
          <a:xfrm>
            <a:off x="1222918" y="5768898"/>
            <a:ext cx="9144000" cy="408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Olav Breivik, Edvin Fuglebakk, Jon Helge Vølstad, Sondre Aanes and David Hirst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95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</p:spPr>
            <p:txBody>
              <a:bodyPr>
                <a:normAutofit/>
              </a:bodyPr>
              <a:lstStyle/>
              <a:p>
                <a:pPr marL="800100" lvl="1" indent="-342900">
                  <a:spcBef>
                    <a:spcPts val="0"/>
                  </a:spcBef>
                  <a:buAutoNum type="arabicPeriod" startAt="4"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800" dirty="0"/>
                  <a:t>4.	The mean CPUE in the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800" dirty="0"/>
                  <a:t>th  RFA is the average of the mean CPUE of all statistical rectangles in the RFA </a:t>
                </a:r>
              </a:p>
              <a:p>
                <a:pPr marL="1257300" lvl="2" indent="-342900">
                  <a:spcBef>
                    <a:spcPts val="0"/>
                  </a:spcBef>
                  <a:buAutoNum type="arabicPeriod" startAt="3"/>
                </a:pPr>
                <a:endParaRPr lang="en-GB" sz="1800" dirty="0"/>
              </a:p>
              <a:p>
                <a:pPr marL="457200" lvl="1" indent="0" defTabSz="538163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𝐶𝑃𝑈𝐸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the set statistical rectangles in the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700" dirty="0"/>
                  <a:t>th  RFA</a:t>
                </a:r>
                <a:endParaRPr lang="en-GB" sz="17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|: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total number of statistical rectangles in the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700" dirty="0" err="1"/>
                  <a:t>th</a:t>
                </a:r>
                <a:r>
                  <a:rPr lang="en-GB" sz="1700" dirty="0"/>
                  <a:t> RFA</a:t>
                </a: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sz="14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sz="14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GB" sz="1800" dirty="0"/>
                  <a:t>5.	</a:t>
                </a:r>
                <a:r>
                  <a:rPr lang="en-GB" sz="1800" b="1" dirty="0"/>
                  <a:t>The final indices are calculated  by taking the sum of the length classes for a given age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800" b="1" dirty="0"/>
                  <a:t> within the RFA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800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endParaRPr lang="en-GB" sz="1800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sz="1800" b="1" dirty="0"/>
                  <a:t>Point estimate presented by ICES</a:t>
                </a:r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sz="1800" b="1" dirty="0"/>
                  <a:t>Does not have uncertainty estimates	</a:t>
                </a:r>
                <a:r>
                  <a:rPr lang="en-GB" sz="1800" dirty="0"/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  <a:blipFill>
                <a:blip r:embed="rId2"/>
                <a:stretch>
                  <a:fillRect t="-455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9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104078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DATRAS ALK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7" y="423746"/>
            <a:ext cx="11959044" cy="64342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This is an aggregation of individual samples from a haul combined over a RFA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Assumes age-length compositions are homogeneous within a RFA. This is not case as seen in age distribution Plot (2 – 40cm)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Violations of assumption will give bias results (Kimura, 1977)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dirty="0"/>
              <a:t>                                                                 +                                                               =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700" dirty="0"/>
              <a:t>Missing ALKs are imputed by extrapolation: taking averages and borrowing closest length group age-length composition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700" dirty="0"/>
              <a:t>A single ALK for a RFA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1700" dirty="0"/>
              <a:t>Does not account for spatial variation in the data and as a consequence would result in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500" dirty="0">
                <a:solidFill>
                  <a:srgbClr val="C00000"/>
                </a:solidFill>
              </a:rPr>
              <a:t>biased  estimates, and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500" dirty="0">
                <a:solidFill>
                  <a:srgbClr val="C00000"/>
                </a:solidFill>
              </a:rPr>
              <a:t>an underestimation of uncertainty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C584CC-8BAC-497C-BE39-2E66E6CC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42809"/>
              </p:ext>
            </p:extLst>
          </p:nvPr>
        </p:nvGraphicFramePr>
        <p:xfrm>
          <a:off x="364645" y="1865971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499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11101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1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                                   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13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5BB4B-ACB7-4D55-8A08-F957188AE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7830"/>
              </p:ext>
            </p:extLst>
          </p:nvPr>
        </p:nvGraphicFramePr>
        <p:xfrm>
          <a:off x="3505571" y="1888273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5475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56801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32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30894"/>
                  </p:ext>
                </p:extLst>
              </p:nvPr>
            </p:nvGraphicFramePr>
            <p:xfrm>
              <a:off x="6490010" y="1888273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0675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rgbClr val="C00000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1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nb-NO" sz="11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30894"/>
                  </p:ext>
                </p:extLst>
              </p:nvPr>
            </p:nvGraphicFramePr>
            <p:xfrm>
              <a:off x="6490010" y="1888273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9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rgbClr val="C00000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29094" t="-104762" r="-292" b="-8261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505" t="-200000" r="-346465" b="-7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68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81776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Haul-based  ALK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Each trawl haul has an ALK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Few observed length classes in a single haul so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Length classes are pooled,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800" dirty="0"/>
                  <a:t>  First pooled length group consists of the five smallest length classes and so on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Search closest neighbour trawls in “air distance” for age-length compositions in the same pooled length group, if there are none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Fill in missing values using DATRAS approach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700" dirty="0"/>
                  <a:t>                                                                                                                    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800" dirty="0">
                    <a:solidFill>
                      <a:srgbClr val="C00000"/>
                    </a:solidFill>
                  </a:rPr>
                  <a:t>Accounts for the stratified sampling design and variation in age-length structures between trawl haul locations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  <a:blipFill>
                <a:blip r:embed="rId2"/>
                <a:stretch>
                  <a:fillRect l="-255" t="-758" b="-9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2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645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300" dirty="0"/>
                            <a:t>Length class, </a:t>
                          </a:r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GB" sz="1300" dirty="0"/>
                            <a:t> (cm)</a:t>
                          </a:r>
                          <a:endParaRPr lang="nb-NO" sz="1300" dirty="0"/>
                        </a:p>
                        <a:p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95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3"/>
                          <a:stretch>
                            <a:fillRect l="-664" t="-61250" r="-6910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282017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5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nb-NO" sz="15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10−14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320040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17064" t="-105769" r="-183" b="-3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201887" r="-590270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307692" r="-590270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400000" r="-59027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61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00" y="63084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Model-based  ALK 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7" y="620486"/>
            <a:ext cx="11959044" cy="62375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Spatial model-based ALKs are widely used in fisheries (Berg and Kristensen, 2012;  Gerritsen et al, 2006)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Statistical models allows: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2000" dirty="0"/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 the creation of a smooth distribution of age given length and possibly other covariates such haul location</a:t>
            </a:r>
          </a:p>
          <a:p>
            <a:pPr marL="45720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1800" dirty="0"/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filling in of missing values in a more objective and robust manner, while accounting for uncertainty arising due to sampling variability</a:t>
            </a:r>
          </a:p>
          <a:p>
            <a:pPr marL="45720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17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000" dirty="0">
                <a:solidFill>
                  <a:srgbClr val="0070C0"/>
                </a:solidFill>
              </a:rPr>
              <a:t>We consider Logits:  </a:t>
            </a:r>
            <a:r>
              <a:rPr lang="en-US" sz="2000" dirty="0"/>
              <a:t>a type pf model for categorical response data (e.g., age groups)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dirty="0"/>
              <a:t>                                                        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21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00" y="63084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300" b="1" dirty="0"/>
              <a:t>Model-based  ALK 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83326"/>
                <a:ext cx="11959044" cy="632242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Let the response variable of the age group of a fish be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18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500" dirty="0"/>
                  <a:t> is the  youngest fish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5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1500" dirty="0"/>
                  <a:t>is the oldest fish, which is typically defined as a plus group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Suppose the age of a fish with length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GB" sz="1800" dirty="0">
                    <a:solidFill>
                      <a:srgbClr val="0070C0"/>
                    </a:solidFill>
                  </a:rPr>
                  <a:t> </a:t>
                </a:r>
                <a:r>
                  <a:rPr lang="en-GB" sz="1800" dirty="0"/>
                  <a:t>caught at location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sz="1800" dirty="0"/>
                  <a:t> in trawl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GB" sz="1800" dirty="0"/>
                  <a:t> is  defined as 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The probability of age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800" dirty="0"/>
                  <a:t> in a given year and quarter is given by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en-GB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GB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3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𝐞𝐱𝐩</m:t>
                                    </m:r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sub>
                                      <m:sup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r>
                                          <a:rPr lang="en-GB" sz="13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𝐞𝐱𝐩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sub>
                                      <m:sup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r>
                                          <a:rPr lang="en-GB" sz="13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𝐞𝐱𝐩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3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GB" sz="1200" b="1" dirty="0"/>
                  <a:t>Where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+  </m:t>
                    </m:r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GB" sz="1300" b="1" dirty="0"/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b="1" dirty="0"/>
                  <a:t> </a:t>
                </a:r>
                <a:r>
                  <a:rPr lang="en-GB" sz="1200" dirty="0"/>
                  <a:t>is the linear predictor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GB" sz="12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1200" b="0" dirty="0"/>
                  <a:t>a continuous function of length 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200" dirty="0"/>
                  <a:t> a zero mean Gaussian spatial random field with Mat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sz="1200" dirty="0"/>
                  <a:t>rn covariance function, </a:t>
                </a:r>
                <a:r>
                  <a:rPr lang="en-US" sz="1200" dirty="0">
                    <a:solidFill>
                      <a:srgbClr val="C00000"/>
                    </a:solidFill>
                  </a:rPr>
                  <a:t>intended to capture any spatial variation in the ALK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200" dirty="0"/>
                  <a:t>an independent and identically distributed Gaussian random haul effect, </a:t>
                </a:r>
                <a:r>
                  <a:rPr lang="en-US" sz="1200" dirty="0">
                    <a:solidFill>
                      <a:srgbClr val="C00000"/>
                    </a:solidFill>
                  </a:rPr>
                  <a:t>intended to capture any haul variation </a:t>
                </a:r>
                <a:r>
                  <a:rPr lang="en-US" sz="1200" dirty="0"/>
                  <a:t>e.g., a haul made may “hit” a school of fish of a certain age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700" dirty="0"/>
                  <a:t>For each trawl haul an ALK is obtained by maximizing the 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sz="17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1" i="1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GB" sz="1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d>
                  </m:oMath>
                </a14:m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GB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1800" dirty="0"/>
                  <a:t>is obtained using the R-Package TMB (Kristensen et al, 2015) -  </a:t>
                </a:r>
                <a:r>
                  <a:rPr lang="en-GB" sz="1800" dirty="0">
                    <a:solidFill>
                      <a:srgbClr val="0070C0"/>
                    </a:solidFill>
                  </a:rPr>
                  <a:t>Will be shown by Breivik</a:t>
                </a:r>
                <a:endParaRPr lang="en-US" sz="17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83326"/>
                <a:ext cx="11959044" cy="6322423"/>
              </a:xfrm>
              <a:blipFill>
                <a:blip r:embed="rId2"/>
                <a:stretch>
                  <a:fillRect l="-255" t="-6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31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0" y="424544"/>
                <a:ext cx="12002589" cy="6178730"/>
              </a:xfrm>
              <a:prstGeom prst="round1Rect">
                <a:avLst/>
              </a:prstGeo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GB" sz="2400" dirty="0">
                    <a:solidFill>
                      <a:srgbClr val="0070C0"/>
                    </a:solidFill>
                  </a:rPr>
                  <a:t>DATRAS bootstrap procedure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700" dirty="0"/>
                  <a:t>Suppose we have 4 statistical rectangles in a RFA, and total number of trawl hauls in the RFA,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𝑅𝐹𝐴</m:t>
                        </m:r>
                      </m:sub>
                    </m:sSub>
                  </m:oMath>
                </a14:m>
                <a:r>
                  <a:rPr lang="en-GB" sz="1700" dirty="0"/>
                  <a:t>= 10, 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700" dirty="0"/>
                  <a:t>Each statistical rectangle contains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 hauls, e.g.,  the first statistical rectangle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700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1700" dirty="0"/>
              </a:p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GB" sz="1900" dirty="0"/>
              </a:p>
              <a:p>
                <a:pPr marL="0"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endParaRPr lang="en-GB" sz="1900" dirty="0"/>
              </a:p>
              <a:p>
                <a:pPr marL="114300" lvl="1" indent="-342900"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GB" sz="1700" dirty="0"/>
                  <a:t>Pool all hauls in the RFA, i.e.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and bootstrap hauls from this pool and put them back into the sampling area, that is, in the relevant rectangle</a:t>
                </a:r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endParaRPr lang="en-GB" sz="1900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en-GB" sz="19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GB" sz="1700" dirty="0"/>
                  <a:t>The sample sizes in each rectangle are maintained but the samples are drawn from the whole RFA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700" dirty="0"/>
                  <a:t> 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0070C0"/>
                    </a:solidFill>
                  </a:rPr>
                  <a:t> </a:t>
                </a:r>
                <a:r>
                  <a:rPr lang="en-US" sz="1700" dirty="0"/>
                  <a:t>is the number of ages from the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700" dirty="0">
                    <a:solidFill>
                      <a:srgbClr val="0070C0"/>
                    </a:solidFill>
                  </a:rPr>
                  <a:t>th </a:t>
                </a:r>
                <a:r>
                  <a:rPr lang="en-US" sz="1700" dirty="0"/>
                  <a:t>length  class in the RFA,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700" dirty="0"/>
                  <a:t>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1, 1, 2, 1, 2, 1,2</m:t>
                        </m:r>
                      </m:e>
                    </m:d>
                  </m:oMath>
                </a14:m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7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500" dirty="0"/>
                  <a:t>Sample with replacement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, 2,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, 2,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sz="1500" dirty="0"/>
                  <a:t>   of these observations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5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500" dirty="0"/>
                  <a:t>If there is only one observed age in that length class, sample either that fish or one closest in “length class distance”.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0" y="424544"/>
                <a:ext cx="12002589" cy="6178730"/>
              </a:xfrm>
              <a:prstGeom prst="round1Rect">
                <a:avLst/>
              </a:prstGeom>
              <a:blipFill>
                <a:blip r:embed="rId2"/>
                <a:stretch>
                  <a:fillRect l="-813" t="-98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11C4CB3-A7FA-4575-BD65-0350E709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48" y="3572284"/>
            <a:ext cx="7800975" cy="568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A9EA2-ADF1-42F8-996C-D5EF500A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28" y="1964602"/>
            <a:ext cx="7334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1" y="365760"/>
                <a:ext cx="11834950" cy="6492240"/>
              </a:xfrm>
              <a:prstGeom prst="round1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Does not preserve the positions of trawl hauls in statistical rectangles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Does not consider the stratified sampling design, that is, hauls, statistical rectangle  (stratum)  and RFA (</a:t>
                </a:r>
                <a:r>
                  <a:rPr lang="en-US" sz="1700" dirty="0" err="1"/>
                  <a:t>superstratum</a:t>
                </a:r>
                <a:r>
                  <a:rPr lang="en-US" sz="1700" dirty="0"/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2.	</a:t>
                </a:r>
                <a:r>
                  <a:rPr lang="en-GB" sz="2100" dirty="0">
                    <a:solidFill>
                      <a:srgbClr val="0070C0"/>
                    </a:solidFill>
                  </a:rPr>
                  <a:t>Stratified bootstrap procedure</a:t>
                </a:r>
              </a:p>
              <a:p>
                <a:pPr marL="92075" lvl="1" indent="36512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Suppose we have 4 statistical rectangles in a RFA. Total number of trawls hauls in the RFA,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𝑅𝐹𝐴</m:t>
                        </m:r>
                      </m:sub>
                    </m:sSub>
                  </m:oMath>
                </a14:m>
                <a:r>
                  <a:rPr lang="en-GB" sz="1700" dirty="0"/>
                  <a:t>= 10, </a:t>
                </a:r>
              </a:p>
              <a:p>
                <a:pPr marL="92075" lvl="1" indent="36512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Each statistical rectangle contains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 hauls, e.g.,  the first statistical rectangle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700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800" dirty="0"/>
                  <a:t>                                                                                                     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Sample with replacement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trawls in each statistical rectangle. If there is only one trawl haul in the rectangle sample either that or one closest in “air distance”, that is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This preserves the both the trawl hauls within each rectangle  and the age observations within each length class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Sample catch-at-age information as is done in the DATRAS bootstrap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1" y="365760"/>
                <a:ext cx="11834950" cy="6492240"/>
              </a:xfrm>
              <a:prstGeom prst="round1Rect">
                <a:avLst/>
              </a:prstGeom>
              <a:blipFill>
                <a:blip r:embed="rId2"/>
                <a:stretch>
                  <a:fillRect l="-669" t="-6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52680F-45B6-4B62-9E4C-149515D5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66" y="2898186"/>
            <a:ext cx="7334124" cy="591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D7546-909A-4043-BAC1-E796967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4756105"/>
            <a:ext cx="7772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1" y="607422"/>
                <a:ext cx="11364686" cy="5995851"/>
              </a:xfrm>
              <a:prstGeom prst="round1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GB" sz="2000" dirty="0">
                    <a:solidFill>
                      <a:srgbClr val="0070C0"/>
                    </a:solidFill>
                  </a:rPr>
                  <a:t>3.	</a:t>
                </a:r>
                <a:r>
                  <a:rPr lang="en-GB" sz="2200" dirty="0">
                    <a:solidFill>
                      <a:srgbClr val="0070C0"/>
                    </a:solidFill>
                  </a:rPr>
                  <a:t>Haul-based bootstrap procedure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Suppose we have 4 statistical rectangles in a RFA. Total number of trawls hauls in the RFA,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𝑅𝐹𝐴</m:t>
                        </m:r>
                      </m:sub>
                    </m:sSub>
                  </m:oMath>
                </a14:m>
                <a:r>
                  <a:rPr lang="en-GB" sz="1700" dirty="0"/>
                  <a:t>= 10, 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Each statistical rectangle contains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 hauls, e.g.,  the first statistical rectangle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700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500" dirty="0"/>
              </a:p>
              <a:p>
                <a:pPr marL="429750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After pooling length classes in trawl hauls and filling in missing age-length compositions 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b="1" dirty="0">
                    <a:solidFill>
                      <a:srgbClr val="0070C0"/>
                    </a:solidFill>
                  </a:rPr>
                  <a:t>Sample with replacement as the Stratified bootstrap approach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5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This preserves the positions of trawl hauls in statistical rectangles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Provides an ALK for each trawl haul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1" y="607422"/>
                <a:ext cx="11364686" cy="5995851"/>
              </a:xfrm>
              <a:prstGeom prst="round1Rect">
                <a:avLst/>
              </a:prstGeom>
              <a:blipFill>
                <a:blip r:embed="rId2"/>
                <a:stretch>
                  <a:fillRect l="-536" t="-71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2A0AB62-1C5F-4E93-AA17-CE66B878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82" y="2049100"/>
            <a:ext cx="7334124" cy="591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E7702-41FA-444D-A6CC-D02FBF95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36" y="4571111"/>
            <a:ext cx="77730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391886"/>
            <a:ext cx="12002589" cy="6466114"/>
          </a:xfrm>
          <a:prstGeom prst="round1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4.	Model-based bootstrap procedure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1700" dirty="0"/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Sample with replacement as the </a:t>
            </a:r>
            <a:r>
              <a:rPr lang="en-GB" sz="2000" dirty="0">
                <a:solidFill>
                  <a:srgbClr val="0070C0"/>
                </a:solidFill>
              </a:rPr>
              <a:t>Haul-based bootstrap approach</a:t>
            </a:r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/>
          </a:p>
          <a:p>
            <a:r>
              <a:rPr lang="nb-NO" sz="2000" dirty="0"/>
              <a:t>Uncertainty </a:t>
            </a:r>
            <a:r>
              <a:rPr lang="en-US" sz="2000" dirty="0"/>
              <a:t>in the ALK is taken into account: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by sampling from the joint normal approximation of the likelihood in each iteration in the bootstrap procedure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joint precision matrix needed is extracted from the estimated model in TMB.</a:t>
            </a:r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preserves the positions of trawl hauls in statistical rectangles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Provides an ALK for each trawl haul   </a:t>
            </a:r>
          </a:p>
        </p:txBody>
      </p:sp>
    </p:spTree>
    <p:extLst>
      <p:ext uri="{BB962C8B-B14F-4D97-AF65-F5344CB8AC3E}">
        <p14:creationId xmlns:p14="http://schemas.microsoft.com/office/powerpoint/2010/main" val="302497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The North Sea Cod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" y="607422"/>
            <a:ext cx="11364686" cy="5995851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Brief description of cod data in Q1 of 2015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7C2CE-4B24-4E3A-AE50-EBB801E8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0" y="1494263"/>
            <a:ext cx="11649306" cy="45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69" y="0"/>
            <a:ext cx="10515600" cy="4182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Aims and Objectives</a:t>
            </a:r>
            <a:endParaRPr lang="nb-NO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744583"/>
            <a:ext cx="11704320" cy="58848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The North Sea IBTS  aim to provide: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Information on seasonal distribution of stocks sampled, hydrography and the environment, and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Monitor changes in fish stocks and abundance of all species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point estimates of catch in numbers  at age  </a:t>
            </a:r>
            <a:r>
              <a:rPr lang="en-GB" sz="1800" dirty="0">
                <a:solidFill>
                  <a:srgbClr val="C00000"/>
                </a:solidFill>
              </a:rPr>
              <a:t>but without estimates of uncertainty</a:t>
            </a:r>
            <a:r>
              <a:rPr lang="en-GB" sz="1800" dirty="0"/>
              <a:t>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These indices are estimated using an Age-Length Key (ALK) method, assumed to be </a:t>
            </a:r>
            <a:r>
              <a:rPr lang="en-GB" sz="1800" dirty="0">
                <a:solidFill>
                  <a:srgbClr val="C00000"/>
                </a:solidFill>
              </a:rPr>
              <a:t>constant  over relatively large areas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C00000"/>
                </a:solidFill>
              </a:rPr>
              <a:t>ALK</a:t>
            </a:r>
            <a:r>
              <a:rPr lang="en-GB" sz="1800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the proportion of ﬁsh in a length group that falls into a particular age-class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17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dirty="0"/>
              <a:t>We propose a strong case for assuming </a:t>
            </a:r>
            <a:r>
              <a:rPr lang="en-GB" sz="2400" dirty="0">
                <a:solidFill>
                  <a:srgbClr val="C00000"/>
                </a:solidFill>
              </a:rPr>
              <a:t>variation</a:t>
            </a:r>
            <a:r>
              <a:rPr lang="en-GB" sz="2400" dirty="0"/>
              <a:t> in the ALK within these areas: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two estimators which consider spatial variation in the data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Estimate uncertainty for the estimated parameters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44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7D2E-507A-4FBE-B4A5-E3154CF0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84" y="0"/>
            <a:ext cx="10515600" cy="536749"/>
          </a:xfrm>
        </p:spPr>
        <p:txBody>
          <a:bodyPr>
            <a:normAutofit/>
          </a:bodyPr>
          <a:lstStyle/>
          <a:p>
            <a:pPr algn="ctr"/>
            <a:r>
              <a:rPr lang="en-GB" sz="2500" b="1" dirty="0"/>
              <a:t>The North Sea Cod Data </a:t>
            </a:r>
            <a:endParaRPr lang="nb-NO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8E27-ED5A-4007-9D7C-8CD44706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1302707"/>
            <a:ext cx="4246322" cy="7515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Lower catch rates for larger age-length groups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Higher catch rates for smaller, younger fish</a:t>
            </a:r>
          </a:p>
          <a:p>
            <a:endParaRPr lang="nb-NO" sz="15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In 2015, 89% of the trawl hauls with  length observations also had an age observation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Conditioning on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1700" b="0" dirty="0"/>
                  <a:t> the percentage is higher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The probability generally increased over the years, almost 10% between 2010 -2017</a:t>
                </a:r>
              </a:p>
              <a:p>
                <a:endParaRPr lang="nb-NO" sz="13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  <a:blipFill>
                <a:blip r:embed="rId2"/>
                <a:stretch>
                  <a:fillRect l="-508" t="-172593" r="-142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6A525C-670B-4DC9-A797-B06D9A3CE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605414"/>
            <a:ext cx="5804220" cy="43778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6F0777-68A8-4462-89B2-569441A57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88690" y="2918563"/>
            <a:ext cx="5386192" cy="37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5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431074"/>
            <a:ext cx="12002589" cy="6172199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Model-based ALK generally performs better in terms of uncertainty estimation. Accounts for Spatial differences in age-length structures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DATRAS procedure generally gave smaller estimates of uncertainty as it lacks the potential to account for spatial variation in the data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Estimated CPUE at age is captured within a 95% CI for all methods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B0B4-FF39-4FD1-A425-319F9B91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1554480"/>
            <a:ext cx="1080298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6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0B2-C843-44B0-83EE-42109E7B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79" y="139656"/>
            <a:ext cx="10515600" cy="3739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500" b="1" dirty="0">
                <a:solidFill>
                  <a:srgbClr val="0070C0"/>
                </a:solidFill>
              </a:rPr>
              <a:t>Future work</a:t>
            </a:r>
            <a:endParaRPr lang="nb-NO" sz="25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11B-F453-4CAD-8193-156529AE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526093"/>
            <a:ext cx="12066739" cy="6331907"/>
          </a:xfrm>
        </p:spPr>
        <p:txBody>
          <a:bodyPr>
            <a:normAutofit/>
          </a:bodyPr>
          <a:lstStyle/>
          <a:p>
            <a:r>
              <a:rPr lang="en-GB" sz="1800" dirty="0"/>
              <a:t>Include trawl haul in the model-based ALK estimator as a random effect to account for some of the unobserved variation</a:t>
            </a:r>
          </a:p>
          <a:p>
            <a:pPr marL="0" indent="0">
              <a:buNone/>
            </a:pPr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C00000"/>
                </a:solidFill>
              </a:rPr>
              <a:t>Not accounted for by the location (fixed effect)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700" dirty="0"/>
          </a:p>
          <a:p>
            <a:r>
              <a:rPr lang="en-GB" sz="1800" dirty="0"/>
              <a:t>Derive an abundance-at-age estimator for the whole North Sea, and its variance estimator</a:t>
            </a:r>
          </a:p>
          <a:p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/>
              <a:t>Combined ratio estimation</a:t>
            </a:r>
          </a:p>
          <a:p>
            <a:pPr lvl="1"/>
            <a:endParaRPr lang="en-GB" sz="1400" dirty="0"/>
          </a:p>
          <a:p>
            <a:r>
              <a:rPr lang="en-GB" sz="1800" dirty="0">
                <a:solidFill>
                  <a:srgbClr val="0070C0"/>
                </a:solidFill>
              </a:rPr>
              <a:t>Compare ALK estimators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7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/>
              <a:t>Use ALK estimators in an assessment model, e.g. SAM or XSAM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>
                <a:solidFill>
                  <a:srgbClr val="0070C0"/>
                </a:solidFill>
              </a:rPr>
              <a:t>Optimize sampling effort:   </a:t>
            </a:r>
            <a:r>
              <a:rPr lang="en-GB" sz="1800" dirty="0"/>
              <a:t>removal of samples, e.g., trawl hauls and otoliths to determine if there is any effect on the variance</a:t>
            </a:r>
          </a:p>
          <a:p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/>
              <a:t>A means of justifying sampling effort e.g.,  number of days at sea and number of stations sampled and number of samples taken</a:t>
            </a:r>
          </a:p>
          <a:p>
            <a:pPr lvl="1"/>
            <a:endParaRPr lang="en-GB" sz="1400" dirty="0"/>
          </a:p>
          <a:p>
            <a:r>
              <a:rPr lang="en-GB" sz="1800" dirty="0"/>
              <a:t>Consider Hierarchical bootstrapping approach</a:t>
            </a:r>
          </a:p>
          <a:p>
            <a:endParaRPr lang="en-GB" sz="1800" dirty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6297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9FE-D97A-47F4-BA4D-0773EC2B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605" y="1"/>
            <a:ext cx="9144000" cy="109282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Thank you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517F-1F6F-416B-A087-579963BF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2527"/>
            <a:ext cx="9144000" cy="1033346"/>
          </a:xfrm>
        </p:spPr>
        <p:txBody>
          <a:bodyPr>
            <a:normAutofit/>
          </a:bodyPr>
          <a:lstStyle/>
          <a:p>
            <a:endParaRPr lang="nb-NO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3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5" y="0"/>
            <a:ext cx="10515600" cy="4702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Aims and Objectives</a:t>
            </a:r>
            <a:endParaRPr lang="nb-NO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483327"/>
            <a:ext cx="11704320" cy="614607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Age distribution for age 2 cod of length  40cm  clearly varies within Central North Sea and Northern North Sea</a:t>
            </a:r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72AA-2544-453E-94C7-AAB50DC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90" y="1398709"/>
            <a:ext cx="6844937" cy="52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780-7128-4E5B-BF8E-9F585F0C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2" y="66907"/>
            <a:ext cx="10515600" cy="301081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Overview of IBST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1458-4468-4865-ADC2-16370203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8" y="515983"/>
            <a:ext cx="11861522" cy="63420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000" dirty="0"/>
              <a:t>The North Sea IBTS was started by ICES in 1990. It  is combination of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8 national surveys (1970’s and 1980’s) and,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 International Young Herring Survey (IYHS) in the North Sea, Skagerrak and Kattegat areas (1960’s), which  aimed </a:t>
            </a:r>
          </a:p>
          <a:p>
            <a:pPr lvl="2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1700" dirty="0"/>
              <a:t>to obtain annual recruitment indices for the combined </a:t>
            </a:r>
            <a:r>
              <a:rPr lang="en-GB" sz="1700" i="1" dirty="0">
                <a:solidFill>
                  <a:srgbClr val="C00000"/>
                </a:solidFill>
              </a:rPr>
              <a:t>North Sea Herring stock</a:t>
            </a:r>
            <a:r>
              <a:rPr lang="en-GB" sz="1700" i="1" dirty="0"/>
              <a:t>, but </a:t>
            </a:r>
          </a:p>
          <a:p>
            <a:pPr lvl="2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1700" dirty="0"/>
              <a:t>valuable information on other species such as</a:t>
            </a:r>
            <a:r>
              <a:rPr lang="en-GB" sz="1700" dirty="0">
                <a:solidFill>
                  <a:srgbClr val="C00000"/>
                </a:solidFill>
              </a:rPr>
              <a:t> </a:t>
            </a:r>
            <a:r>
              <a:rPr lang="en-GB" sz="1700" i="1" dirty="0">
                <a:solidFill>
                  <a:srgbClr val="C00000"/>
                </a:solidFill>
              </a:rPr>
              <a:t>cod </a:t>
            </a:r>
            <a:r>
              <a:rPr lang="en-GB" sz="1700" dirty="0"/>
              <a:t>and </a:t>
            </a:r>
            <a:r>
              <a:rPr lang="en-GB" sz="1700" i="1" dirty="0">
                <a:solidFill>
                  <a:srgbClr val="C00000"/>
                </a:solidFill>
              </a:rPr>
              <a:t>haddock</a:t>
            </a:r>
            <a:r>
              <a:rPr lang="en-GB" sz="1700" i="1" dirty="0"/>
              <a:t> </a:t>
            </a:r>
            <a:r>
              <a:rPr lang="en-GB" sz="1700" dirty="0"/>
              <a:t>were obtained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000" dirty="0"/>
              <a:t>IBTS began with quarterly surveys which became expensive to sustain as countries experience budget cuts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000" dirty="0"/>
              <a:t>In 1997 countries carried surveys </a:t>
            </a:r>
            <a:r>
              <a:rPr lang="en-GB" sz="2000" dirty="0">
                <a:solidFill>
                  <a:srgbClr val="C00000"/>
                </a:solidFill>
              </a:rPr>
              <a:t>only twice a year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 first quarter (Q1) which is  January – February:  7 nations  take part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 third quarter (Q3) which is between July – August: 6 nations take part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These nations include: Denmark, France, Germany, Netherlands, Norway, UK England, UK Scotland and Sweden</a:t>
            </a:r>
            <a:endParaRPr lang="nb-NO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GB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679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C739-C237-4097-967D-98F5B844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86" y="52039"/>
            <a:ext cx="10515600" cy="385988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Overview of IBST</a:t>
            </a:r>
            <a:endParaRPr lang="nb-NO" sz="25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90B2A-EA30-407D-9D45-677ADBC4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777240"/>
            <a:ext cx="11190514" cy="5812971"/>
          </a:xfrm>
        </p:spPr>
        <p:txBody>
          <a:bodyPr/>
          <a:lstStyle/>
          <a:p>
            <a:r>
              <a:rPr lang="en-GB" sz="1800" dirty="0"/>
              <a:t>List of target species of the North Sea IBTS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3D5B3-2CB1-438B-8B1B-1A489953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1" y="1567543"/>
            <a:ext cx="10411096" cy="46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4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2" y="81776"/>
            <a:ext cx="10515600" cy="248194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F0280-061D-49F5-A6B5-F492CBDDC5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385355"/>
                <a:ext cx="7002048" cy="631589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GB" sz="1800" dirty="0"/>
                  <a:t>Defined by ICES round fish areas (RFA) numbered 1 to 10</a:t>
                </a:r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Known as superstrata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>
                  <a:spcBef>
                    <a:spcPts val="0"/>
                  </a:spcBef>
                </a:pPr>
                <a:r>
                  <a:rPr lang="en-GB" sz="1800" dirty="0"/>
                  <a:t>RFAs are substratified into small strata: 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endParaRPr lang="en-GB" sz="15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non-overlapping statistical rectangles of roughly 30 x 30 nautical miles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𝐿𝑜𝑛𝑔𝑖𝑡𝑢𝑑𝑒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700" dirty="0"/>
                  <a:t>x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𝐿𝑎𝑡𝑖𝑡𝑢𝑑𝑒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7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800" dirty="0"/>
                  <a:t>Research vessels were free to choose any position in the rectangles but haul positions are selected </a:t>
                </a:r>
                <a:r>
                  <a:rPr lang="en-GB" sz="1800" dirty="0">
                    <a:solidFill>
                      <a:srgbClr val="0070C0"/>
                    </a:solidFill>
                  </a:rPr>
                  <a:t>semi-randomly due to no “clear” tow</a:t>
                </a: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Presently sampling locations are “randomly” selected in advance from previously trawled positions from 2000-2017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Standardized bottom trawl used is called </a:t>
                </a:r>
                <a:r>
                  <a:rPr lang="en-GB" sz="1700" dirty="0">
                    <a:solidFill>
                      <a:srgbClr val="0070C0"/>
                    </a:solidFill>
                  </a:rPr>
                  <a:t>chalut </a:t>
                </a:r>
                <a14:m>
                  <m:oMath xmlns:m="http://schemas.openxmlformats.org/officeDocument/2006/math">
                    <m:acc>
                      <m:accPr>
                        <m:chr m:val="̀"/>
                        <m:ctrlPr>
                          <a:rPr lang="en-GB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7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GB" sz="1700" dirty="0">
                    <a:solidFill>
                      <a:srgbClr val="0070C0"/>
                    </a:solidFill>
                  </a:rPr>
                  <a:t> Grande Ouverture Verticale (GOV ) trawl  </a:t>
                </a:r>
                <a:r>
                  <a:rPr lang="en-GB" sz="1700" dirty="0">
                    <a:solidFill>
                      <a:schemeClr val="tx1"/>
                    </a:solidFill>
                  </a:rPr>
                  <a:t>(ICES 2010)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Daytime trawling: 15 minutes before sunrise and 15 minutes after sunset at 3.5 – 4.5 knots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Two nations fish in each rectangle, hence,  at least two hauls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i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i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nb-NO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F0280-061D-49F5-A6B5-F492CBDD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385355"/>
                <a:ext cx="7002048" cy="6315892"/>
              </a:xfrm>
              <a:blipFill>
                <a:blip r:embed="rId2"/>
                <a:stretch>
                  <a:fillRect l="-522" t="-4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6DAF1-B973-48E7-9780-EC94CA0DE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1529" y="542109"/>
            <a:ext cx="5440471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6" y="89210"/>
            <a:ext cx="10515600" cy="248194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pic>
        <p:nvPicPr>
          <p:cNvPr id="1026" name="Picture 2" descr="Ibts-2018_sel">
            <a:extLst>
              <a:ext uri="{FF2B5EF4-FFF2-40B4-BE49-F238E27FC236}">
                <a16:creationId xmlns:a16="http://schemas.microsoft.com/office/drawing/2014/main" id="{899CA829-FD78-460A-BFD8-FAFBD688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/>
          <a:stretch>
            <a:fillRect/>
          </a:stretch>
        </p:blipFill>
        <p:spPr bwMode="auto">
          <a:xfrm>
            <a:off x="6106887" y="388937"/>
            <a:ext cx="5976256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103E42-32E1-44EB-9759-750706E1E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3" y="653143"/>
            <a:ext cx="5915297" cy="61068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IBTS Q1 2018 Sampling frame: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C00000"/>
                </a:solidFill>
              </a:rPr>
              <a:t>“Random” selection of stations in advance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Two nations fish in each rectangle, hence,  at least two hauls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But for some rectangles one country would fish twice (or more)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Norway (</a:t>
            </a:r>
            <a:r>
              <a:rPr lang="en-GB" sz="2000" dirty="0">
                <a:solidFill>
                  <a:srgbClr val="FF33CC"/>
                </a:solidFill>
              </a:rPr>
              <a:t>pink</a:t>
            </a:r>
            <a:r>
              <a:rPr lang="en-GB" sz="2000" dirty="0"/>
              <a:t>) is partnered with Germany (</a:t>
            </a:r>
            <a:r>
              <a:rPr lang="en-GB" sz="2000" dirty="0">
                <a:solidFill>
                  <a:srgbClr val="0070C0"/>
                </a:solidFill>
              </a:rPr>
              <a:t>Blue</a:t>
            </a:r>
            <a:r>
              <a:rPr lang="en-GB" sz="2000" dirty="0"/>
              <a:t>), Scotland (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Yellow</a:t>
            </a:r>
            <a:r>
              <a:rPr lang="en-GB" sz="2000" dirty="0"/>
              <a:t>) and Denmark (</a:t>
            </a:r>
            <a:r>
              <a:rPr lang="en-GB" sz="2000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)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4261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22302"/>
            <a:ext cx="10515600" cy="326571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0280-061D-49F5-A6B5-F492CBD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515983"/>
            <a:ext cx="6825344" cy="61852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GB" sz="1900" dirty="0"/>
              <a:t>Total catches for each trawl haul are computed on board</a:t>
            </a:r>
          </a:p>
          <a:p>
            <a:pPr marL="0" indent="0">
              <a:spcBef>
                <a:spcPts val="1800"/>
              </a:spcBef>
              <a:buNone/>
            </a:pPr>
            <a:endParaRPr lang="en-GB" sz="1900" dirty="0"/>
          </a:p>
          <a:p>
            <a:pPr>
              <a:spcBef>
                <a:spcPts val="1800"/>
              </a:spcBef>
            </a:pPr>
            <a:r>
              <a:rPr lang="en-GB" sz="1800" dirty="0"/>
              <a:t>Biological parameters such as length are collected </a:t>
            </a:r>
            <a:r>
              <a:rPr lang="en-US" sz="1800" dirty="0"/>
              <a:t>for all fish species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900" dirty="0"/>
              <a:t>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0.1cm below for shellfish,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0.5cm below for herring and sprat and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1cm below for all other species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spcBef>
                <a:spcPts val="1800"/>
              </a:spcBef>
            </a:pPr>
            <a:r>
              <a:rPr lang="en-GB" sz="1900" dirty="0"/>
              <a:t>Otoliths were and are sampled according to the Table</a:t>
            </a:r>
          </a:p>
          <a:p>
            <a:pPr>
              <a:spcBef>
                <a:spcPts val="1800"/>
              </a:spcBef>
            </a:pPr>
            <a:endParaRPr lang="en-US" sz="19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900" dirty="0"/>
              <a:t>IBTS Q1 2018 Norway: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2 otoliths  per 1 cm: Whiting and Norway Pout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700" dirty="0"/>
              <a:t>1 otolith  per 1 cm: all others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spcBef>
                <a:spcPts val="1800"/>
              </a:spcBef>
            </a:pPr>
            <a:r>
              <a:rPr lang="en-GB" sz="1900" dirty="0"/>
              <a:t>For large catches a subsample of 100 fish is taken</a:t>
            </a:r>
          </a:p>
          <a:p>
            <a:pPr marL="0" indent="0">
              <a:spcBef>
                <a:spcPts val="1800"/>
              </a:spcBef>
              <a:buNone/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nb-NO" sz="17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CD253A-6C0F-453C-97C7-EFA6FE814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709" y="431074"/>
            <a:ext cx="5706291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38" y="81776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36161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1900" dirty="0"/>
                  <a:t>Catch per unit effort (CPUE) is computed according to the sampling frame design</a:t>
                </a:r>
              </a:p>
              <a:p>
                <a:pPr>
                  <a:spcBef>
                    <a:spcPts val="0"/>
                  </a:spcBef>
                </a:pPr>
                <a:endParaRPr lang="en-GB" sz="1900" dirty="0"/>
              </a:p>
              <a:p>
                <a:pPr>
                  <a:spcBef>
                    <a:spcPts val="0"/>
                  </a:spcBef>
                </a:pPr>
                <a:r>
                  <a:rPr lang="en-GB" sz="1900" dirty="0"/>
                  <a:t>Define </a:t>
                </a:r>
                <a14:m>
                  <m:oMath xmlns:m="http://schemas.openxmlformats.org/officeDocument/2006/math">
                    <m:r>
                      <a:rPr lang="en-GB" sz="19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9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900" dirty="0"/>
                  <a:t> to be the number of  fish with length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900" dirty="0"/>
                  <a:t> caught in the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th</a:t>
                </a:r>
                <a:r>
                  <a:rPr lang="en-GB" sz="1900" dirty="0"/>
                  <a:t> trawl haul then the CPUE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0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700" dirty="0"/>
                  <a:t>The CPUE for a given trawl haul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7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700" dirty="0"/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 duration of the trawl haul  in hours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600" dirty="0"/>
                  <a:t>2.	</a:t>
                </a:r>
                <a:r>
                  <a:rPr lang="en-GB" sz="1700" dirty="0"/>
                  <a:t>CPUE per age class is then computed as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7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GB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GB" sz="1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𝐴𝐿𝐾</m:t>
                          </m:r>
                        </m:e>
                        <m:sub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endParaRPr lang="en-GB" sz="17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700" dirty="0"/>
                  <a:t>3.	The mean CPUE in a statistical rectangle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700" dirty="0"/>
                  <a:t>, is the average of the CPUE for each haul in the statistical rectangle</a:t>
                </a:r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endParaRPr lang="en-GB" sz="17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𝐶𝑃𝑈𝐸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7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 the set of trawl hauls made</a:t>
                </a: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 total number of trawl haul  made in a rectangle</a:t>
                </a:r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GB" sz="12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361610"/>
              </a:xfrm>
              <a:blipFill>
                <a:blip r:embed="rId2"/>
                <a:stretch>
                  <a:fillRect l="-357" t="-958" b="-287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1687</Words>
  <Application>Microsoft Office PowerPoint</Application>
  <PresentationFormat>Widescreen</PresentationFormat>
  <Paragraphs>444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Uncertainty Estimation of the North Sea IBTS Abundance Indices </vt:lpstr>
      <vt:lpstr>Aims and Objectives</vt:lpstr>
      <vt:lpstr>Aims and Objectives</vt:lpstr>
      <vt:lpstr>Overview of IBST</vt:lpstr>
      <vt:lpstr>Overview of IBST</vt:lpstr>
      <vt:lpstr>Sampling frame</vt:lpstr>
      <vt:lpstr>Sampling frame</vt:lpstr>
      <vt:lpstr>Sampling frame</vt:lpstr>
      <vt:lpstr>Methods</vt:lpstr>
      <vt:lpstr>Methods</vt:lpstr>
      <vt:lpstr>DATRAS ALK Estimator</vt:lpstr>
      <vt:lpstr>Haul-based  ALK Estimator</vt:lpstr>
      <vt:lpstr>Model-based  ALK  Estimator</vt:lpstr>
      <vt:lpstr>Model-based  ALK  Estimator</vt:lpstr>
      <vt:lpstr>Uncertainty Estimation</vt:lpstr>
      <vt:lpstr>Uncertainty Estimation</vt:lpstr>
      <vt:lpstr>Uncertainty Estimation</vt:lpstr>
      <vt:lpstr>Uncertainty Estimation</vt:lpstr>
      <vt:lpstr>The North Sea Cod Data</vt:lpstr>
      <vt:lpstr>The North Sea Cod Data </vt:lpstr>
      <vt:lpstr>Results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Estimation of the North Sea International Bottom Trawl Survey (IBTS) Abundance Indices</dc:title>
  <dc:creator>Jourdain, Natoya</dc:creator>
  <cp:lastModifiedBy>Jourdain, Natoya</cp:lastModifiedBy>
  <cp:revision>113</cp:revision>
  <dcterms:created xsi:type="dcterms:W3CDTF">2018-02-23T13:01:29Z</dcterms:created>
  <dcterms:modified xsi:type="dcterms:W3CDTF">2018-03-07T07:59:15Z</dcterms:modified>
</cp:coreProperties>
</file>