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300" r:id="rId4"/>
    <p:sldId id="301" r:id="rId5"/>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49" d="100"/>
          <a:sy n="49" d="100"/>
        </p:scale>
        <p:origin x="3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4BE3-E9F3-4ADA-8893-E2F4958C09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4973317F-1E98-4B0A-B6CF-C7B49C471D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ACE186AA-5D70-4380-BE27-72D4BAB69245}"/>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5" name="Footer Placeholder 4">
            <a:extLst>
              <a:ext uri="{FF2B5EF4-FFF2-40B4-BE49-F238E27FC236}">
                <a16:creationId xmlns:a16="http://schemas.microsoft.com/office/drawing/2014/main" id="{D9FCB8C3-BA1B-401A-9941-2F84FDE875F6}"/>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C598F84-205D-48F3-AA90-E0CCCA23217A}"/>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133128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41A5-DDBA-4FEE-89BA-BD1647B8EECF}"/>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3BF30B86-9351-408A-BD5C-667E82D7FD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D4BAF35F-2DAA-4DCF-BC02-04B6FB85FEBA}"/>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5" name="Footer Placeholder 4">
            <a:extLst>
              <a:ext uri="{FF2B5EF4-FFF2-40B4-BE49-F238E27FC236}">
                <a16:creationId xmlns:a16="http://schemas.microsoft.com/office/drawing/2014/main" id="{E8DDB012-97C8-4FA9-93A4-2EFD3E000741}"/>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26FD30C8-6BB4-4DDC-82AA-89E70A71FC7E}"/>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327271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9CE8D-5B36-4035-AF47-D36C9E7FED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A8F9FCEC-3DA0-45B8-85F6-475500C56A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451F252-863F-49E2-A985-66CAE31BB49D}"/>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5" name="Footer Placeholder 4">
            <a:extLst>
              <a:ext uri="{FF2B5EF4-FFF2-40B4-BE49-F238E27FC236}">
                <a16:creationId xmlns:a16="http://schemas.microsoft.com/office/drawing/2014/main" id="{A2BB2336-1B6E-4F85-8154-4BFA5578DFA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93E67E3C-049C-452E-82A0-DE7A20363A37}"/>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420894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758A-BE94-45E3-90E3-F33E4AC3B4CF}"/>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FBFE7E6B-7F19-4F25-AD7E-052F2DC967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BE82C422-B979-48B9-8DF6-5C3B32096C95}"/>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5" name="Footer Placeholder 4">
            <a:extLst>
              <a:ext uri="{FF2B5EF4-FFF2-40B4-BE49-F238E27FC236}">
                <a16:creationId xmlns:a16="http://schemas.microsoft.com/office/drawing/2014/main" id="{462DF40C-A359-45FF-A5DE-0B2E314C684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B70CBAD1-82FC-40D2-8D58-35BCF3076E6D}"/>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90887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BD62C-1A3C-4DE1-9813-EB5E4A1C07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8D212084-6B80-44A7-A183-34163419C3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641800-5B0E-4EBB-98C9-48F7C55E0D87}"/>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5" name="Footer Placeholder 4">
            <a:extLst>
              <a:ext uri="{FF2B5EF4-FFF2-40B4-BE49-F238E27FC236}">
                <a16:creationId xmlns:a16="http://schemas.microsoft.com/office/drawing/2014/main" id="{A8934049-67A3-476C-AF3A-461EACA548E7}"/>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B2BAB123-FC4F-4DC7-80E0-5F931BB37C34}"/>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105279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F3F1-0179-4B1E-9339-0EB53F44D883}"/>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37BEFDF1-7595-421E-AD69-05A3DA9FA2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FDF3EDEB-638F-4D45-A298-FF2EE2D1BC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6D103494-CED3-4864-B756-77577B44B421}"/>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6" name="Footer Placeholder 5">
            <a:extLst>
              <a:ext uri="{FF2B5EF4-FFF2-40B4-BE49-F238E27FC236}">
                <a16:creationId xmlns:a16="http://schemas.microsoft.com/office/drawing/2014/main" id="{AF72FFF7-AE51-4143-B11E-7AAB420B0FFF}"/>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58BBB924-3996-4ADE-A1DA-DC1BC38F209D}"/>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397404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0B03-CA9A-40EC-BD19-80EE35D0EA18}"/>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D877C32A-F5D0-4550-A1FD-55E8FF58E9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3A71F0-DF35-4EBC-B05E-0C2EE79A537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C25AE71C-7D39-41D2-AAFB-7D8CFC663B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D2FBCE-63B3-4723-BE26-FE4E0765B5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9A14A984-DD0B-4F04-814F-55DBA0778E83}"/>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8" name="Footer Placeholder 7">
            <a:extLst>
              <a:ext uri="{FF2B5EF4-FFF2-40B4-BE49-F238E27FC236}">
                <a16:creationId xmlns:a16="http://schemas.microsoft.com/office/drawing/2014/main" id="{7E9D0A7A-0A84-4DBB-B9BC-7A7958DB1109}"/>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9C5FA1C0-4D4B-47E2-90CC-B7C454D48368}"/>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316310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2A50-CAB0-4340-80BC-E9BBA5EA3EE7}"/>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E03A2221-687D-4A57-8E7C-871E522606B0}"/>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4" name="Footer Placeholder 3">
            <a:extLst>
              <a:ext uri="{FF2B5EF4-FFF2-40B4-BE49-F238E27FC236}">
                <a16:creationId xmlns:a16="http://schemas.microsoft.com/office/drawing/2014/main" id="{F713EF69-5B62-49FF-B9B9-3ECBD9310BAC}"/>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7A33AA8B-5C95-4358-8ADE-85F14249874F}"/>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107489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135E02-B27F-40D2-8775-2F296A486C3E}"/>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3" name="Footer Placeholder 2">
            <a:extLst>
              <a:ext uri="{FF2B5EF4-FFF2-40B4-BE49-F238E27FC236}">
                <a16:creationId xmlns:a16="http://schemas.microsoft.com/office/drawing/2014/main" id="{97812F88-01B4-4B53-9BE7-655D59155AAB}"/>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09EDD3BB-7232-43DB-A2F4-2AFFD40A3758}"/>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58707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9921-2478-4F38-9031-1E0B9C0F5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12306E84-6A71-4599-97A6-9F69E6D78B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FD021D4A-B2A6-407A-BC1A-DFF8A8B9A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05C15F-A666-41FB-9304-A01977720367}"/>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6" name="Footer Placeholder 5">
            <a:extLst>
              <a:ext uri="{FF2B5EF4-FFF2-40B4-BE49-F238E27FC236}">
                <a16:creationId xmlns:a16="http://schemas.microsoft.com/office/drawing/2014/main" id="{C691515A-FEE4-4A2D-A10A-A3FCF7B698A1}"/>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F01DAF18-9C44-4123-8698-108FC27450A2}"/>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2452474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AE1E-E629-4F5D-939B-BECF0B61F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1C680A2C-71E4-4B19-BFF4-54327BC3FC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124C72B7-50B7-4EA9-9D18-7D7F66647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F75142-1932-4EB3-BD1C-67C1D5E8B27B}"/>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6" name="Footer Placeholder 5">
            <a:extLst>
              <a:ext uri="{FF2B5EF4-FFF2-40B4-BE49-F238E27FC236}">
                <a16:creationId xmlns:a16="http://schemas.microsoft.com/office/drawing/2014/main" id="{F3875B95-408D-492B-BB4D-C82229FDDA0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CCBBC610-D93B-4A05-AE5B-0577981C49F4}"/>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365169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23591-22FD-4D59-81CB-B2E33EF4DF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E957A1F9-B72A-44C5-902B-1D8C0F4B42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B79FA94A-3E2E-4D26-98F2-999BABA6A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35B67-EDFB-4894-8E5E-CF65ED83C5B3}" type="datetimeFigureOut">
              <a:rPr lang="nb-NO" smtClean="0"/>
              <a:t>11.03.2018</a:t>
            </a:fld>
            <a:endParaRPr lang="nb-NO"/>
          </a:p>
        </p:txBody>
      </p:sp>
      <p:sp>
        <p:nvSpPr>
          <p:cNvPr id="5" name="Footer Placeholder 4">
            <a:extLst>
              <a:ext uri="{FF2B5EF4-FFF2-40B4-BE49-F238E27FC236}">
                <a16:creationId xmlns:a16="http://schemas.microsoft.com/office/drawing/2014/main" id="{60F6888C-D11B-41DB-AB38-44248A0F14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2DC9635C-B7F6-4F12-B1AB-53680A72E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38604-7F4A-493A-9AC7-326B117E0B48}" type="slidenum">
              <a:rPr lang="nb-NO" smtClean="0"/>
              <a:t>‹#›</a:t>
            </a:fld>
            <a:endParaRPr lang="nb-NO"/>
          </a:p>
        </p:txBody>
      </p:sp>
    </p:spTree>
    <p:extLst>
      <p:ext uri="{BB962C8B-B14F-4D97-AF65-F5344CB8AC3E}">
        <p14:creationId xmlns:p14="http://schemas.microsoft.com/office/powerpoint/2010/main" val="230955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B86CC-6724-4F1B-915B-C1AC8C9C2CA6}"/>
              </a:ext>
            </a:extLst>
          </p:cNvPr>
          <p:cNvSpPr>
            <a:spLocks noGrp="1"/>
          </p:cNvSpPr>
          <p:nvPr>
            <p:ph type="ctrTitle"/>
          </p:nvPr>
        </p:nvSpPr>
        <p:spPr>
          <a:xfrm>
            <a:off x="1947746" y="155904"/>
            <a:ext cx="7390807" cy="622309"/>
          </a:xfrm>
        </p:spPr>
        <p:txBody>
          <a:bodyPr>
            <a:noAutofit/>
          </a:bodyPr>
          <a:lstStyle/>
          <a:p>
            <a:pPr>
              <a:lnSpc>
                <a:spcPct val="100000"/>
              </a:lnSpc>
              <a:spcBef>
                <a:spcPts val="1800"/>
              </a:spcBef>
            </a:pPr>
            <a:r>
              <a:rPr lang="en-GB" sz="2200" b="1" dirty="0"/>
              <a:t>IBTSWG Meeting, 2018</a:t>
            </a:r>
            <a:endParaRPr lang="nb-NO" sz="2200" b="1" dirty="0"/>
          </a:p>
        </p:txBody>
      </p:sp>
      <p:sp>
        <p:nvSpPr>
          <p:cNvPr id="3" name="Subtitle 2">
            <a:extLst>
              <a:ext uri="{FF2B5EF4-FFF2-40B4-BE49-F238E27FC236}">
                <a16:creationId xmlns:a16="http://schemas.microsoft.com/office/drawing/2014/main" id="{143950D6-C822-4EF5-B288-3562F6F04001}"/>
              </a:ext>
            </a:extLst>
          </p:cNvPr>
          <p:cNvSpPr>
            <a:spLocks noGrp="1"/>
          </p:cNvSpPr>
          <p:nvPr>
            <p:ph type="subTitle" idx="1"/>
          </p:nvPr>
        </p:nvSpPr>
        <p:spPr>
          <a:xfrm>
            <a:off x="1524000" y="3602038"/>
            <a:ext cx="9144000" cy="1650898"/>
          </a:xfrm>
        </p:spPr>
        <p:txBody>
          <a:bodyPr>
            <a:noAutofit/>
          </a:bodyPr>
          <a:lstStyle/>
          <a:p>
            <a:r>
              <a:rPr lang="en-GB" sz="2600" b="1" dirty="0"/>
              <a:t>Some queries</a:t>
            </a:r>
          </a:p>
          <a:p>
            <a:endParaRPr lang="en-GB" sz="2200" b="1" dirty="0"/>
          </a:p>
          <a:p>
            <a:r>
              <a:rPr lang="en-GB" sz="2200" dirty="0"/>
              <a:t>Natoya Jourdain, IMR, Norway </a:t>
            </a:r>
          </a:p>
        </p:txBody>
      </p:sp>
    </p:spTree>
    <p:extLst>
      <p:ext uri="{BB962C8B-B14F-4D97-AF65-F5344CB8AC3E}">
        <p14:creationId xmlns:p14="http://schemas.microsoft.com/office/powerpoint/2010/main" val="379295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7C0DC-5A37-42B5-9AAA-A2630784F0C6}"/>
              </a:ext>
            </a:extLst>
          </p:cNvPr>
          <p:cNvSpPr>
            <a:spLocks noGrp="1"/>
          </p:cNvSpPr>
          <p:nvPr>
            <p:ph idx="1"/>
          </p:nvPr>
        </p:nvSpPr>
        <p:spPr>
          <a:xfrm>
            <a:off x="222069" y="1184134"/>
            <a:ext cx="11969931" cy="6146073"/>
          </a:xfrm>
        </p:spPr>
        <p:txBody>
          <a:bodyPr>
            <a:normAutofit/>
          </a:bodyPr>
          <a:lstStyle/>
          <a:p>
            <a:pPr marL="514350" indent="-514350">
              <a:lnSpc>
                <a:spcPct val="100000"/>
              </a:lnSpc>
              <a:spcBef>
                <a:spcPts val="1200"/>
              </a:spcBef>
              <a:buFont typeface="+mj-lt"/>
              <a:buAutoNum type="arabicPeriod"/>
            </a:pPr>
            <a:r>
              <a:rPr lang="en-GB" sz="2400" dirty="0"/>
              <a:t>Vessels are free to choose trawling positions in the statistical rectangle but check for “clear” tow. Is this still being done, if not when did each nation stopped, and what has each nation been doing? This information can be found in </a:t>
            </a:r>
          </a:p>
          <a:p>
            <a:pPr marL="0" indent="0">
              <a:lnSpc>
                <a:spcPct val="100000"/>
              </a:lnSpc>
              <a:spcBef>
                <a:spcPts val="1200"/>
              </a:spcBef>
              <a:buNone/>
            </a:pPr>
            <a:endParaRPr lang="en-GB" sz="2400" dirty="0"/>
          </a:p>
          <a:p>
            <a:pPr lvl="1">
              <a:lnSpc>
                <a:spcPct val="100000"/>
              </a:lnSpc>
              <a:spcBef>
                <a:spcPts val="1200"/>
              </a:spcBef>
            </a:pPr>
            <a:r>
              <a:rPr lang="en-US" dirty="0"/>
              <a:t>Series of ICES Survey Protocols SISP 10 - IBTS IX: </a:t>
            </a:r>
            <a:r>
              <a:rPr lang="nb-NO" dirty="0"/>
              <a:t>Manual for the International Bottom Trawl Surveys Revision IX </a:t>
            </a:r>
            <a:r>
              <a:rPr lang="en-US" dirty="0"/>
              <a:t>(see attached document </a:t>
            </a:r>
            <a:r>
              <a:rPr lang="en-US" b="1" dirty="0"/>
              <a:t>page 4 second paragraph</a:t>
            </a:r>
            <a:r>
              <a:rPr lang="en-US" dirty="0"/>
              <a:t>)</a:t>
            </a:r>
          </a:p>
          <a:p>
            <a:pPr marL="0" indent="0">
              <a:lnSpc>
                <a:spcPct val="100000"/>
              </a:lnSpc>
              <a:spcBef>
                <a:spcPts val="1200"/>
              </a:spcBef>
              <a:buNone/>
            </a:pPr>
            <a:endParaRPr lang="en-US" sz="2400" dirty="0"/>
          </a:p>
          <a:p>
            <a:pPr lvl="1">
              <a:lnSpc>
                <a:spcPct val="100000"/>
              </a:lnSpc>
              <a:spcBef>
                <a:spcPts val="1200"/>
              </a:spcBef>
            </a:pPr>
            <a:r>
              <a:rPr lang="en-GB" dirty="0"/>
              <a:t>Program of the North Sea International Bottom Trawl Survey Q1 2018 has information regarding random sampling  of stations with valid tows between 2000-2017 (</a:t>
            </a:r>
            <a:r>
              <a:rPr lang="en-GB" b="1" dirty="0"/>
              <a:t>see page 2 </a:t>
            </a:r>
            <a:r>
              <a:rPr lang="en-GB" dirty="0"/>
              <a:t>of this document). Has this been implemented for the first time this year (Q1)? </a:t>
            </a:r>
            <a:endParaRPr lang="nb-NO" dirty="0"/>
          </a:p>
          <a:p>
            <a:pPr lvl="1">
              <a:lnSpc>
                <a:spcPct val="100000"/>
              </a:lnSpc>
              <a:spcBef>
                <a:spcPts val="1200"/>
              </a:spcBef>
            </a:pPr>
            <a:endParaRPr lang="en-GB" sz="2100" dirty="0"/>
          </a:p>
          <a:p>
            <a:pPr marL="914400" lvl="2" indent="0">
              <a:buNone/>
            </a:pPr>
            <a:endParaRPr lang="nb-NO" dirty="0"/>
          </a:p>
        </p:txBody>
      </p:sp>
    </p:spTree>
    <p:extLst>
      <p:ext uri="{BB962C8B-B14F-4D97-AF65-F5344CB8AC3E}">
        <p14:creationId xmlns:p14="http://schemas.microsoft.com/office/powerpoint/2010/main" val="263153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7C0DC-5A37-42B5-9AAA-A2630784F0C6}"/>
              </a:ext>
            </a:extLst>
          </p:cNvPr>
          <p:cNvSpPr>
            <a:spLocks noGrp="1"/>
          </p:cNvSpPr>
          <p:nvPr>
            <p:ph idx="1"/>
          </p:nvPr>
        </p:nvSpPr>
        <p:spPr>
          <a:xfrm>
            <a:off x="222069" y="542109"/>
            <a:ext cx="11969931" cy="6146073"/>
          </a:xfrm>
        </p:spPr>
        <p:txBody>
          <a:bodyPr>
            <a:normAutofit/>
          </a:bodyPr>
          <a:lstStyle/>
          <a:p>
            <a:pPr marL="514350" indent="-514350">
              <a:lnSpc>
                <a:spcPct val="110000"/>
              </a:lnSpc>
              <a:spcBef>
                <a:spcPts val="600"/>
              </a:spcBef>
              <a:buFont typeface="+mj-lt"/>
              <a:buAutoNum type="arabicPeriod" startAt="2"/>
            </a:pPr>
            <a:r>
              <a:rPr lang="en-GB" sz="2300" dirty="0"/>
              <a:t>Sampling of otoliths by Round Fish Area:</a:t>
            </a:r>
          </a:p>
          <a:p>
            <a:pPr lvl="1">
              <a:lnSpc>
                <a:spcPct val="110000"/>
              </a:lnSpc>
              <a:spcBef>
                <a:spcPts val="600"/>
              </a:spcBef>
            </a:pPr>
            <a:r>
              <a:rPr lang="en-GB" sz="2300" dirty="0"/>
              <a:t>ICES suggested the sampling procedure in the Table on </a:t>
            </a:r>
            <a:r>
              <a:rPr lang="en-US" sz="2300" b="1" dirty="0"/>
              <a:t>page 30 Section 3.3</a:t>
            </a:r>
            <a:r>
              <a:rPr lang="en-GB" sz="2300" dirty="0"/>
              <a:t> in  </a:t>
            </a:r>
            <a:r>
              <a:rPr lang="en-US" sz="2300" dirty="0"/>
              <a:t>Series of ICES Survey Protocols SISP 10 - IBTS IX: </a:t>
            </a:r>
            <a:r>
              <a:rPr lang="nb-NO" sz="2300" dirty="0"/>
              <a:t>Manual for the International Bottom Trawl Surveys Revision IX</a:t>
            </a:r>
            <a:endParaRPr lang="en-US" sz="2300" b="1" dirty="0"/>
          </a:p>
          <a:p>
            <a:pPr lvl="2">
              <a:lnSpc>
                <a:spcPct val="110000"/>
              </a:lnSpc>
              <a:spcBef>
                <a:spcPts val="600"/>
              </a:spcBef>
              <a:buFont typeface="Wingdings" panose="05000000000000000000" pitchFamily="2" charset="2"/>
              <a:buChar char="§"/>
            </a:pPr>
            <a:r>
              <a:rPr lang="en-US" sz="2300" dirty="0"/>
              <a:t>to 0.1cm below for shellfish, </a:t>
            </a:r>
          </a:p>
          <a:p>
            <a:pPr lvl="2">
              <a:lnSpc>
                <a:spcPct val="110000"/>
              </a:lnSpc>
              <a:spcBef>
                <a:spcPts val="600"/>
              </a:spcBef>
              <a:buFont typeface="Wingdings" panose="05000000000000000000" pitchFamily="2" charset="2"/>
              <a:buChar char="§"/>
            </a:pPr>
            <a:r>
              <a:rPr lang="en-US" sz="2300" dirty="0"/>
              <a:t>to 0.5cm below for herring and sprat and </a:t>
            </a:r>
          </a:p>
          <a:p>
            <a:pPr lvl="2">
              <a:lnSpc>
                <a:spcPct val="110000"/>
              </a:lnSpc>
              <a:spcBef>
                <a:spcPts val="600"/>
              </a:spcBef>
              <a:buFont typeface="Wingdings" panose="05000000000000000000" pitchFamily="2" charset="2"/>
              <a:buChar char="§"/>
            </a:pPr>
            <a:r>
              <a:rPr lang="en-US" sz="2300" dirty="0"/>
              <a:t>to 1cm below for all other species</a:t>
            </a:r>
          </a:p>
          <a:p>
            <a:pPr lvl="2">
              <a:lnSpc>
                <a:spcPct val="110000"/>
              </a:lnSpc>
              <a:spcBef>
                <a:spcPts val="600"/>
              </a:spcBef>
              <a:buFont typeface="Wingdings" panose="05000000000000000000" pitchFamily="2" charset="2"/>
              <a:buChar char="§"/>
            </a:pPr>
            <a:endParaRPr lang="en-US" sz="2300" dirty="0"/>
          </a:p>
          <a:p>
            <a:pPr lvl="1">
              <a:lnSpc>
                <a:spcPct val="110000"/>
              </a:lnSpc>
              <a:spcBef>
                <a:spcPts val="600"/>
              </a:spcBef>
            </a:pPr>
            <a:r>
              <a:rPr lang="en-GB" sz="2300" dirty="0"/>
              <a:t>Is this sampling procedure still being adopted by all nations, if not what sampling procedures are being adopted by each nation?</a:t>
            </a:r>
            <a:endParaRPr lang="en-US" sz="2300" dirty="0"/>
          </a:p>
          <a:p>
            <a:pPr marL="0" indent="0">
              <a:lnSpc>
                <a:spcPct val="110000"/>
              </a:lnSpc>
              <a:spcBef>
                <a:spcPts val="600"/>
              </a:spcBef>
              <a:buNone/>
            </a:pPr>
            <a:endParaRPr lang="en-US" sz="2300" dirty="0"/>
          </a:p>
          <a:p>
            <a:pPr lvl="1">
              <a:lnSpc>
                <a:spcPct val="110000"/>
              </a:lnSpc>
              <a:spcBef>
                <a:spcPts val="600"/>
              </a:spcBef>
            </a:pPr>
            <a:r>
              <a:rPr lang="en-GB" sz="2300" dirty="0"/>
              <a:t>Program of the North Sea International Bottom Trawl Survey Q1 2018 has information regarding otoliths sampling for all fish species including Norway Pout and whiting (see </a:t>
            </a:r>
            <a:r>
              <a:rPr lang="en-GB" sz="2300" b="1" dirty="0"/>
              <a:t>page 3 in the Section on Biological samples </a:t>
            </a:r>
            <a:r>
              <a:rPr lang="en-GB" sz="2300" dirty="0"/>
              <a:t>).  Have these samples been taken as suggested by ICES?</a:t>
            </a:r>
          </a:p>
          <a:p>
            <a:pPr lvl="1"/>
            <a:endParaRPr lang="en-GB" sz="2300" dirty="0"/>
          </a:p>
          <a:p>
            <a:pPr lvl="1">
              <a:lnSpc>
                <a:spcPct val="110000"/>
              </a:lnSpc>
            </a:pPr>
            <a:endParaRPr lang="en-GB" sz="2300" dirty="0"/>
          </a:p>
          <a:p>
            <a:pPr marL="914400" lvl="2" indent="0">
              <a:buNone/>
            </a:pPr>
            <a:endParaRPr lang="nb-NO" dirty="0"/>
          </a:p>
        </p:txBody>
      </p:sp>
    </p:spTree>
    <p:extLst>
      <p:ext uri="{BB962C8B-B14F-4D97-AF65-F5344CB8AC3E}">
        <p14:creationId xmlns:p14="http://schemas.microsoft.com/office/powerpoint/2010/main" val="320292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7C0DC-5A37-42B5-9AAA-A2630784F0C6}"/>
              </a:ext>
            </a:extLst>
          </p:cNvPr>
          <p:cNvSpPr>
            <a:spLocks noGrp="1"/>
          </p:cNvSpPr>
          <p:nvPr>
            <p:ph idx="1"/>
          </p:nvPr>
        </p:nvSpPr>
        <p:spPr>
          <a:xfrm>
            <a:off x="1" y="233465"/>
            <a:ext cx="12192000" cy="6454718"/>
          </a:xfrm>
        </p:spPr>
        <p:txBody>
          <a:bodyPr>
            <a:normAutofit/>
          </a:bodyPr>
          <a:lstStyle/>
          <a:p>
            <a:pPr marL="914400" lvl="2" indent="0">
              <a:lnSpc>
                <a:spcPct val="100000"/>
              </a:lnSpc>
              <a:spcBef>
                <a:spcPts val="1200"/>
              </a:spcBef>
              <a:buNone/>
            </a:pPr>
            <a:endParaRPr lang="en-US" sz="2400" dirty="0"/>
          </a:p>
          <a:p>
            <a:pPr marL="514350" indent="-514350">
              <a:lnSpc>
                <a:spcPct val="100000"/>
              </a:lnSpc>
              <a:spcBef>
                <a:spcPts val="1200"/>
              </a:spcBef>
              <a:buFont typeface="+mj-lt"/>
              <a:buAutoNum type="arabicPeriod" startAt="3"/>
            </a:pPr>
            <a:r>
              <a:rPr lang="en-US" sz="2400" dirty="0"/>
              <a:t>In IBTS North Sea, the indices are calculated per index area, which are specific for each species.  </a:t>
            </a:r>
          </a:p>
          <a:p>
            <a:pPr marL="0" indent="0">
              <a:lnSpc>
                <a:spcPct val="100000"/>
              </a:lnSpc>
              <a:spcBef>
                <a:spcPts val="1200"/>
              </a:spcBef>
              <a:buNone/>
            </a:pPr>
            <a:endParaRPr lang="en-US" sz="2400" dirty="0"/>
          </a:p>
          <a:p>
            <a:pPr lvl="1">
              <a:lnSpc>
                <a:spcPct val="100000"/>
              </a:lnSpc>
              <a:spcBef>
                <a:spcPts val="1200"/>
              </a:spcBef>
            </a:pPr>
            <a:r>
              <a:rPr lang="en-US" dirty="0"/>
              <a:t>For herring, sprat and saithe, the indices at age (no/hour) are calculated using mean over rectangles, weighted for the percentage of area with water depths between 10m-200m and for area 8 and 9 water depths between 10m-250m. This information ca be found in </a:t>
            </a:r>
            <a:r>
              <a:rPr lang="nb-NO" dirty="0"/>
              <a:t> NS-IBTS indices calculation procedure, 2013 </a:t>
            </a:r>
            <a:r>
              <a:rPr lang="nb-NO" b="1" dirty="0"/>
              <a:t>see the second page of the document  in the Section called General and the Table in Annex 3)</a:t>
            </a:r>
            <a:r>
              <a:rPr lang="en-US" dirty="0"/>
              <a:t>.</a:t>
            </a:r>
          </a:p>
          <a:p>
            <a:pPr lvl="1">
              <a:lnSpc>
                <a:spcPct val="100000"/>
              </a:lnSpc>
              <a:spcBef>
                <a:spcPts val="1200"/>
              </a:spcBef>
            </a:pPr>
            <a:endParaRPr lang="en-US" dirty="0"/>
          </a:p>
          <a:p>
            <a:pPr lvl="1">
              <a:lnSpc>
                <a:spcPct val="100000"/>
              </a:lnSpc>
              <a:spcBef>
                <a:spcPts val="1200"/>
              </a:spcBef>
            </a:pPr>
            <a:r>
              <a:rPr lang="en-US" dirty="0"/>
              <a:t>If other species, for example cod, are caught in these same areas (rectangles), why are their CPUEs not weighted as well?</a:t>
            </a:r>
          </a:p>
          <a:p>
            <a:pPr lvl="1"/>
            <a:endParaRPr lang="en-GB" sz="2300" dirty="0"/>
          </a:p>
          <a:p>
            <a:pPr lvl="1">
              <a:lnSpc>
                <a:spcPct val="110000"/>
              </a:lnSpc>
            </a:pPr>
            <a:endParaRPr lang="en-GB" sz="2300" dirty="0"/>
          </a:p>
          <a:p>
            <a:pPr marL="914400" lvl="2" indent="0">
              <a:buNone/>
            </a:pPr>
            <a:endParaRPr lang="nb-NO" dirty="0"/>
          </a:p>
        </p:txBody>
      </p:sp>
    </p:spTree>
    <p:extLst>
      <p:ext uri="{BB962C8B-B14F-4D97-AF65-F5344CB8AC3E}">
        <p14:creationId xmlns:p14="http://schemas.microsoft.com/office/powerpoint/2010/main" val="1251190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2190</TotalTime>
  <Words>387</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IBTSWG Meeting, 2018</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Uncertainty Estimation of the North Sea International Bottom Trawl Survey (IBTS) Abundance Indices</dc:title>
  <dc:creator>Jourdain, Natoya</dc:creator>
  <cp:lastModifiedBy>Jourdain, Natoya</cp:lastModifiedBy>
  <cp:revision>95</cp:revision>
  <dcterms:created xsi:type="dcterms:W3CDTF">2018-02-23T13:01:29Z</dcterms:created>
  <dcterms:modified xsi:type="dcterms:W3CDTF">2018-03-11T11:52:42Z</dcterms:modified>
</cp:coreProperties>
</file>