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96" r:id="rId6"/>
    <p:sldId id="297" r:id="rId7"/>
    <p:sldId id="298"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7" d="100"/>
          <a:sy n="117" d="100"/>
        </p:scale>
        <p:origin x="10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BE3-E9F3-4ADA-8893-E2F4958C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4973317F-1E98-4B0A-B6CF-C7B49C47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ACE186AA-5D70-4380-BE27-72D4BAB69245}"/>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D9FCB8C3-BA1B-401A-9941-2F84FDE875F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C598F84-205D-48F3-AA90-E0CCCA23217A}"/>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3312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1A5-DDBA-4FEE-89BA-BD1647B8EECF}"/>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3BF30B86-9351-408A-BD5C-667E82D7F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4BAF35F-2DAA-4DCF-BC02-04B6FB85FEBA}"/>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E8DDB012-97C8-4FA9-93A4-2EFD3E000741}"/>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6FD30C8-6BB4-4DDC-82AA-89E70A71FC7E}"/>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27271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9CE8D-5B36-4035-AF47-D36C9E7F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8F9FCEC-3DA0-45B8-85F6-475500C56A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451F252-863F-49E2-A985-66CAE31BB49D}"/>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A2BB2336-1B6E-4F85-8154-4BFA5578DFA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3E67E3C-049C-452E-82A0-DE7A20363A37}"/>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42089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58A-BE94-45E3-90E3-F33E4AC3B4CF}"/>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BFE7E6B-7F19-4F25-AD7E-052F2DC967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E82C422-B979-48B9-8DF6-5C3B32096C95}"/>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462DF40C-A359-45FF-A5DE-0B2E314C684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70CBAD1-82FC-40D2-8D58-35BCF3076E6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90887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D62C-1A3C-4DE1-9813-EB5E4A1C0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D212084-6B80-44A7-A183-34163419C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41800-5B0E-4EBB-98C9-48F7C55E0D87}"/>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A8934049-67A3-476C-AF3A-461EACA548E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2BAB123-FC4F-4DC7-80E0-5F931BB37C3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527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3F1-0179-4B1E-9339-0EB53F44D883}"/>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7BEFDF1-7595-421E-AD69-05A3DA9FA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FDF3EDEB-638F-4D45-A298-FF2EE2D1BC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6D103494-CED3-4864-B756-77577B44B421}"/>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6" name="Footer Placeholder 5">
            <a:extLst>
              <a:ext uri="{FF2B5EF4-FFF2-40B4-BE49-F238E27FC236}">
                <a16:creationId xmlns:a16="http://schemas.microsoft.com/office/drawing/2014/main" id="{AF72FFF7-AE51-4143-B11E-7AAB420B0FFF}"/>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8BBB924-3996-4ADE-A1DA-DC1BC38F209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9740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B03-CA9A-40EC-BD19-80EE35D0EA18}"/>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D877C32A-F5D0-4550-A1FD-55E8FF58E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A71F0-DF35-4EBC-B05E-0C2EE79A53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25AE71C-7D39-41D2-AAFB-7D8CFC663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D2FBCE-63B3-4723-BE26-FE4E0765B5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A14A984-DD0B-4F04-814F-55DBA0778E83}"/>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8" name="Footer Placeholder 7">
            <a:extLst>
              <a:ext uri="{FF2B5EF4-FFF2-40B4-BE49-F238E27FC236}">
                <a16:creationId xmlns:a16="http://schemas.microsoft.com/office/drawing/2014/main" id="{7E9D0A7A-0A84-4DBB-B9BC-7A7958DB1109}"/>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C5FA1C0-4D4B-47E2-90CC-B7C454D4836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16310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2A50-CAB0-4340-80BC-E9BBA5EA3EE7}"/>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E03A2221-687D-4A57-8E7C-871E522606B0}"/>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4" name="Footer Placeholder 3">
            <a:extLst>
              <a:ext uri="{FF2B5EF4-FFF2-40B4-BE49-F238E27FC236}">
                <a16:creationId xmlns:a16="http://schemas.microsoft.com/office/drawing/2014/main" id="{F713EF69-5B62-49FF-B9B9-3ECBD9310BAC}"/>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7A33AA8B-5C95-4358-8ADE-85F14249874F}"/>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748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35E02-B27F-40D2-8775-2F296A486C3E}"/>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3" name="Footer Placeholder 2">
            <a:extLst>
              <a:ext uri="{FF2B5EF4-FFF2-40B4-BE49-F238E27FC236}">
                <a16:creationId xmlns:a16="http://schemas.microsoft.com/office/drawing/2014/main" id="{97812F88-01B4-4B53-9BE7-655D59155AAB}"/>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9EDD3BB-7232-43DB-A2F4-2AFFD40A375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5870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9921-2478-4F38-9031-1E0B9C0F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2306E84-6A71-4599-97A6-9F69E6D78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FD021D4A-B2A6-407A-BC1A-DFF8A8B9A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5C15F-A666-41FB-9304-A01977720367}"/>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6" name="Footer Placeholder 5">
            <a:extLst>
              <a:ext uri="{FF2B5EF4-FFF2-40B4-BE49-F238E27FC236}">
                <a16:creationId xmlns:a16="http://schemas.microsoft.com/office/drawing/2014/main" id="{C691515A-FEE4-4A2D-A10A-A3FCF7B698A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01DAF18-9C44-4123-8698-108FC27450A2}"/>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245247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AE1E-E629-4F5D-939B-BECF0B61F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1C680A2C-71E4-4B19-BFF4-54327BC3F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124C72B7-50B7-4EA9-9D18-7D7F66647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F75142-1932-4EB3-BD1C-67C1D5E8B27B}"/>
              </a:ext>
            </a:extLst>
          </p:cNvPr>
          <p:cNvSpPr>
            <a:spLocks noGrp="1"/>
          </p:cNvSpPr>
          <p:nvPr>
            <p:ph type="dt" sz="half" idx="10"/>
          </p:nvPr>
        </p:nvSpPr>
        <p:spPr/>
        <p:txBody>
          <a:bodyPr/>
          <a:lstStyle/>
          <a:p>
            <a:fld id="{D6435B67-EDFB-4894-8E5E-CF65ED83C5B3}" type="datetimeFigureOut">
              <a:rPr lang="nb-NO" smtClean="0"/>
              <a:t>28.02.2018</a:t>
            </a:fld>
            <a:endParaRPr lang="nb-NO"/>
          </a:p>
        </p:txBody>
      </p:sp>
      <p:sp>
        <p:nvSpPr>
          <p:cNvPr id="6" name="Footer Placeholder 5">
            <a:extLst>
              <a:ext uri="{FF2B5EF4-FFF2-40B4-BE49-F238E27FC236}">
                <a16:creationId xmlns:a16="http://schemas.microsoft.com/office/drawing/2014/main" id="{F3875B95-408D-492B-BB4D-C82229FDDA0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CCBBC610-D93B-4A05-AE5B-0577981C49F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6516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3591-22FD-4D59-81CB-B2E33EF4D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957A1F9-B72A-44C5-902B-1D8C0F4B4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79FA94A-3E2E-4D26-98F2-999BABA6A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5B67-EDFB-4894-8E5E-CF65ED83C5B3}" type="datetimeFigureOut">
              <a:rPr lang="nb-NO" smtClean="0"/>
              <a:t>28.02.2018</a:t>
            </a:fld>
            <a:endParaRPr lang="nb-NO"/>
          </a:p>
        </p:txBody>
      </p:sp>
      <p:sp>
        <p:nvSpPr>
          <p:cNvPr id="5" name="Footer Placeholder 4">
            <a:extLst>
              <a:ext uri="{FF2B5EF4-FFF2-40B4-BE49-F238E27FC236}">
                <a16:creationId xmlns:a16="http://schemas.microsoft.com/office/drawing/2014/main" id="{60F6888C-D11B-41DB-AB38-44248A0F1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2DC9635C-B7F6-4F12-B1AB-53680A72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8604-7F4A-493A-9AC7-326B117E0B48}" type="slidenum">
              <a:rPr lang="nb-NO" smtClean="0"/>
              <a:t>‹#›</a:t>
            </a:fld>
            <a:endParaRPr lang="nb-NO"/>
          </a:p>
        </p:txBody>
      </p:sp>
    </p:spTree>
    <p:extLst>
      <p:ext uri="{BB962C8B-B14F-4D97-AF65-F5344CB8AC3E}">
        <p14:creationId xmlns:p14="http://schemas.microsoft.com/office/powerpoint/2010/main" val="23095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86CC-6724-4F1B-915B-C1AC8C9C2CA6}"/>
              </a:ext>
            </a:extLst>
          </p:cNvPr>
          <p:cNvSpPr>
            <a:spLocks noGrp="1"/>
          </p:cNvSpPr>
          <p:nvPr>
            <p:ph type="ctrTitle"/>
          </p:nvPr>
        </p:nvSpPr>
        <p:spPr>
          <a:xfrm>
            <a:off x="1947746" y="155904"/>
            <a:ext cx="7188819" cy="731520"/>
          </a:xfrm>
        </p:spPr>
        <p:txBody>
          <a:bodyPr>
            <a:noAutofit/>
          </a:bodyPr>
          <a:lstStyle/>
          <a:p>
            <a:pPr>
              <a:lnSpc>
                <a:spcPct val="100000"/>
              </a:lnSpc>
              <a:spcBef>
                <a:spcPts val="1800"/>
              </a:spcBef>
            </a:pPr>
            <a:r>
              <a:rPr lang="en-GB" sz="2200" b="1" dirty="0"/>
              <a:t>IBTSWG Meeting</a:t>
            </a:r>
            <a:endParaRPr lang="nb-NO" sz="2200" b="1" dirty="0"/>
          </a:p>
        </p:txBody>
      </p:sp>
      <p:sp>
        <p:nvSpPr>
          <p:cNvPr id="3" name="Subtitle 2">
            <a:extLst>
              <a:ext uri="{FF2B5EF4-FFF2-40B4-BE49-F238E27FC236}">
                <a16:creationId xmlns:a16="http://schemas.microsoft.com/office/drawing/2014/main" id="{143950D6-C822-4EF5-B288-3562F6F04001}"/>
              </a:ext>
            </a:extLst>
          </p:cNvPr>
          <p:cNvSpPr>
            <a:spLocks noGrp="1"/>
          </p:cNvSpPr>
          <p:nvPr>
            <p:ph type="subTitle" idx="1"/>
          </p:nvPr>
        </p:nvSpPr>
        <p:spPr>
          <a:xfrm>
            <a:off x="1524000" y="3602038"/>
            <a:ext cx="9144000" cy="888186"/>
          </a:xfrm>
        </p:spPr>
        <p:txBody>
          <a:bodyPr>
            <a:noAutofit/>
          </a:bodyPr>
          <a:lstStyle/>
          <a:p>
            <a:r>
              <a:rPr lang="en-GB" sz="2200" dirty="0"/>
              <a:t>Natoya Jourdain </a:t>
            </a:r>
          </a:p>
          <a:p>
            <a:r>
              <a:rPr lang="en-GB" sz="2200" dirty="0"/>
              <a:t>Galway, March 19-23, 2018</a:t>
            </a:r>
            <a:endParaRPr lang="nb-NO" sz="2200" dirty="0"/>
          </a:p>
        </p:txBody>
      </p:sp>
      <p:pic>
        <p:nvPicPr>
          <p:cNvPr id="5" name="Picture 4">
            <a:extLst>
              <a:ext uri="{FF2B5EF4-FFF2-40B4-BE49-F238E27FC236}">
                <a16:creationId xmlns:a16="http://schemas.microsoft.com/office/drawing/2014/main" id="{A60F4195-FDAA-458B-945D-310D1A91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6039" y="0"/>
            <a:ext cx="2995961" cy="2468137"/>
          </a:xfrm>
          <a:prstGeom prst="rect">
            <a:avLst/>
          </a:prstGeom>
        </p:spPr>
      </p:pic>
      <p:pic>
        <p:nvPicPr>
          <p:cNvPr id="7" name="Picture 6">
            <a:extLst>
              <a:ext uri="{FF2B5EF4-FFF2-40B4-BE49-F238E27FC236}">
                <a16:creationId xmlns:a16="http://schemas.microsoft.com/office/drawing/2014/main" id="{3FD3299F-2AFC-4E52-954E-185AE9E7E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6" y="114532"/>
            <a:ext cx="1897796" cy="1394599"/>
          </a:xfrm>
          <a:prstGeom prst="rect">
            <a:avLst/>
          </a:prstGeom>
        </p:spPr>
      </p:pic>
    </p:spTree>
    <p:extLst>
      <p:ext uri="{BB962C8B-B14F-4D97-AF65-F5344CB8AC3E}">
        <p14:creationId xmlns:p14="http://schemas.microsoft.com/office/powerpoint/2010/main" val="379295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09"/>
            <a:ext cx="11131731" cy="6146073"/>
          </a:xfrm>
        </p:spPr>
        <p:txBody>
          <a:bodyPr>
            <a:normAutofit fontScale="92500" lnSpcReduction="20000"/>
          </a:bodyPr>
          <a:lstStyle/>
          <a:p>
            <a:pPr marL="514350" indent="-514350">
              <a:lnSpc>
                <a:spcPct val="110000"/>
              </a:lnSpc>
              <a:buFont typeface="+mj-lt"/>
              <a:buAutoNum type="arabicPeriod"/>
            </a:pPr>
            <a:r>
              <a:rPr lang="en-GB" sz="1700" dirty="0"/>
              <a:t>Vessels are free to choose trawling positions in the statistical rectangle but check for “clear” tow. Is this still being done, if not when did each nation stopped, and what has each nation been doing?</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700" dirty="0"/>
              <a:t>Locations are randomly selected in advance from trawlable positions made from 2000-2017 (IBTS Q1 sampling procedure document has this information). When has this started, and have all nations been involved in this from its start, if no when has this been adopted by each nation?</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800" dirty="0"/>
              <a:t>Sampling of otoliths:</a:t>
            </a:r>
          </a:p>
          <a:p>
            <a:pPr lvl="1">
              <a:lnSpc>
                <a:spcPct val="110000"/>
              </a:lnSpc>
            </a:pPr>
            <a:r>
              <a:rPr lang="en-GB" sz="1800" dirty="0"/>
              <a:t>ICES suggested the sampling procedure in the following Table 7  (on the next slide) per ROUND FISH AREA</a:t>
            </a:r>
          </a:p>
          <a:p>
            <a:pPr lvl="2">
              <a:lnSpc>
                <a:spcPct val="110000"/>
              </a:lnSpc>
              <a:spcBef>
                <a:spcPts val="1800"/>
              </a:spcBef>
              <a:buFont typeface="Wingdings" panose="05000000000000000000" pitchFamily="2" charset="2"/>
              <a:buChar char="§"/>
            </a:pPr>
            <a:r>
              <a:rPr lang="en-US" sz="1500" dirty="0"/>
              <a:t>to 0.1cm below for shellfish, </a:t>
            </a:r>
          </a:p>
          <a:p>
            <a:pPr lvl="2">
              <a:lnSpc>
                <a:spcPct val="110000"/>
              </a:lnSpc>
              <a:spcBef>
                <a:spcPts val="1800"/>
              </a:spcBef>
              <a:buFont typeface="Wingdings" panose="05000000000000000000" pitchFamily="2" charset="2"/>
              <a:buChar char="§"/>
            </a:pPr>
            <a:r>
              <a:rPr lang="en-US" sz="1500" dirty="0"/>
              <a:t>to 0.5cm below for herring and sprat and </a:t>
            </a:r>
          </a:p>
          <a:p>
            <a:pPr lvl="2">
              <a:lnSpc>
                <a:spcPct val="110000"/>
              </a:lnSpc>
              <a:spcBef>
                <a:spcPts val="1800"/>
              </a:spcBef>
              <a:buFont typeface="Wingdings" panose="05000000000000000000" pitchFamily="2" charset="2"/>
              <a:buChar char="§"/>
            </a:pPr>
            <a:r>
              <a:rPr lang="en-US" sz="1500" dirty="0"/>
              <a:t>to 1cm below for all other species</a:t>
            </a:r>
          </a:p>
          <a:p>
            <a:pPr lvl="1">
              <a:lnSpc>
                <a:spcPct val="110000"/>
              </a:lnSpc>
            </a:pPr>
            <a:endParaRPr lang="en-GB" dirty="0"/>
          </a:p>
          <a:p>
            <a:pPr lvl="1">
              <a:lnSpc>
                <a:spcPct val="110000"/>
              </a:lnSpc>
            </a:pPr>
            <a:r>
              <a:rPr lang="en-GB" sz="1800" dirty="0"/>
              <a:t>Norway has been sampling 1 otolith per length class per TRAWL HAUL when Jennifer Devine took over IBTS Norway. What year was this (2013)? Have the other countries been sampling this way too, if so from when?</a:t>
            </a:r>
          </a:p>
          <a:p>
            <a:pPr lvl="1">
              <a:lnSpc>
                <a:spcPct val="110000"/>
              </a:lnSpc>
            </a:pPr>
            <a:endParaRPr lang="en-GB" sz="1800" dirty="0"/>
          </a:p>
          <a:p>
            <a:pPr lvl="1">
              <a:lnSpc>
                <a:spcPct val="110000"/>
              </a:lnSpc>
            </a:pPr>
            <a:r>
              <a:rPr lang="en-GB" sz="1800" dirty="0"/>
              <a:t>ICES suggested that from 2018 samples of otoliths per length class should be take from all TRAWL HAULS and not ROUND FISH AREAS, special instructions for Whiting and Norway pout (see Table 7, next slide) . Have all countries adopted the changes, if not what has been done by each nation?</a:t>
            </a:r>
          </a:p>
          <a:p>
            <a:pPr marL="914400" lvl="2" indent="0">
              <a:buNone/>
            </a:pPr>
            <a:endParaRPr lang="nb-NO" dirty="0"/>
          </a:p>
        </p:txBody>
      </p:sp>
    </p:spTree>
    <p:extLst>
      <p:ext uri="{BB962C8B-B14F-4D97-AF65-F5344CB8AC3E}">
        <p14:creationId xmlns:p14="http://schemas.microsoft.com/office/powerpoint/2010/main" val="263153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lvl="2"/>
            <a:endParaRPr lang="nb-NO" dirty="0"/>
          </a:p>
        </p:txBody>
      </p:sp>
      <p:pic>
        <p:nvPicPr>
          <p:cNvPr id="4" name="Content Placeholder 10">
            <a:extLst>
              <a:ext uri="{FF2B5EF4-FFF2-40B4-BE49-F238E27FC236}">
                <a16:creationId xmlns:a16="http://schemas.microsoft.com/office/drawing/2014/main" id="{38E05515-F2C3-44FB-BD92-E77CCEDA35F6}"/>
              </a:ext>
            </a:extLst>
          </p:cNvPr>
          <p:cNvPicPr>
            <a:picLocks noChangeAspect="1"/>
          </p:cNvPicPr>
          <p:nvPr/>
        </p:nvPicPr>
        <p:blipFill>
          <a:blip r:embed="rId2"/>
          <a:stretch>
            <a:fillRect/>
          </a:stretch>
        </p:blipFill>
        <p:spPr>
          <a:xfrm>
            <a:off x="228600" y="515983"/>
            <a:ext cx="11083835" cy="6106886"/>
          </a:xfrm>
          <a:prstGeom prst="rect">
            <a:avLst/>
          </a:prstGeom>
        </p:spPr>
      </p:pic>
    </p:spTree>
    <p:extLst>
      <p:ext uri="{BB962C8B-B14F-4D97-AF65-F5344CB8AC3E}">
        <p14:creationId xmlns:p14="http://schemas.microsoft.com/office/powerpoint/2010/main" val="12902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a:lnSpc>
                <a:spcPct val="100000"/>
              </a:lnSpc>
              <a:spcBef>
                <a:spcPts val="1200"/>
              </a:spcBef>
            </a:pPr>
            <a:r>
              <a:rPr lang="en-GB" sz="1800" dirty="0"/>
              <a:t>Are the primary sampling units SWEPT-AREA trawl hauls?</a:t>
            </a:r>
          </a:p>
          <a:p>
            <a:pPr>
              <a:lnSpc>
                <a:spcPct val="100000"/>
              </a:lnSpc>
              <a:spcBef>
                <a:spcPts val="1200"/>
              </a:spcBef>
            </a:pPr>
            <a:r>
              <a:rPr lang="en-GB" sz="1800" dirty="0"/>
              <a:t>ICES suggested more than two trawl hauls be taken in the following areas </a:t>
            </a:r>
            <a:r>
              <a:rPr lang="en-US" sz="1800" dirty="0"/>
              <a:t>in the Eastern English Channel, Southern North Sea and Central North Sea. Why is this the case, and is this sampling strategy still being adopted by the nations who typically fish in these areas?</a:t>
            </a:r>
          </a:p>
          <a:p>
            <a:pPr marL="0" indent="0">
              <a:lnSpc>
                <a:spcPct val="100000"/>
              </a:lnSpc>
              <a:spcBef>
                <a:spcPts val="1200"/>
              </a:spcBef>
              <a:buNone/>
            </a:pPr>
            <a:endParaRPr lang="en-US" sz="1800" dirty="0"/>
          </a:p>
          <a:p>
            <a:pPr lvl="1">
              <a:lnSpc>
                <a:spcPct val="100000"/>
              </a:lnSpc>
              <a:spcBef>
                <a:spcPts val="1200"/>
              </a:spcBef>
              <a:buFont typeface="Wingdings" panose="05000000000000000000" pitchFamily="2" charset="2"/>
              <a:buChar char="§"/>
            </a:pPr>
            <a:r>
              <a:rPr lang="en-US" sz="1700" dirty="0"/>
              <a:t>at least 3 hauls per rectangle are taken in statistical rectangles 31F1, 31F2, 32F1, 33F4, 34F2, 34F3, 34F4, 35F3, 35F4;</a:t>
            </a:r>
          </a:p>
          <a:p>
            <a:pPr lvl="1">
              <a:lnSpc>
                <a:spcPct val="100000"/>
              </a:lnSpc>
              <a:spcBef>
                <a:spcPts val="1200"/>
              </a:spcBef>
              <a:buFont typeface="Wingdings" panose="05000000000000000000" pitchFamily="2" charset="2"/>
              <a:buChar char="§"/>
            </a:pPr>
            <a:r>
              <a:rPr lang="en-US" sz="1700" dirty="0"/>
              <a:t> while six or more hauls per rectangle are taken in statistical rectangles 30F1, 32F2, 32F3, 33F2, 33F3 (ICES 1999)</a:t>
            </a:r>
          </a:p>
          <a:p>
            <a:pPr lvl="1">
              <a:lnSpc>
                <a:spcPct val="100000"/>
              </a:lnSpc>
              <a:spcBef>
                <a:spcPts val="1200"/>
              </a:spcBef>
              <a:buFont typeface="Wingdings" panose="05000000000000000000" pitchFamily="2" charset="2"/>
              <a:buChar char="§"/>
            </a:pPr>
            <a:endParaRPr lang="en-US" sz="1400" dirty="0"/>
          </a:p>
          <a:p>
            <a:pPr>
              <a:lnSpc>
                <a:spcPct val="100000"/>
              </a:lnSpc>
              <a:spcBef>
                <a:spcPts val="1200"/>
              </a:spcBef>
            </a:pPr>
            <a:r>
              <a:rPr lang="en-US" sz="1800" dirty="0"/>
              <a:t>There are some guidelines in ICES documentation regarding door spread and headline height (See Figure 5 on next slide). Are all countries applying these guidelines, if not what guidelines are adopted by each nation? </a:t>
            </a:r>
          </a:p>
          <a:p>
            <a:pPr>
              <a:lnSpc>
                <a:spcPct val="100000"/>
              </a:lnSpc>
              <a:spcBef>
                <a:spcPts val="1200"/>
              </a:spcBef>
            </a:pPr>
            <a:endParaRPr lang="en-US" sz="1800" dirty="0"/>
          </a:p>
          <a:p>
            <a:pPr>
              <a:lnSpc>
                <a:spcPct val="100000"/>
              </a:lnSpc>
              <a:spcBef>
                <a:spcPts val="1200"/>
              </a:spcBef>
            </a:pPr>
            <a:r>
              <a:rPr lang="en-US" sz="1800" dirty="0"/>
              <a:t>ICES suggested that in some rectangles weights based on its surface area must be attached (see Table with weights) and CPUE estimates for herring, sprat and saithe must be adjusted by these weights. Why is this not applied to all fish species caught in these areas?</a:t>
            </a:r>
          </a:p>
          <a:p>
            <a:pPr lvl="1">
              <a:lnSpc>
                <a:spcPct val="100000"/>
              </a:lnSpc>
              <a:spcBef>
                <a:spcPts val="1200"/>
              </a:spcBef>
              <a:buFont typeface="Wingdings" panose="05000000000000000000" pitchFamily="2" charset="2"/>
              <a:buChar char="§"/>
            </a:pPr>
            <a:endParaRPr lang="en-US" sz="1400" dirty="0"/>
          </a:p>
          <a:p>
            <a:pPr marL="457200" lvl="1" indent="0">
              <a:lnSpc>
                <a:spcPct val="100000"/>
              </a:lnSpc>
              <a:spcBef>
                <a:spcPts val="1200"/>
              </a:spcBef>
              <a:buNone/>
            </a:pPr>
            <a:endParaRPr lang="nb-NO" sz="1400" dirty="0"/>
          </a:p>
        </p:txBody>
      </p:sp>
    </p:spTree>
    <p:extLst>
      <p:ext uri="{BB962C8B-B14F-4D97-AF65-F5344CB8AC3E}">
        <p14:creationId xmlns:p14="http://schemas.microsoft.com/office/powerpoint/2010/main" val="163238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4" name="Content Placeholder 3">
            <a:extLst>
              <a:ext uri="{FF2B5EF4-FFF2-40B4-BE49-F238E27FC236}">
                <a16:creationId xmlns:a16="http://schemas.microsoft.com/office/drawing/2014/main" id="{19CEFF7A-EC57-4757-ACE4-40F613A74C11}"/>
              </a:ext>
            </a:extLst>
          </p:cNvPr>
          <p:cNvPicPr>
            <a:picLocks noGrp="1" noChangeAspect="1"/>
          </p:cNvPicPr>
          <p:nvPr>
            <p:ph idx="1"/>
          </p:nvPr>
        </p:nvPicPr>
        <p:blipFill>
          <a:blip r:embed="rId2"/>
          <a:stretch>
            <a:fillRect/>
          </a:stretch>
        </p:blipFill>
        <p:spPr>
          <a:xfrm>
            <a:off x="222250" y="878010"/>
            <a:ext cx="11131550" cy="5408367"/>
          </a:xfrm>
          <a:prstGeom prst="rect">
            <a:avLst/>
          </a:prstGeom>
        </p:spPr>
      </p:pic>
    </p:spTree>
    <p:extLst>
      <p:ext uri="{BB962C8B-B14F-4D97-AF65-F5344CB8AC3E}">
        <p14:creationId xmlns:p14="http://schemas.microsoft.com/office/powerpoint/2010/main" val="76367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6" name="Content Placeholder 5">
            <a:extLst>
              <a:ext uri="{FF2B5EF4-FFF2-40B4-BE49-F238E27FC236}">
                <a16:creationId xmlns:a16="http://schemas.microsoft.com/office/drawing/2014/main" id="{D7709957-DA51-40FE-AC63-70921535D16A}"/>
              </a:ext>
            </a:extLst>
          </p:cNvPr>
          <p:cNvPicPr>
            <a:picLocks noGrp="1" noChangeAspect="1"/>
          </p:cNvPicPr>
          <p:nvPr>
            <p:ph idx="1"/>
          </p:nvPr>
        </p:nvPicPr>
        <p:blipFill>
          <a:blip r:embed="rId2"/>
          <a:stretch>
            <a:fillRect/>
          </a:stretch>
        </p:blipFill>
        <p:spPr>
          <a:xfrm>
            <a:off x="1822270" y="489857"/>
            <a:ext cx="8334102" cy="6270172"/>
          </a:xfrm>
          <a:prstGeom prst="rect">
            <a:avLst/>
          </a:prstGeom>
        </p:spPr>
      </p:pic>
    </p:spTree>
    <p:extLst>
      <p:ext uri="{BB962C8B-B14F-4D97-AF65-F5344CB8AC3E}">
        <p14:creationId xmlns:p14="http://schemas.microsoft.com/office/powerpoint/2010/main" val="189437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4" name="Content Placeholder 3">
            <a:extLst>
              <a:ext uri="{FF2B5EF4-FFF2-40B4-BE49-F238E27FC236}">
                <a16:creationId xmlns:a16="http://schemas.microsoft.com/office/drawing/2014/main" id="{DC815343-2990-4F89-B715-94CB9FDF6FDE}"/>
              </a:ext>
            </a:extLst>
          </p:cNvPr>
          <p:cNvSpPr>
            <a:spLocks noGrp="1"/>
          </p:cNvSpPr>
          <p:nvPr>
            <p:ph idx="1"/>
          </p:nvPr>
        </p:nvSpPr>
        <p:spPr>
          <a:xfrm>
            <a:off x="182880" y="607423"/>
            <a:ext cx="11795760" cy="5969726"/>
          </a:xfrm>
        </p:spPr>
        <p:txBody>
          <a:bodyPr/>
          <a:lstStyle/>
          <a:p>
            <a:r>
              <a:rPr lang="en-GB" sz="1800" dirty="0"/>
              <a:t>The standard gear is the GOV with either of two gears</a:t>
            </a:r>
          </a:p>
          <a:p>
            <a:pPr lvl="1">
              <a:buFont typeface="Wingdings" panose="05000000000000000000" pitchFamily="2" charset="2"/>
              <a:buChar char="§"/>
            </a:pPr>
            <a:r>
              <a:rPr lang="en-GB" sz="1700" dirty="0"/>
              <a:t>Ground gear “A” for smooth bottom</a:t>
            </a:r>
          </a:p>
          <a:p>
            <a:pPr lvl="1">
              <a:buFont typeface="Wingdings" panose="05000000000000000000" pitchFamily="2" charset="2"/>
              <a:buChar char="§"/>
            </a:pPr>
            <a:r>
              <a:rPr lang="en-GB" sz="1700" dirty="0"/>
              <a:t>Ground gear “B” for rough bottom</a:t>
            </a:r>
          </a:p>
          <a:p>
            <a:pPr lvl="1">
              <a:buFont typeface="Wingdings" panose="05000000000000000000" pitchFamily="2" charset="2"/>
              <a:buChar char="§"/>
            </a:pPr>
            <a:r>
              <a:rPr lang="en-US" sz="1700" dirty="0"/>
              <a:t>With an ``Exocet" kite and five floats attached to this kite</a:t>
            </a:r>
          </a:p>
          <a:p>
            <a:pPr lvl="1">
              <a:buFont typeface="Wingdings" panose="05000000000000000000" pitchFamily="2" charset="2"/>
              <a:buChar char="§"/>
            </a:pPr>
            <a:r>
              <a:rPr lang="en-GB" sz="1700" dirty="0"/>
              <a:t>D</a:t>
            </a:r>
            <a:r>
              <a:rPr lang="nb-NO" sz="1700" dirty="0"/>
              <a:t>oes each nation uses a combination of these gears during surveys or a single gear (which)?</a:t>
            </a:r>
            <a:endParaRPr lang="en-GB" sz="1700" dirty="0"/>
          </a:p>
        </p:txBody>
      </p:sp>
    </p:spTree>
    <p:extLst>
      <p:ext uri="{BB962C8B-B14F-4D97-AF65-F5344CB8AC3E}">
        <p14:creationId xmlns:p14="http://schemas.microsoft.com/office/powerpoint/2010/main" val="344528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514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IBTSWG Meeting</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Estimation of the North Sea International Bottom Trawl Survey (IBTS) Abundance Indices</dc:title>
  <dc:creator>Jourdain, Natoya</dc:creator>
  <cp:lastModifiedBy>Jourdain, Natoya</cp:lastModifiedBy>
  <cp:revision>87</cp:revision>
  <dcterms:created xsi:type="dcterms:W3CDTF">2018-02-23T13:01:29Z</dcterms:created>
  <dcterms:modified xsi:type="dcterms:W3CDTF">2018-02-28T11:19:41Z</dcterms:modified>
</cp:coreProperties>
</file>