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66" r:id="rId7"/>
    <p:sldId id="258" r:id="rId8"/>
    <p:sldId id="296" r:id="rId9"/>
    <p:sldId id="298" r:id="rId10"/>
    <p:sldId id="297" r:id="rId11"/>
    <p:sldId id="262" r:id="rId12"/>
    <p:sldId id="261" r:id="rId13"/>
    <p:sldId id="272" r:id="rId14"/>
    <p:sldId id="270" r:id="rId15"/>
    <p:sldId id="274" r:id="rId16"/>
    <p:sldId id="275" r:id="rId17"/>
    <p:sldId id="276" r:id="rId18"/>
    <p:sldId id="294" r:id="rId19"/>
    <p:sldId id="279" r:id="rId20"/>
    <p:sldId id="291" r:id="rId21"/>
    <p:sldId id="284" r:id="rId22"/>
    <p:sldId id="292" r:id="rId23"/>
    <p:sldId id="300" r:id="rId24"/>
    <p:sldId id="299" r:id="rId25"/>
    <p:sldId id="286" r:id="rId26"/>
    <p:sldId id="293" r:id="rId2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4BE3-E9F3-4ADA-8893-E2F4958C0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3317F-1E98-4B0A-B6CF-C7B49C471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186AA-5D70-4380-BE27-72D4BAB6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19.04.2018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CB8C3-BA1B-401A-9941-2F84FDE8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98F84-205D-48F3-AA90-E0CCCA23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128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41A5-DDBA-4FEE-89BA-BD1647B8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30B86-9351-408A-BD5C-667E82D7F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AF35F-2DAA-4DCF-BC02-04B6FB85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19.04.2018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DB012-97C8-4FA9-93A4-2EFD3E00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D30C8-6BB4-4DDC-82AA-89E70A71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271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9CE8D-5B36-4035-AF47-D36C9E7FE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9FCEC-3DA0-45B8-85F6-475500C56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1F252-863F-49E2-A985-66CAE31B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19.04.2018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B2336-1B6E-4F85-8154-4BFA5578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67E3C-049C-452E-82A0-DE7A2036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894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758A-BE94-45E3-90E3-F33E4AC3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E7E6B-7F19-4F25-AD7E-052F2DC96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2C422-B979-48B9-8DF6-5C3B3209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19.04.2018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DF40C-A359-45FF-A5DE-0B2E314C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CBAD1-82FC-40D2-8D58-35BCF307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887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D62C-1A3C-4DE1-9813-EB5E4A1C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12084-6B80-44A7-A183-34163419C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41800-5B0E-4EBB-98C9-48F7C55E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19.04.2018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4049-67A3-476C-AF3A-461EACA5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AB123-FC4F-4DC7-80E0-5F931BB3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279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F3F1-0179-4B1E-9339-0EB53F44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EFDF1-7595-421E-AD69-05A3DA9FA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3EDEB-638F-4D45-A298-FF2EE2D1B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03494-CED3-4864-B756-77577B44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19.04.2018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2FFF7-AE51-4143-B11E-7AAB420B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BB924-3996-4ADE-A1DA-DC1BC38F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7404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0B03-CA9A-40EC-BD19-80EE35D0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7C32A-F5D0-4550-A1FD-55E8FF58E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A71F0-DF35-4EBC-B05E-0C2EE79A5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5AE71C-7D39-41D2-AAFB-7D8CFC663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2FBCE-63B3-4723-BE26-FE4E0765B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4A984-DD0B-4F04-814F-55DBA0778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19.04.2018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9D0A7A-0A84-4DBB-B9BC-7A7958DB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FA1C0-4D4B-47E2-90CC-B7C454D4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6310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2A50-CAB0-4340-80BC-E9BBA5EA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3A2221-687D-4A57-8E7C-871E5226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19.04.2018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3EF69-5B62-49FF-B9B9-3ECBD931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3AA8B-5C95-4358-8ADE-85F14249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489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35E02-B27F-40D2-8775-2F296A48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19.04.2018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12F88-01B4-4B53-9BE7-655D5915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DD3BB-7232-43DB-A2F4-2AFFD40A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707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9921-2478-4F38-9031-1E0B9C0F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06E84-6A71-4599-97A6-9F69E6D78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21D4A-B2A6-407A-BC1A-DFF8A8B9A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5C15F-A666-41FB-9304-A0197772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19.04.2018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1515A-FEE4-4A2D-A10A-A3FCF7B6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DAF18-9C44-4123-8698-108FC274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247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AE1E-E629-4F5D-939B-BECF0B61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80A2C-71E4-4B19-BFF4-54327BC3F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C72B7-50B7-4EA9-9D18-7D7F66647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75142-1932-4EB3-BD1C-67C1D5E8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19.04.2018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75B95-408D-492B-BB4D-C82229FD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BC610-D93B-4A05-AE5B-0577981C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169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23591-22FD-4D59-81CB-B2E33EF4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7A1F9-B72A-44C5-902B-1D8C0F4B4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FA94A-3E2E-4D26-98F2-999BABA6A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5B67-EDFB-4894-8E5E-CF65ED83C5B3}" type="datetimeFigureOut">
              <a:rPr lang="nb-NO" smtClean="0"/>
              <a:t>19.04.2018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6888C-D11B-41DB-AB38-44248A0F1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9635C-B7F6-4F12-B1AB-53680A72E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955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86CC-6724-4F1B-915B-C1AC8C9C2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272" y="105800"/>
            <a:ext cx="7371618" cy="73152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1800"/>
              </a:spcBef>
            </a:pPr>
            <a:r>
              <a:rPr lang="en-GB" sz="2200" b="1" dirty="0"/>
              <a:t>Uncertainty Estimation of the North Sea IBTS Abundance Indices </a:t>
            </a:r>
            <a:endParaRPr lang="nb-NO" sz="2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950D6-C822-4EF5-B288-3562F6F04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88186"/>
          </a:xfrm>
        </p:spPr>
        <p:txBody>
          <a:bodyPr>
            <a:noAutofit/>
          </a:bodyPr>
          <a:lstStyle/>
          <a:p>
            <a:r>
              <a:rPr lang="en-GB" sz="2200" dirty="0"/>
              <a:t>Natoya Jourdain - IMR, Norway</a:t>
            </a:r>
          </a:p>
          <a:p>
            <a:r>
              <a:rPr lang="en-GB" sz="2200"/>
              <a:t>WGIBTS </a:t>
            </a:r>
            <a:r>
              <a:rPr lang="en-GB" sz="2200" dirty="0"/>
              <a:t>Oranmore Ireland, March 20, 2018</a:t>
            </a:r>
          </a:p>
          <a:p>
            <a:endParaRPr lang="en-GB" sz="2200" dirty="0"/>
          </a:p>
          <a:p>
            <a:r>
              <a:rPr lang="nb-NO" sz="2200" dirty="0"/>
              <a:t>Collaboration with Norwegian Computing Centre (NR)</a:t>
            </a:r>
            <a:endParaRPr lang="en-GB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0F4195-FDAA-458B-945D-310D1A91B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573" y="0"/>
            <a:ext cx="2772427" cy="2468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D3299F-2AFC-4E52-954E-185AE9E7E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6" y="114532"/>
            <a:ext cx="1897796" cy="1394599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9FD1BA4-0FEA-4EEB-B620-2EEDFEAD4AB4}"/>
              </a:ext>
            </a:extLst>
          </p:cNvPr>
          <p:cNvSpPr txBox="1">
            <a:spLocks/>
          </p:cNvSpPr>
          <p:nvPr/>
        </p:nvSpPr>
        <p:spPr>
          <a:xfrm>
            <a:off x="1222918" y="5768898"/>
            <a:ext cx="9144000" cy="4088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Olav Breivik, Edvin Fuglebakk, Jon Helge Vølstad, Sondre Aanes and David Hirst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92957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64681"/>
            <a:ext cx="10515600" cy="307612"/>
          </a:xfrm>
        </p:spPr>
        <p:txBody>
          <a:bodyPr>
            <a:noAutofit/>
          </a:bodyPr>
          <a:lstStyle/>
          <a:p>
            <a:pPr algn="ctr"/>
            <a:r>
              <a:rPr lang="en-GB" sz="2500" b="1" dirty="0"/>
              <a:t>Methods</a:t>
            </a:r>
            <a:endParaRPr lang="nb-NO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567" y="496390"/>
                <a:ext cx="11959044" cy="6152604"/>
              </a:xfrm>
            </p:spPr>
            <p:txBody>
              <a:bodyPr>
                <a:normAutofit lnSpcReduction="10000"/>
              </a:bodyPr>
              <a:lstStyle/>
              <a:p>
                <a:pPr marL="800100" lvl="1" indent="-342900">
                  <a:spcBef>
                    <a:spcPts val="0"/>
                  </a:spcBef>
                  <a:buAutoNum type="arabicPeriod" startAt="4"/>
                </a:pPr>
                <a:endParaRPr lang="en-GB" sz="18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r>
                  <a:rPr lang="en-GB" sz="1800" dirty="0"/>
                  <a:t>4.	</a:t>
                </a:r>
                <a:r>
                  <a:rPr lang="en-GB" sz="2000" dirty="0"/>
                  <a:t>The mean CPUE in the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2000" dirty="0"/>
                  <a:t>th  RFA is the average of the mean CPUE of all statistical rectangles in the RFA </a:t>
                </a:r>
              </a:p>
              <a:p>
                <a:pPr marL="1257300" lvl="2" indent="-342900">
                  <a:spcBef>
                    <a:spcPts val="0"/>
                  </a:spcBef>
                  <a:buAutoNum type="arabicPeriod" startAt="3"/>
                </a:pPr>
                <a:endParaRPr lang="en-GB" dirty="0"/>
              </a:p>
              <a:p>
                <a:pPr marL="457200" lvl="1" indent="0" defTabSz="538163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𝑚𝐶𝑃𝑈𝐸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𝑚𝐶𝑃𝑈𝐸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  <m:r>
                        <a:rPr lang="en-GB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000" dirty="0"/>
              </a:p>
              <a:p>
                <a:pPr lvl="2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the set statistical rectangles in the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th  RFA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|:</m:t>
                    </m:r>
                    <m:r>
                      <a:rPr lang="en-GB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total number of statistical rectangles in the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 err="1"/>
                  <a:t>th</a:t>
                </a:r>
                <a:r>
                  <a:rPr lang="en-GB" dirty="0"/>
                  <a:t> RFA</a:t>
                </a:r>
              </a:p>
              <a:p>
                <a:pPr lvl="2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 lvl="2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 marL="457200" lvl="1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GB" sz="2000" dirty="0"/>
                  <a:t>5.	</a:t>
                </a:r>
                <a:r>
                  <a:rPr lang="en-GB" sz="2000" b="1" dirty="0"/>
                  <a:t>The final indices are calculated  by taking the sum of the length classes for a given age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2000" b="1" dirty="0"/>
                  <a:t> within the RFA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GB" sz="20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𝐶𝑃𝑈𝐸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𝐶𝑃𝑈𝐸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2000" dirty="0"/>
              </a:p>
              <a:p>
                <a:pPr lvl="2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 lvl="2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§"/>
                </a:pPr>
                <a:r>
                  <a:rPr lang="en-GB" b="1" dirty="0"/>
                  <a:t>Point estimate presented by ICES</a:t>
                </a:r>
              </a:p>
              <a:p>
                <a:pPr lvl="2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§"/>
                </a:pPr>
                <a:r>
                  <a:rPr lang="en-GB" b="1" dirty="0"/>
                  <a:t>Does not have uncertainty estimates	</a:t>
                </a:r>
                <a:r>
                  <a:rPr lang="en-GB" sz="1800" dirty="0"/>
                  <a:t>	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GB" sz="18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4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400" dirty="0"/>
              </a:p>
              <a:p>
                <a:pPr>
                  <a:spcBef>
                    <a:spcPts val="0"/>
                  </a:spcBef>
                </a:pPr>
                <a:endParaRPr lang="en-GB" sz="1800" dirty="0"/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567" y="496390"/>
                <a:ext cx="11959044" cy="6152604"/>
              </a:xfrm>
              <a:blipFill>
                <a:blip r:embed="rId2"/>
                <a:stretch>
                  <a:fillRect r="-255" b="-69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49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104078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500" b="1" dirty="0"/>
              <a:t>DATRAS ALK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DFF8F-681F-45A1-BE77-454FD622D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7" y="423746"/>
            <a:ext cx="11959044" cy="643425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800" dirty="0"/>
              <a:t>This is an aggregation of individual samples from a haul combined over a RFA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800" dirty="0"/>
              <a:t>Assumes age-length compositions are homogeneous within a RFA. This is not case as seen in age distribution Plot (2 – 40cm)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800" dirty="0"/>
              <a:t>Violations of assumption will give bias results (Kimura, 1977)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7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7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700" dirty="0"/>
              <a:t>                                                                 +                                                               =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7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7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17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7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1900" dirty="0"/>
              <a:t>Missing ALKs are imputed by extrapolation: taking averages and borrowing closest length group age-length composition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1900" b="1" dirty="0"/>
              <a:t>A single ALK for a RFA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sz="1900" dirty="0"/>
              <a:t>Does not account for spatial variation in the data and as a consequence would result in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1900" b="1" dirty="0"/>
              <a:t>biased  estimates, and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1900" b="1" dirty="0"/>
              <a:t>an underestimation of uncertainty</a:t>
            </a:r>
          </a:p>
          <a:p>
            <a:pPr marL="0" indent="0">
              <a:buNone/>
            </a:pPr>
            <a:endParaRPr lang="nb-N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C584CC-8BAC-497C-BE39-2E66E6CC0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42809"/>
              </p:ext>
            </p:extLst>
          </p:nvPr>
        </p:nvGraphicFramePr>
        <p:xfrm>
          <a:off x="364645" y="1865971"/>
          <a:ext cx="2625634" cy="249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38">
                  <a:extLst>
                    <a:ext uri="{9D8B030D-6E8A-4147-A177-3AD203B41FA5}">
                      <a16:colId xmlns:a16="http://schemas.microsoft.com/office/drawing/2014/main" val="714269687"/>
                    </a:ext>
                  </a:extLst>
                </a:gridCol>
                <a:gridCol w="1289696">
                  <a:extLst>
                    <a:ext uri="{9D8B030D-6E8A-4147-A177-3AD203B41FA5}">
                      <a16:colId xmlns:a16="http://schemas.microsoft.com/office/drawing/2014/main" val="3014673696"/>
                    </a:ext>
                  </a:extLst>
                </a:gridCol>
              </a:tblGrid>
              <a:tr h="249927">
                <a:tc gridSpan="2"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Haul ID: 11101</a:t>
                      </a:r>
                      <a:endParaRPr lang="nb-NO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3564"/>
                  </a:ext>
                </a:extLst>
              </a:tr>
              <a:tr h="411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Length class (cm)</a:t>
                      </a:r>
                      <a:endParaRPr lang="nb-NO" sz="1100" dirty="0"/>
                    </a:p>
                    <a:p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Age (years)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21321"/>
                  </a:ext>
                </a:extLst>
              </a:tr>
              <a:tr h="249927">
                <a:tc>
                  <a:txBody>
                    <a:bodyPr/>
                    <a:lstStyle/>
                    <a:p>
                      <a:r>
                        <a:rPr lang="en-GB" sz="1100" dirty="0"/>
                        <a:t>10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93079"/>
                  </a:ext>
                </a:extLst>
              </a:tr>
              <a:tr h="249927">
                <a:tc>
                  <a:txBody>
                    <a:bodyPr/>
                    <a:lstStyle/>
                    <a:p>
                      <a:r>
                        <a:rPr lang="en-GB" sz="1100" dirty="0"/>
                        <a:t>11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                                   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166402"/>
                  </a:ext>
                </a:extLst>
              </a:tr>
              <a:tr h="249927">
                <a:tc>
                  <a:txBody>
                    <a:bodyPr/>
                    <a:lstStyle/>
                    <a:p>
                      <a:r>
                        <a:rPr lang="en-GB" sz="1100" dirty="0"/>
                        <a:t>12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5660"/>
                  </a:ext>
                </a:extLst>
              </a:tr>
              <a:tr h="249927">
                <a:tc>
                  <a:txBody>
                    <a:bodyPr/>
                    <a:lstStyle/>
                    <a:p>
                      <a:r>
                        <a:rPr lang="en-GB" sz="1100" dirty="0"/>
                        <a:t>13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868192"/>
                  </a:ext>
                </a:extLst>
              </a:tr>
              <a:tr h="249927">
                <a:tc>
                  <a:txBody>
                    <a:bodyPr/>
                    <a:lstStyle/>
                    <a:p>
                      <a:r>
                        <a:rPr lang="en-GB" sz="1100" dirty="0"/>
                        <a:t>14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966650"/>
                  </a:ext>
                </a:extLst>
              </a:tr>
              <a:tr h="249927">
                <a:tc>
                  <a:txBody>
                    <a:bodyPr/>
                    <a:lstStyle/>
                    <a:p>
                      <a:r>
                        <a:rPr lang="en-GB" sz="1100" dirty="0"/>
                        <a:t>15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182580"/>
                  </a:ext>
                </a:extLst>
              </a:tr>
              <a:tr h="249927">
                <a:tc>
                  <a:txBody>
                    <a:bodyPr/>
                    <a:lstStyle/>
                    <a:p>
                      <a:r>
                        <a:rPr lang="en-GB" sz="1100" dirty="0"/>
                        <a:t>16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91138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45BB4B-ACB7-4D55-8A08-F957188AE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47830"/>
              </p:ext>
            </p:extLst>
          </p:nvPr>
        </p:nvGraphicFramePr>
        <p:xfrm>
          <a:off x="3505571" y="1888273"/>
          <a:ext cx="2625634" cy="249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38">
                  <a:extLst>
                    <a:ext uri="{9D8B030D-6E8A-4147-A177-3AD203B41FA5}">
                      <a16:colId xmlns:a16="http://schemas.microsoft.com/office/drawing/2014/main" val="714269687"/>
                    </a:ext>
                  </a:extLst>
                </a:gridCol>
                <a:gridCol w="1289696">
                  <a:extLst>
                    <a:ext uri="{9D8B030D-6E8A-4147-A177-3AD203B41FA5}">
                      <a16:colId xmlns:a16="http://schemas.microsoft.com/office/drawing/2014/main" val="3014673696"/>
                    </a:ext>
                  </a:extLst>
                </a:gridCol>
              </a:tblGrid>
              <a:tr h="25475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Haul ID: 56801</a:t>
                      </a:r>
                      <a:endParaRPr lang="nb-NO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3564"/>
                  </a:ext>
                </a:extLst>
              </a:tr>
              <a:tr h="419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Length class (cm)</a:t>
                      </a:r>
                      <a:endParaRPr lang="nb-NO" sz="1100" dirty="0"/>
                    </a:p>
                    <a:p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Age (years)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21321"/>
                  </a:ext>
                </a:extLst>
              </a:tr>
              <a:tr h="254750">
                <a:tc>
                  <a:txBody>
                    <a:bodyPr/>
                    <a:lstStyle/>
                    <a:p>
                      <a:r>
                        <a:rPr lang="en-GB" sz="1100" dirty="0"/>
                        <a:t>10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93079"/>
                  </a:ext>
                </a:extLst>
              </a:tr>
              <a:tr h="254750">
                <a:tc>
                  <a:txBody>
                    <a:bodyPr/>
                    <a:lstStyle/>
                    <a:p>
                      <a:r>
                        <a:rPr lang="en-GB" sz="1100" dirty="0"/>
                        <a:t>11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166402"/>
                  </a:ext>
                </a:extLst>
              </a:tr>
              <a:tr h="254750">
                <a:tc>
                  <a:txBody>
                    <a:bodyPr/>
                    <a:lstStyle/>
                    <a:p>
                      <a:r>
                        <a:rPr lang="en-GB" sz="1100" dirty="0"/>
                        <a:t>12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5660"/>
                  </a:ext>
                </a:extLst>
              </a:tr>
              <a:tr h="254750">
                <a:tc>
                  <a:txBody>
                    <a:bodyPr/>
                    <a:lstStyle/>
                    <a:p>
                      <a:r>
                        <a:rPr lang="en-GB" sz="1100" dirty="0"/>
                        <a:t>13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868192"/>
                  </a:ext>
                </a:extLst>
              </a:tr>
              <a:tr h="254750">
                <a:tc>
                  <a:txBody>
                    <a:bodyPr/>
                    <a:lstStyle/>
                    <a:p>
                      <a:r>
                        <a:rPr lang="en-GB" sz="1100" dirty="0"/>
                        <a:t>14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966650"/>
                  </a:ext>
                </a:extLst>
              </a:tr>
              <a:tr h="254750">
                <a:tc>
                  <a:txBody>
                    <a:bodyPr/>
                    <a:lstStyle/>
                    <a:p>
                      <a:r>
                        <a:rPr lang="en-GB" sz="1100" dirty="0"/>
                        <a:t>15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182580"/>
                  </a:ext>
                </a:extLst>
              </a:tr>
              <a:tr h="254750">
                <a:tc>
                  <a:txBody>
                    <a:bodyPr/>
                    <a:lstStyle/>
                    <a:p>
                      <a:r>
                        <a:rPr lang="en-GB" sz="1100" dirty="0"/>
                        <a:t>16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23203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1E20D49-E350-4A6B-8549-51B1302165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6827429"/>
                  </p:ext>
                </p:extLst>
              </p:nvPr>
            </p:nvGraphicFramePr>
            <p:xfrm>
              <a:off x="6490010" y="1858136"/>
              <a:ext cx="5367456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4331">
                      <a:extLst>
                        <a:ext uri="{9D8B030D-6E8A-4147-A177-3AD203B41FA5}">
                          <a16:colId xmlns:a16="http://schemas.microsoft.com/office/drawing/2014/main" val="1355998477"/>
                        </a:ext>
                      </a:extLst>
                    </a:gridCol>
                    <a:gridCol w="584821">
                      <a:extLst>
                        <a:ext uri="{9D8B030D-6E8A-4147-A177-3AD203B41FA5}">
                          <a16:colId xmlns:a16="http://schemas.microsoft.com/office/drawing/2014/main" val="3182872379"/>
                        </a:ext>
                      </a:extLst>
                    </a:gridCol>
                    <a:gridCol w="894576">
                      <a:extLst>
                        <a:ext uri="{9D8B030D-6E8A-4147-A177-3AD203B41FA5}">
                          <a16:colId xmlns:a16="http://schemas.microsoft.com/office/drawing/2014/main" val="2389646361"/>
                        </a:ext>
                      </a:extLst>
                    </a:gridCol>
                    <a:gridCol w="894576">
                      <a:extLst>
                        <a:ext uri="{9D8B030D-6E8A-4147-A177-3AD203B41FA5}">
                          <a16:colId xmlns:a16="http://schemas.microsoft.com/office/drawing/2014/main" val="720116305"/>
                        </a:ext>
                      </a:extLst>
                    </a:gridCol>
                    <a:gridCol w="894576">
                      <a:extLst>
                        <a:ext uri="{9D8B030D-6E8A-4147-A177-3AD203B41FA5}">
                          <a16:colId xmlns:a16="http://schemas.microsoft.com/office/drawing/2014/main" val="191180558"/>
                        </a:ext>
                      </a:extLst>
                    </a:gridCol>
                    <a:gridCol w="894576">
                      <a:extLst>
                        <a:ext uri="{9D8B030D-6E8A-4147-A177-3AD203B41FA5}">
                          <a16:colId xmlns:a16="http://schemas.microsoft.com/office/drawing/2014/main" val="3800157239"/>
                        </a:ext>
                      </a:extLst>
                    </a:gridCol>
                  </a:tblGrid>
                  <a:tr h="250675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GB" sz="1100" b="1" dirty="0">
                              <a:solidFill>
                                <a:schemeClr val="tx1"/>
                              </a:solidFill>
                            </a:rPr>
                            <a:t>ALK: combined samples from hauls</a:t>
                          </a:r>
                          <a:endParaRPr lang="nb-NO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44867"/>
                      </a:ext>
                    </a:extLst>
                  </a:tr>
                  <a:tr h="250675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Length</a:t>
                          </a:r>
                          <a:endParaRPr lang="nb-NO" sz="1100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/>
                            <a:t>Age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nb-NO" sz="1100" dirty="0"/>
                            <a:t> (years)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807075"/>
                      </a:ext>
                    </a:extLst>
                  </a:tr>
                  <a:tr h="250675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nb-NO" sz="1100" dirty="0"/>
                            <a:t>(cm)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7856110"/>
                      </a:ext>
                    </a:extLst>
                  </a:tr>
                  <a:tr h="250675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259656"/>
                      </a:ext>
                    </a:extLst>
                  </a:tr>
                  <a:tr h="250675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632591"/>
                      </a:ext>
                    </a:extLst>
                  </a:tr>
                  <a:tr h="250675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12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2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378317"/>
                      </a:ext>
                    </a:extLst>
                  </a:tr>
                  <a:tr h="250675">
                    <a:tc>
                      <a:txBody>
                        <a:bodyPr/>
                        <a:lstStyle/>
                        <a:p>
                          <a:r>
                            <a:rPr lang="en-GB" sz="1100" dirty="0">
                              <a:solidFill>
                                <a:srgbClr val="C00000"/>
                              </a:solidFill>
                            </a:rPr>
                            <a:t>13</a:t>
                          </a:r>
                          <a:endParaRPr lang="nb-NO" sz="1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192407"/>
                      </a:ext>
                    </a:extLst>
                  </a:tr>
                  <a:tr h="250675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14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2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425583"/>
                      </a:ext>
                    </a:extLst>
                  </a:tr>
                  <a:tr h="250675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15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703840"/>
                      </a:ext>
                    </a:extLst>
                  </a:tr>
                  <a:tr h="250675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16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779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1E20D49-E350-4A6B-8549-51B1302165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6827429"/>
                  </p:ext>
                </p:extLst>
              </p:nvPr>
            </p:nvGraphicFramePr>
            <p:xfrm>
              <a:off x="6490010" y="1858136"/>
              <a:ext cx="5367456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4331">
                      <a:extLst>
                        <a:ext uri="{9D8B030D-6E8A-4147-A177-3AD203B41FA5}">
                          <a16:colId xmlns:a16="http://schemas.microsoft.com/office/drawing/2014/main" val="1355998477"/>
                        </a:ext>
                      </a:extLst>
                    </a:gridCol>
                    <a:gridCol w="584821">
                      <a:extLst>
                        <a:ext uri="{9D8B030D-6E8A-4147-A177-3AD203B41FA5}">
                          <a16:colId xmlns:a16="http://schemas.microsoft.com/office/drawing/2014/main" val="3182872379"/>
                        </a:ext>
                      </a:extLst>
                    </a:gridCol>
                    <a:gridCol w="894576">
                      <a:extLst>
                        <a:ext uri="{9D8B030D-6E8A-4147-A177-3AD203B41FA5}">
                          <a16:colId xmlns:a16="http://schemas.microsoft.com/office/drawing/2014/main" val="2389646361"/>
                        </a:ext>
                      </a:extLst>
                    </a:gridCol>
                    <a:gridCol w="894576">
                      <a:extLst>
                        <a:ext uri="{9D8B030D-6E8A-4147-A177-3AD203B41FA5}">
                          <a16:colId xmlns:a16="http://schemas.microsoft.com/office/drawing/2014/main" val="720116305"/>
                        </a:ext>
                      </a:extLst>
                    </a:gridCol>
                    <a:gridCol w="894576">
                      <a:extLst>
                        <a:ext uri="{9D8B030D-6E8A-4147-A177-3AD203B41FA5}">
                          <a16:colId xmlns:a16="http://schemas.microsoft.com/office/drawing/2014/main" val="191180558"/>
                        </a:ext>
                      </a:extLst>
                    </a:gridCol>
                    <a:gridCol w="894576">
                      <a:extLst>
                        <a:ext uri="{9D8B030D-6E8A-4147-A177-3AD203B41FA5}">
                          <a16:colId xmlns:a16="http://schemas.microsoft.com/office/drawing/2014/main" val="3800157239"/>
                        </a:ext>
                      </a:extLst>
                    </a:gridCol>
                  </a:tblGrid>
                  <a:tr h="25908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GB" sz="1100" b="1" dirty="0">
                              <a:solidFill>
                                <a:schemeClr val="tx1"/>
                              </a:solidFill>
                            </a:rPr>
                            <a:t>ALK: combined samples from hauls</a:t>
                          </a:r>
                          <a:endParaRPr lang="nb-NO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4486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Length</a:t>
                          </a:r>
                          <a:endParaRPr lang="nb-NO" sz="1100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2"/>
                          <a:stretch>
                            <a:fillRect l="-29094" t="-104762" r="-292" b="-8261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8070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2"/>
                          <a:stretch>
                            <a:fillRect l="-505" t="-200000" r="-346465" b="-70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785611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25965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63259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12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2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37831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GB" sz="1100" dirty="0">
                              <a:solidFill>
                                <a:srgbClr val="C00000"/>
                              </a:solidFill>
                            </a:rPr>
                            <a:t>13</a:t>
                          </a:r>
                          <a:endParaRPr lang="nb-NO" sz="1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19240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14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2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42558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15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70384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16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779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7685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81776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500" b="1" dirty="0"/>
              <a:t>Haul-based  ALK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567" y="423746"/>
                <a:ext cx="11959044" cy="6434254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800" dirty="0"/>
                  <a:t>Each trawl haul has an ALK 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800" dirty="0"/>
                  <a:t>Few observed length classes in a single haul so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800" dirty="0"/>
                  <a:t>Length classes are pooled,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sz="1800" dirty="0"/>
                  <a:t>  First pooled length group consists of the five smallest length classes and so on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800" dirty="0"/>
                  <a:t>Search closest neighbour trawls in “air distance” for age-length compositions in the same pooled length group, if there are none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800" dirty="0"/>
                  <a:t>Fill in missing values using DATRAS approach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8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1700" dirty="0"/>
                  <a:t>                                                                                                                        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17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1800" b="1" dirty="0"/>
                  <a:t>Accounts for the stratified sampling design and variation in age-length structures between trawl haul locations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8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4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800" dirty="0"/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567" y="423746"/>
                <a:ext cx="11959044" cy="6434254"/>
              </a:xfrm>
              <a:blipFill>
                <a:blip r:embed="rId2"/>
                <a:stretch>
                  <a:fillRect l="-255" t="-758" b="-9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DC584CC-8BAC-497C-BE39-2E66E6CC0B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5891508"/>
                  </p:ext>
                </p:extLst>
              </p:nvPr>
            </p:nvGraphicFramePr>
            <p:xfrm>
              <a:off x="481654" y="2541664"/>
              <a:ext cx="3088263" cy="3672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34970">
                      <a:extLst>
                        <a:ext uri="{9D8B030D-6E8A-4147-A177-3AD203B41FA5}">
                          <a16:colId xmlns:a16="http://schemas.microsoft.com/office/drawing/2014/main" val="714269687"/>
                        </a:ext>
                      </a:extLst>
                    </a:gridCol>
                    <a:gridCol w="1253293">
                      <a:extLst>
                        <a:ext uri="{9D8B030D-6E8A-4147-A177-3AD203B41FA5}">
                          <a16:colId xmlns:a16="http://schemas.microsoft.com/office/drawing/2014/main" val="3014673696"/>
                        </a:ext>
                      </a:extLst>
                    </a:gridCol>
                  </a:tblGrid>
                  <a:tr h="28204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sz="1300" dirty="0"/>
                            <a:t>Haul ID: 11101</a:t>
                          </a:r>
                          <a:endParaRPr lang="nb-NO" sz="13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213564"/>
                      </a:ext>
                    </a:extLst>
                  </a:tr>
                  <a:tr h="46454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300" dirty="0"/>
                            <a:t>Length class, </a:t>
                          </a:r>
                          <a14:m>
                            <m:oMath xmlns:m="http://schemas.openxmlformats.org/officeDocument/2006/math">
                              <m:r>
                                <a:rPr lang="en-GB" sz="13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GB" sz="1300" dirty="0"/>
                            <a:t> (cm)</a:t>
                          </a:r>
                          <a:endParaRPr lang="nb-NO" sz="1300" dirty="0"/>
                        </a:p>
                        <a:p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Age (years)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421321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093079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11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4166402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12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055660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13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868192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14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0966650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15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4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182580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6911387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17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3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9450494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052074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8585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DC584CC-8BAC-497C-BE39-2E66E6CC0B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5891508"/>
                  </p:ext>
                </p:extLst>
              </p:nvPr>
            </p:nvGraphicFramePr>
            <p:xfrm>
              <a:off x="481654" y="2541664"/>
              <a:ext cx="3088263" cy="3672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34970">
                      <a:extLst>
                        <a:ext uri="{9D8B030D-6E8A-4147-A177-3AD203B41FA5}">
                          <a16:colId xmlns:a16="http://schemas.microsoft.com/office/drawing/2014/main" val="714269687"/>
                        </a:ext>
                      </a:extLst>
                    </a:gridCol>
                    <a:gridCol w="1253293">
                      <a:extLst>
                        <a:ext uri="{9D8B030D-6E8A-4147-A177-3AD203B41FA5}">
                          <a16:colId xmlns:a16="http://schemas.microsoft.com/office/drawing/2014/main" val="3014673696"/>
                        </a:ext>
                      </a:extLst>
                    </a:gridCol>
                  </a:tblGrid>
                  <a:tr h="2895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sz="1300" dirty="0"/>
                            <a:t>Haul ID: 11101</a:t>
                          </a:r>
                          <a:endParaRPr lang="nb-NO" sz="13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21356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3"/>
                          <a:stretch>
                            <a:fillRect l="-664" t="-61250" r="-69103" b="-6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Age (years)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421321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093079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11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4166402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12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055660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13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868192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14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0966650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15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4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182580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6911387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17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3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9450494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052074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8585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22D2CB65-8FCF-4D67-9BFF-0CC4F678F6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6098460"/>
                  </p:ext>
                </p:extLst>
              </p:nvPr>
            </p:nvGraphicFramePr>
            <p:xfrm>
              <a:off x="4033381" y="2542783"/>
              <a:ext cx="7767532" cy="1600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7343">
                      <a:extLst>
                        <a:ext uri="{9D8B030D-6E8A-4147-A177-3AD203B41FA5}">
                          <a16:colId xmlns:a16="http://schemas.microsoft.com/office/drawing/2014/main" val="3303244053"/>
                        </a:ext>
                      </a:extLst>
                    </a:gridCol>
                    <a:gridCol w="833299">
                      <a:extLst>
                        <a:ext uri="{9D8B030D-6E8A-4147-A177-3AD203B41FA5}">
                          <a16:colId xmlns:a16="http://schemas.microsoft.com/office/drawing/2014/main" val="1562668843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2127915127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1375791691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3864267425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2495891534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943358504"/>
                        </a:ext>
                      </a:extLst>
                    </a:gridCol>
                  </a:tblGrid>
                  <a:tr h="282017">
                    <a:tc gridSpan="7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b="1" dirty="0">
                              <a:solidFill>
                                <a:srgbClr val="C00000"/>
                              </a:solidFill>
                            </a:rPr>
                            <a:t>ALK for Haul ID: 11101</a:t>
                          </a:r>
                          <a:endParaRPr lang="nb-NO" sz="15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nb-NO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559123"/>
                      </a:ext>
                    </a:extLst>
                  </a:tr>
                  <a:tr h="282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/>
                            <a:t>Length</a:t>
                          </a:r>
                          <a:endParaRPr lang="nb-NO" sz="1500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/>
                            <a:t>Age </a:t>
                          </a:r>
                          <a14:m>
                            <m:oMath xmlns:m="http://schemas.openxmlformats.org/officeDocument/2006/math">
                              <m:r>
                                <a:rPr lang="en-GB" sz="15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nb-NO" sz="1500" dirty="0"/>
                            <a:t> (years)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nb-NO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1035532"/>
                      </a:ext>
                    </a:extLst>
                  </a:tr>
                  <a:tr h="2820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5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GB" sz="15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nb-NO" sz="1500" dirty="0"/>
                            <a:t>(cm)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234200"/>
                      </a:ext>
                    </a:extLst>
                  </a:tr>
                  <a:tr h="2820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nb-NO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5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500" b="0" i="1" smtClean="0">
                                        <a:latin typeface="Cambria Math" panose="02040503050406030204" pitchFamily="18" charset="0"/>
                                      </a:rPr>
                                      <m:t>10−14</m:t>
                                    </m:r>
                                  </m:sub>
                                  <m:sup>
                                    <m:r>
                                      <a:rPr lang="en-GB" sz="15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67266"/>
                      </a:ext>
                    </a:extLst>
                  </a:tr>
                  <a:tr h="2820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nb-NO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5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500" b="0" i="1" smtClean="0">
                                        <a:latin typeface="Cambria Math" panose="02040503050406030204" pitchFamily="18" charset="0"/>
                                      </a:rPr>
                                      <m:t>15−19</m:t>
                                    </m:r>
                                  </m:sub>
                                  <m:sup>
                                    <m:r>
                                      <a:rPr lang="en-GB" sz="15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b-NO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04435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22D2CB65-8FCF-4D67-9BFF-0CC4F678F6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6098460"/>
                  </p:ext>
                </p:extLst>
              </p:nvPr>
            </p:nvGraphicFramePr>
            <p:xfrm>
              <a:off x="4033381" y="2542783"/>
              <a:ext cx="7767532" cy="1600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7343">
                      <a:extLst>
                        <a:ext uri="{9D8B030D-6E8A-4147-A177-3AD203B41FA5}">
                          <a16:colId xmlns:a16="http://schemas.microsoft.com/office/drawing/2014/main" val="3303244053"/>
                        </a:ext>
                      </a:extLst>
                    </a:gridCol>
                    <a:gridCol w="833299">
                      <a:extLst>
                        <a:ext uri="{9D8B030D-6E8A-4147-A177-3AD203B41FA5}">
                          <a16:colId xmlns:a16="http://schemas.microsoft.com/office/drawing/2014/main" val="1562668843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2127915127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1375791691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3864267425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2495891534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943358504"/>
                        </a:ext>
                      </a:extLst>
                    </a:gridCol>
                  </a:tblGrid>
                  <a:tr h="320040">
                    <a:tc gridSpan="7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b="1" dirty="0">
                              <a:solidFill>
                                <a:srgbClr val="C00000"/>
                              </a:solidFill>
                            </a:rPr>
                            <a:t>ALK for Haul ID: 11101</a:t>
                          </a:r>
                          <a:endParaRPr lang="nb-NO" sz="15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nb-NO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559123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/>
                            <a:t>Length</a:t>
                          </a:r>
                          <a:endParaRPr lang="nb-NO" sz="1500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4"/>
                          <a:stretch>
                            <a:fillRect l="-17064" t="-105769" r="-183" b="-32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nb-NO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1035532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4"/>
                          <a:stretch>
                            <a:fillRect l="-541" t="-201887" r="-590270" b="-2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23420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4"/>
                          <a:stretch>
                            <a:fillRect l="-541" t="-307692" r="-590270" b="-1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67266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4"/>
                          <a:stretch>
                            <a:fillRect l="-541" t="-400000" r="-590270" b="-2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b-NO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04435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70614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00" y="63084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500" b="1" dirty="0"/>
              <a:t>Model-based  ALK 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438412"/>
                <a:ext cx="12192000" cy="641958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GB" sz="1900" dirty="0"/>
                  <a:t>Spatial model-based ALKs are widely used in fisheries (Berg and Kristensen, 2012;  Gerritsen et al, 2006)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GB" sz="1900" dirty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GB" sz="1900" dirty="0"/>
                  <a:t> the creation of a smooth distribution of age given length and possibly other covariates such haul location</a:t>
                </a:r>
              </a:p>
              <a:p>
                <a:pPr marL="457200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GB" sz="1900" dirty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GB" sz="1900" dirty="0"/>
                  <a:t>filling in of missing values in a more objective and robust manner, </a:t>
                </a:r>
              </a:p>
              <a:p>
                <a:pPr marL="457200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GB" sz="1900" dirty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GB" sz="1900" dirty="0"/>
                  <a:t>Accounts for uncertainty arising due to sampling variability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GB" sz="19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900" b="1" dirty="0"/>
                  <a:t>We consider Logits:  </a:t>
                </a:r>
                <a:r>
                  <a:rPr lang="en-US" sz="1900" dirty="0"/>
                  <a:t>a type pf model for categorical response data (e.g., age groups)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19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19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900" dirty="0"/>
                  <a:t>Model</a:t>
                </a:r>
              </a:p>
              <a:p>
                <a:pPr marL="914400" lvl="2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/>
                  <a:t>	</a:t>
                </a:r>
                <a:r>
                  <a:rPr lang="en-US" sz="1900" b="1" dirty="0"/>
                  <a:t>Pr(age | length, location haul) = function(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9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b="1" i="1" smtClean="0">
                            <a:latin typeface="Cambria Math" panose="02040503050406030204" pitchFamily="18" charset="0"/>
                          </a:rPr>
                          <m:t>𝒍𝒆𝒏𝒈𝒕𝒉</m:t>
                        </m:r>
                      </m:e>
                      <m:sub>
                        <m:r>
                          <a:rPr lang="en-GB" sz="1900" b="1" i="1" smtClean="0">
                            <a:latin typeface="Cambria Math" panose="02040503050406030204" pitchFamily="18" charset="0"/>
                          </a:rPr>
                          <m:t>𝒂𝒈𝒆</m:t>
                        </m:r>
                      </m:sub>
                    </m:sSub>
                    <m:r>
                      <a:rPr lang="en-GB" sz="19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9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b="1" i="1" smtClean="0">
                            <a:latin typeface="Cambria Math" panose="02040503050406030204" pitchFamily="18" charset="0"/>
                          </a:rPr>
                          <m:t>𝒍𝒐𝒄𝒂𝒕𝒊𝒐𝒏</m:t>
                        </m:r>
                      </m:e>
                      <m:sub>
                        <m:r>
                          <a:rPr lang="en-GB" sz="19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GB" sz="19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sz="19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𝒉𝒂𝒖𝒍</m:t>
                        </m:r>
                      </m:e>
                      <m:sub>
                        <m:r>
                          <a:rPr lang="en-GB" sz="19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𝒂𝒈𝒆</m:t>
                        </m:r>
                      </m:sub>
                    </m:sSub>
                  </m:oMath>
                </a14:m>
                <a:r>
                  <a:rPr lang="en-US" sz="1900" b="1" dirty="0"/>
                  <a:t>)</a:t>
                </a:r>
              </a:p>
              <a:p>
                <a:pPr marL="914400" lvl="2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9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1900" b="1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b="1" i="1">
                            <a:latin typeface="Cambria Math" panose="02040503050406030204" pitchFamily="18" charset="0"/>
                          </a:rPr>
                          <m:t>𝒍𝒐𝒄𝒂𝒕𝒊𝒐𝒏</m:t>
                        </m:r>
                      </m:e>
                      <m:sub>
                        <m:r>
                          <a:rPr lang="en-GB" sz="19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GB" sz="19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/>
                  <a:t> : Will capture spatial variation in the ALK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9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b="1" i="1">
                            <a:latin typeface="Cambria Math" panose="02040503050406030204" pitchFamily="18" charset="0"/>
                          </a:rPr>
                          <m:t>𝒉𝒂𝒖𝒍</m:t>
                        </m:r>
                      </m:e>
                      <m:sub>
                        <m:r>
                          <a:rPr lang="en-GB" sz="1900" b="1" i="1">
                            <a:latin typeface="Cambria Math" panose="02040503050406030204" pitchFamily="18" charset="0"/>
                          </a:rPr>
                          <m:t>𝒂𝒈𝒆</m:t>
                        </m:r>
                      </m:sub>
                    </m:sSub>
                    <m:r>
                      <a:rPr lang="en-GB" sz="19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900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900" dirty="0"/>
                  <a:t> Will capture trawl haul variation e.g., a haul made may “hit” a school of fish of a certain age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9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1900" dirty="0"/>
                  <a:t>                                                                                                                      </a:t>
                </a:r>
                <a:endParaRPr lang="nb-NO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38412"/>
                <a:ext cx="12192000" cy="6419588"/>
              </a:xfrm>
              <a:blipFill>
                <a:blip r:embed="rId2"/>
                <a:stretch>
                  <a:fillRect l="-35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19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64681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500" b="1" dirty="0"/>
              <a:t>Uncertainty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410" y="424544"/>
                <a:ext cx="12002589" cy="6433456"/>
              </a:xfrm>
              <a:prstGeom prst="round1Rect">
                <a:avLst/>
              </a:prstGeom>
            </p:spPr>
            <p:txBody>
              <a:bodyPr>
                <a:normAutofit fontScale="92500"/>
              </a:bodyPr>
              <a:lstStyle/>
              <a:p>
                <a:pPr marL="342900" indent="-342900">
                  <a:lnSpc>
                    <a:spcPct val="100000"/>
                  </a:lnSpc>
                  <a:spcBef>
                    <a:spcPts val="1800"/>
                  </a:spcBef>
                  <a:buFont typeface="+mj-lt"/>
                  <a:buAutoNum type="arabicPeriod"/>
                </a:pPr>
                <a:r>
                  <a:rPr lang="en-GB" sz="2200" b="1" dirty="0"/>
                  <a:t>DATRAS bootstrap procedure</a:t>
                </a:r>
              </a:p>
              <a:p>
                <a:pPr marL="114300" lvl="1" indent="-34290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700" dirty="0"/>
                  <a:t>Given 4 rectangles in a RFA  with trawl hauls</a:t>
                </a:r>
              </a:p>
              <a:p>
                <a:pPr marL="114300" lvl="1" indent="-342900">
                  <a:lnSpc>
                    <a:spcPct val="100000"/>
                  </a:lnSpc>
                  <a:spcBef>
                    <a:spcPts val="1200"/>
                  </a:spcBef>
                </a:pPr>
                <a:endParaRPr lang="en-GB" sz="1700" dirty="0"/>
              </a:p>
              <a:p>
                <a:pPr marL="114300" lvl="1" indent="-342900">
                  <a:lnSpc>
                    <a:spcPct val="100000"/>
                  </a:lnSpc>
                  <a:spcBef>
                    <a:spcPts val="1200"/>
                  </a:spcBef>
                </a:pPr>
                <a:endParaRPr lang="en-GB" sz="1700" dirty="0"/>
              </a:p>
              <a:p>
                <a:pPr marL="114300" lvl="1" indent="-34290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800" dirty="0"/>
                  <a:t>Pool  all hauls together: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endParaRPr lang="en-GB" sz="1800" b="1" dirty="0"/>
              </a:p>
              <a:p>
                <a:pPr marL="0" lvl="1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GB" sz="1800" dirty="0"/>
              </a:p>
              <a:p>
                <a:pPr marL="114300" lvl="1" indent="-34290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800" dirty="0"/>
                  <a:t>Sample  hauls from this pool with replacement,  put them back into the sampling area: </a:t>
                </a:r>
                <a:r>
                  <a:rPr lang="en-GB" sz="1800" b="1" dirty="0"/>
                  <a:t>Does not preserve trawl haul positions</a:t>
                </a:r>
              </a:p>
              <a:p>
                <a:pPr marL="0" lvl="1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endParaRPr lang="en-GB" sz="1900" dirty="0"/>
              </a:p>
              <a:p>
                <a:pPr marL="342900" lvl="1" indent="-342900">
                  <a:lnSpc>
                    <a:spcPct val="110000"/>
                  </a:lnSpc>
                  <a:spcBef>
                    <a:spcPts val="1200"/>
                  </a:spcBef>
                </a:pPr>
                <a:endParaRPr lang="en-GB" sz="1900" dirty="0"/>
              </a:p>
              <a:p>
                <a:pPr marL="342900" lvl="1" indent="-342900">
                  <a:lnSpc>
                    <a:spcPct val="110000"/>
                  </a:lnSpc>
                  <a:spcBef>
                    <a:spcPts val="1200"/>
                  </a:spcBef>
                </a:pPr>
                <a:r>
                  <a:rPr lang="en-GB" sz="1900" dirty="0"/>
                  <a:t>Given age information in a length class in the RFA: </a:t>
                </a:r>
              </a:p>
              <a:p>
                <a:pPr marL="342900" lvl="1" indent="-342900">
                  <a:lnSpc>
                    <a:spcPct val="110000"/>
                  </a:lnSpc>
                  <a:spcBef>
                    <a:spcPts val="1200"/>
                  </a:spcBef>
                </a:pPr>
                <a:endParaRPr lang="en-GB" sz="1900" dirty="0"/>
              </a:p>
              <a:p>
                <a:pPr marL="0" lvl="1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𝐴𝑔𝑒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 10 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1, 1, 2, 1, 2, 1,2</m:t>
                          </m:r>
                        </m:e>
                      </m:d>
                    </m:oMath>
                  </m:oMathPara>
                </a14:m>
                <a:endParaRPr lang="en-GB" sz="19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17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900" dirty="0"/>
                  <a:t>  Sample with replacement   of these observations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1800" dirty="0"/>
              </a:p>
              <a:p>
                <a:pPr marL="2743200" lvl="6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𝐴𝑔𝑒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 10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𝑐𝑚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1, 2, 2, 2, 2, 2,2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2">
                  <a:lnSpc>
                    <a:spcPct val="100000"/>
                  </a:lnSpc>
                  <a:spcBef>
                    <a:spcPts val="600"/>
                  </a:spcBef>
                </a:pPr>
                <a:endParaRPr lang="en-US" sz="180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410" y="424544"/>
                <a:ext cx="12002589" cy="6433456"/>
              </a:xfrm>
              <a:prstGeom prst="round1Rect">
                <a:avLst/>
              </a:prstGeom>
              <a:blipFill>
                <a:blip r:embed="rId2"/>
                <a:stretch>
                  <a:fillRect l="-559" t="-66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A11C4CB3-A7FA-4575-BD65-0350E709D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285" y="3465193"/>
            <a:ext cx="7800975" cy="5686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5A9EA2-ADF1-42F8-996C-D5EF500A6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479" y="1420904"/>
            <a:ext cx="73342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48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64681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500" b="1" dirty="0"/>
              <a:t>Uncertainty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DFF8F-681F-45A1-BE77-454FD622D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10" y="424544"/>
            <a:ext cx="12002589" cy="6305770"/>
          </a:xfrm>
          <a:prstGeom prst="round1Rect">
            <a:avLst/>
          </a:prstGeo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GB" sz="2400" b="1" dirty="0"/>
              <a:t>Stratified bootstrap procedure 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GB" sz="2100" dirty="0"/>
              <a:t>Given 4 rectangles in a RFA  with trawl hauls</a:t>
            </a:r>
          </a:p>
          <a:p>
            <a:pPr marL="114300" lvl="1" indent="-342900">
              <a:lnSpc>
                <a:spcPct val="100000"/>
              </a:lnSpc>
              <a:spcBef>
                <a:spcPts val="1200"/>
              </a:spcBef>
            </a:pPr>
            <a:endParaRPr lang="en-GB" sz="2100" dirty="0"/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en-GB" sz="2100" dirty="0"/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en-GB" sz="2100" dirty="0"/>
          </a:p>
          <a:p>
            <a:pPr marL="114300" lvl="1" indent="-342900">
              <a:lnSpc>
                <a:spcPct val="100000"/>
              </a:lnSpc>
              <a:spcBef>
                <a:spcPts val="1200"/>
              </a:spcBef>
            </a:pPr>
            <a:r>
              <a:rPr lang="en-GB" sz="2100" dirty="0"/>
              <a:t>Sample  hauls with replacement,  put them back into the sampling area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en-GB" sz="2100" b="1" dirty="0"/>
          </a:p>
          <a:p>
            <a:pPr marL="285750" lvl="1" indent="-285750">
              <a:lnSpc>
                <a:spcPct val="110000"/>
              </a:lnSpc>
              <a:spcBef>
                <a:spcPts val="1200"/>
              </a:spcBef>
            </a:pPr>
            <a:r>
              <a:rPr lang="en-GB" sz="2100" dirty="0"/>
              <a:t>If there is only one trawl haul in the rectangle sample either that or one closest in “air distance”, that is</a:t>
            </a:r>
          </a:p>
          <a:p>
            <a:pPr marL="342900" lvl="1" indent="-342900">
              <a:lnSpc>
                <a:spcPct val="110000"/>
              </a:lnSpc>
              <a:spcBef>
                <a:spcPts val="1200"/>
              </a:spcBef>
            </a:pPr>
            <a:endParaRPr lang="en-GB" sz="2100" dirty="0"/>
          </a:p>
          <a:p>
            <a:pPr marL="342900" lvl="1" indent="-342900">
              <a:lnSpc>
                <a:spcPct val="110000"/>
              </a:lnSpc>
              <a:spcBef>
                <a:spcPts val="1200"/>
              </a:spcBef>
            </a:pPr>
            <a:endParaRPr lang="en-GB" sz="2100" dirty="0"/>
          </a:p>
          <a:p>
            <a:pPr marL="342900" lvl="1" indent="-342900">
              <a:lnSpc>
                <a:spcPct val="110000"/>
              </a:lnSpc>
              <a:spcBef>
                <a:spcPts val="1200"/>
              </a:spcBef>
            </a:pPr>
            <a:endParaRPr lang="en-US" sz="21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GB" sz="21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2100" b="1" dirty="0"/>
              <a:t>This preserves the both the trawl hauls within each rectangle  and the age observations within each length class</a:t>
            </a:r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buNone/>
            </a:pPr>
            <a:endParaRPr lang="en-US" sz="2100" dirty="0"/>
          </a:p>
          <a:p>
            <a:pPr marL="342900" lvl="1" indent="-342900">
              <a:lnSpc>
                <a:spcPct val="110000"/>
              </a:lnSpc>
              <a:spcBef>
                <a:spcPts val="1200"/>
              </a:spcBef>
            </a:pPr>
            <a:r>
              <a:rPr lang="en-US" sz="2100" dirty="0"/>
              <a:t>Sample age observation as DATRAS suggested (on previous slide)</a:t>
            </a:r>
            <a:r>
              <a:rPr lang="en-US" dirty="0"/>
              <a:t>	</a:t>
            </a:r>
            <a:endParaRPr lang="en-US" sz="20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5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5A9EA2-ADF1-42F8-996C-D5EF500A6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551" y="1552710"/>
            <a:ext cx="7613703" cy="590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626C8E-BB45-4775-ABC7-7F7E844A0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603" y="3832965"/>
            <a:ext cx="8968636" cy="68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21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64681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500" b="1" dirty="0"/>
              <a:t>Uncertainty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DFF8F-681F-45A1-BE77-454FD622D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11" y="607422"/>
            <a:ext cx="11364686" cy="5995851"/>
          </a:xfrm>
          <a:prstGeom prst="round1Rect">
            <a:avLst/>
          </a:prstGeo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1800"/>
              </a:spcBef>
              <a:buAutoNum type="arabicPeriod" startAt="3"/>
            </a:pPr>
            <a:r>
              <a:rPr lang="en-GB" sz="2200" b="1" dirty="0"/>
              <a:t>Haul-based bootstrap procedure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GB" sz="1700" dirty="0"/>
          </a:p>
          <a:p>
            <a:pPr marL="201150" lvl="1" indent="-285750">
              <a:lnSpc>
                <a:spcPct val="100000"/>
              </a:lnSpc>
              <a:spcBef>
                <a:spcPts val="1200"/>
              </a:spcBef>
            </a:pPr>
            <a:r>
              <a:rPr lang="en-GB" sz="1900" dirty="0"/>
              <a:t>After pooling length classes in trawl hauls and filling in missing age-length compositions 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en-GB" sz="1900" dirty="0"/>
          </a:p>
          <a:p>
            <a:pPr marL="201150" lvl="1" indent="-285750">
              <a:lnSpc>
                <a:spcPct val="100000"/>
              </a:lnSpc>
              <a:spcBef>
                <a:spcPts val="1200"/>
              </a:spcBef>
            </a:pPr>
            <a:r>
              <a:rPr lang="en-GB" sz="1900" dirty="0"/>
              <a:t>Sample with replacement as the </a:t>
            </a:r>
            <a:r>
              <a:rPr lang="en-GB" sz="1900" b="1" dirty="0"/>
              <a:t>Stratified bootstrap approach</a:t>
            </a:r>
          </a:p>
          <a:p>
            <a:pPr marL="201150" lvl="1" indent="-285750">
              <a:lnSpc>
                <a:spcPct val="100000"/>
              </a:lnSpc>
              <a:spcBef>
                <a:spcPts val="1200"/>
              </a:spcBef>
            </a:pPr>
            <a:endParaRPr lang="en-GB" sz="19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9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900" dirty="0"/>
              <a:t>This preserves the positions of trawl hauls in statistical rectangles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9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900" b="1" dirty="0"/>
              <a:t>Provides an ALK for each trawl haul   </a:t>
            </a:r>
          </a:p>
        </p:txBody>
      </p:sp>
    </p:spTree>
    <p:extLst>
      <p:ext uri="{BB962C8B-B14F-4D97-AF65-F5344CB8AC3E}">
        <p14:creationId xmlns:p14="http://schemas.microsoft.com/office/powerpoint/2010/main" val="2260519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64681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500" b="1" dirty="0"/>
              <a:t>Uncertainty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DFF8F-681F-45A1-BE77-454FD622D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10" y="617838"/>
            <a:ext cx="12002589" cy="6240162"/>
          </a:xfrm>
          <a:prstGeom prst="round1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4.	</a:t>
            </a:r>
            <a:r>
              <a:rPr lang="en-GB" sz="2000" b="1" dirty="0"/>
              <a:t>Model-based bootstrap procedure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en-GB" sz="1700" dirty="0"/>
          </a:p>
          <a:p>
            <a:pPr marL="201150" lvl="1" indent="-285750">
              <a:lnSpc>
                <a:spcPct val="100000"/>
              </a:lnSpc>
              <a:spcBef>
                <a:spcPts val="1200"/>
              </a:spcBef>
            </a:pPr>
            <a:r>
              <a:rPr lang="en-GB" sz="2000" dirty="0"/>
              <a:t>Sample with replacement as the </a:t>
            </a:r>
            <a:r>
              <a:rPr lang="en-GB" sz="2000" b="1" dirty="0"/>
              <a:t>Haul-based bootstrap approach/Stratified approach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/>
          </a:p>
          <a:p>
            <a:r>
              <a:rPr lang="nb-NO" sz="2000" dirty="0"/>
              <a:t>Uncertainty </a:t>
            </a:r>
            <a:r>
              <a:rPr lang="en-US" sz="2000" dirty="0"/>
              <a:t>in the ALK is taken into account:</a:t>
            </a:r>
          </a:p>
          <a:p>
            <a:pPr marL="0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 by the model (Logit)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Variance-covariance matrix is extracted from the estimated model in TMB.</a:t>
            </a:r>
          </a:p>
          <a:p>
            <a:pPr marL="0" indent="0"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This preserves the positions of trawl hauls in statistical rectangles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b="1" dirty="0"/>
              <a:t>Provides an ALK for each trawl haul   </a:t>
            </a:r>
          </a:p>
        </p:txBody>
      </p:sp>
    </p:spTree>
    <p:extLst>
      <p:ext uri="{BB962C8B-B14F-4D97-AF65-F5344CB8AC3E}">
        <p14:creationId xmlns:p14="http://schemas.microsoft.com/office/powerpoint/2010/main" val="3024975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64681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500" b="1" dirty="0"/>
              <a:t>The North Sea Cod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DFF8F-681F-45A1-BE77-454FD622D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11" y="607422"/>
            <a:ext cx="11364686" cy="5995851"/>
          </a:xfrm>
          <a:prstGeom prst="round1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sz="2000" dirty="0"/>
              <a:t>Brief description of </a:t>
            </a:r>
            <a:r>
              <a:rPr lang="en-GB" sz="2000" b="1" dirty="0"/>
              <a:t>cod data </a:t>
            </a:r>
            <a:r>
              <a:rPr lang="en-GB" sz="2000" dirty="0"/>
              <a:t>in Q1 of 2015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700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800" dirty="0"/>
          </a:p>
          <a:p>
            <a:pPr marL="457200" lvl="1" indent="0">
              <a:spcBef>
                <a:spcPts val="0"/>
              </a:spcBef>
              <a:buNone/>
            </a:pPr>
            <a:endParaRPr lang="en-GB" sz="1400" dirty="0"/>
          </a:p>
          <a:p>
            <a:pPr marL="457200" lvl="1" indent="0">
              <a:spcBef>
                <a:spcPts val="0"/>
              </a:spcBef>
              <a:buNone/>
            </a:pPr>
            <a:endParaRPr lang="en-GB" sz="1400" dirty="0"/>
          </a:p>
          <a:p>
            <a:pPr marL="0" indent="0">
              <a:spcBef>
                <a:spcPts val="0"/>
              </a:spcBef>
              <a:buNone/>
            </a:pPr>
            <a:endParaRPr lang="en-GB" sz="1800" dirty="0"/>
          </a:p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7C2CE-4B24-4E3A-AE50-EBB801E85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40" y="1494263"/>
            <a:ext cx="11649306" cy="458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22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7D2E-507A-4FBE-B4A5-E3154CF0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84" y="0"/>
            <a:ext cx="10515600" cy="536749"/>
          </a:xfrm>
        </p:spPr>
        <p:txBody>
          <a:bodyPr>
            <a:normAutofit/>
          </a:bodyPr>
          <a:lstStyle/>
          <a:p>
            <a:pPr algn="ctr"/>
            <a:r>
              <a:rPr lang="en-GB" sz="2500" b="1" dirty="0"/>
              <a:t>The North Sea Cod Data </a:t>
            </a:r>
            <a:endParaRPr lang="nb-NO" sz="25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98E27-ED5A-4007-9D7C-8CD44706A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255" y="1302707"/>
            <a:ext cx="4246322" cy="751562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1700" b="0" dirty="0"/>
              <a:t>Lower catch rates for larger age-length groups</a:t>
            </a:r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1700" b="0" dirty="0"/>
              <a:t>Higher catch rates for smaller, younger fish</a:t>
            </a:r>
          </a:p>
          <a:p>
            <a:endParaRPr lang="nb-NO" sz="15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D4D8BB2C-7EC3-443F-8D51-B98F2A7FFAF2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5837129" y="1994312"/>
                <a:ext cx="5999966" cy="823912"/>
              </a:xfrm>
            </p:spPr>
            <p:txBody>
              <a:bodyPr>
                <a:noAutofit/>
              </a:bodyPr>
              <a:lstStyle/>
              <a:p>
                <a:pPr marL="342900" indent="-342900">
                  <a:lnSpc>
                    <a:spcPct val="12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1700" b="0" dirty="0"/>
                  <a:t>In 2015, 89% of the trawl hauls with  length observations also had an age observation</a:t>
                </a:r>
              </a:p>
              <a:p>
                <a:pPr marL="342900" indent="-342900">
                  <a:lnSpc>
                    <a:spcPct val="12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1700" b="0" dirty="0"/>
                  <a:t>Conditioning on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&gt;50 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en-US" sz="1700" b="0" dirty="0"/>
                  <a:t> the percentage is higher</a:t>
                </a:r>
              </a:p>
              <a:p>
                <a:pPr marL="342900" indent="-342900">
                  <a:lnSpc>
                    <a:spcPct val="12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1700" b="0" dirty="0"/>
                  <a:t>The probability generally increased over the years, almost 10% between 2010 -2017</a:t>
                </a:r>
              </a:p>
              <a:p>
                <a:endParaRPr lang="nb-NO" sz="13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D4D8BB2C-7EC3-443F-8D51-B98F2A7FF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5837129" y="1994312"/>
                <a:ext cx="5999966" cy="823912"/>
              </a:xfrm>
              <a:blipFill>
                <a:blip r:embed="rId2"/>
                <a:stretch>
                  <a:fillRect l="-508" t="-172593" r="-142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76F0777-68A8-4462-89B2-569441A579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88690" y="2918563"/>
            <a:ext cx="5386192" cy="3795387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D86F0B5-F9D2-486F-9CCC-2B26974963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37786" y="1891430"/>
            <a:ext cx="5586609" cy="487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5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0C7A-3303-4A53-A56E-85F3093A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069" y="0"/>
            <a:ext cx="10515600" cy="418224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800" b="1" dirty="0"/>
              <a:t>Aims and Objectives</a:t>
            </a:r>
            <a:endParaRPr lang="nb-NO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A624-686F-481E-80AE-58251B5B0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17" y="345989"/>
            <a:ext cx="11704320" cy="641727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sz="2400" b="1" dirty="0"/>
              <a:t>Main AIM of IBTS</a:t>
            </a:r>
            <a:r>
              <a:rPr lang="en-GB" sz="2400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Provide information on seasonal distribution of stocks, and the environment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Use this information to monitor changes in fish stocks and abundance of all species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1800" b="1" dirty="0"/>
              <a:t>Provide point estimates of catch in numbers  at age 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GB" sz="1800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GB" sz="2400" b="1" dirty="0"/>
              <a:t>Issues: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/>
              <a:t>Points estimates are provided </a:t>
            </a:r>
            <a:r>
              <a:rPr lang="en-GB" sz="2000" b="1" dirty="0"/>
              <a:t>without estimates of uncertainty 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/>
              <a:t>Assumes age-length (ALK) compositions are the </a:t>
            </a:r>
            <a:r>
              <a:rPr lang="en-GB" sz="2000" b="1" dirty="0"/>
              <a:t>same</a:t>
            </a:r>
            <a:r>
              <a:rPr lang="en-GB" sz="2000" dirty="0"/>
              <a:t> over relatively large areas 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endParaRPr lang="en-GB" sz="2000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GB" sz="2400" b="1" dirty="0"/>
              <a:t>Our Aim: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GB" sz="2000" dirty="0"/>
              <a:t>Provide uncertainty estimates of abundance indices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GB" sz="2000" dirty="0"/>
              <a:t>Develop an ALK that accounts for </a:t>
            </a:r>
            <a:r>
              <a:rPr lang="en-GB" sz="2000" b="1" dirty="0"/>
              <a:t>variation</a:t>
            </a:r>
            <a:r>
              <a:rPr lang="en-GB" sz="2000" dirty="0"/>
              <a:t> in age-length compositions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GB" sz="2000" dirty="0"/>
              <a:t>We propose a strong case for </a:t>
            </a:r>
            <a:r>
              <a:rPr lang="en-GB" sz="2000" b="1" dirty="0"/>
              <a:t>variation in ALK 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41440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7D2E-507A-4FBE-B4A5-E3154CF0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84" y="0"/>
            <a:ext cx="10515600" cy="536749"/>
          </a:xfrm>
        </p:spPr>
        <p:txBody>
          <a:bodyPr>
            <a:normAutofit/>
          </a:bodyPr>
          <a:lstStyle/>
          <a:p>
            <a:pPr algn="ctr"/>
            <a:r>
              <a:rPr lang="en-GB" sz="2500" b="1" dirty="0"/>
              <a:t>The North Sea Cod Data </a:t>
            </a:r>
            <a:endParaRPr lang="nb-NO" sz="25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98E27-ED5A-4007-9D7C-8CD44706A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255" y="1302707"/>
            <a:ext cx="4246322" cy="751562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1700" b="0" dirty="0"/>
              <a:t>Lower catch rates for larger age-length groups</a:t>
            </a:r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1700" b="0" dirty="0"/>
              <a:t>Higher catch rates for smaller, younger fish</a:t>
            </a:r>
          </a:p>
          <a:p>
            <a:endParaRPr lang="nb-NO" sz="15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D4D8BB2C-7EC3-443F-8D51-B98F2A7FFAF2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5837129" y="1994312"/>
                <a:ext cx="5999966" cy="823912"/>
              </a:xfrm>
            </p:spPr>
            <p:txBody>
              <a:bodyPr>
                <a:noAutofit/>
              </a:bodyPr>
              <a:lstStyle/>
              <a:p>
                <a:pPr marL="342900" indent="-342900">
                  <a:lnSpc>
                    <a:spcPct val="12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1700" b="0" dirty="0"/>
                  <a:t>In 2015, 89% of the trawl hauls with  length observations also had an age observation</a:t>
                </a:r>
              </a:p>
              <a:p>
                <a:pPr marL="342900" indent="-342900">
                  <a:lnSpc>
                    <a:spcPct val="12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1700" b="0" dirty="0"/>
                  <a:t>Conditioning on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&gt;50 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en-US" sz="1700" b="0" dirty="0"/>
                  <a:t> the percentage is higher</a:t>
                </a:r>
              </a:p>
              <a:p>
                <a:pPr marL="342900" indent="-342900">
                  <a:lnSpc>
                    <a:spcPct val="12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1700" b="0" dirty="0"/>
                  <a:t>The probability generally increased over the years, almost 10% between 2010 -2017</a:t>
                </a:r>
              </a:p>
              <a:p>
                <a:endParaRPr lang="nb-NO" sz="13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D4D8BB2C-7EC3-443F-8D51-B98F2A7FF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5837129" y="1994312"/>
                <a:ext cx="5999966" cy="823912"/>
              </a:xfrm>
              <a:blipFill>
                <a:blip r:embed="rId2"/>
                <a:stretch>
                  <a:fillRect l="-508" t="-172593" r="-142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76F0777-68A8-4462-89B2-569441A579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88690" y="2918563"/>
            <a:ext cx="5386192" cy="3795387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D86F0B5-F9D2-486F-9CCC-2B26974963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37786" y="1891430"/>
            <a:ext cx="5586609" cy="487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50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49EC-DCD8-4823-8948-66DA3891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66" y="225468"/>
            <a:ext cx="10564660" cy="425885"/>
          </a:xfrm>
        </p:spPr>
        <p:txBody>
          <a:bodyPr>
            <a:noAutofit/>
          </a:bodyPr>
          <a:lstStyle/>
          <a:p>
            <a:pPr algn="ctr"/>
            <a:r>
              <a:rPr lang="en-GB" sz="2400" b="1" dirty="0"/>
              <a:t>Reading DATRAS Data in R: DATRAS Suggestion</a:t>
            </a:r>
            <a:br>
              <a:rPr lang="en-GB" sz="2400" dirty="0"/>
            </a:br>
            <a:r>
              <a:rPr lang="en-GB" sz="2100" dirty="0"/>
              <a:t>Estimates are computed using the </a:t>
            </a:r>
            <a:r>
              <a:rPr lang="en-GB" sz="2100" dirty="0" err="1"/>
              <a:t>ca_hh</a:t>
            </a:r>
            <a:r>
              <a:rPr lang="en-GB" sz="2100" dirty="0"/>
              <a:t> data </a:t>
            </a:r>
            <a:r>
              <a:rPr lang="en-GB" sz="2100" dirty="0" err="1"/>
              <a:t>hl_hh</a:t>
            </a:r>
            <a:r>
              <a:rPr lang="en-GB" sz="2100" dirty="0"/>
              <a:t> </a:t>
            </a:r>
            <a:r>
              <a:rPr lang="en-GB" sz="2100" dirty="0" err="1"/>
              <a:t>dataframe</a:t>
            </a:r>
            <a:endParaRPr lang="nb-NO" sz="21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5ED9A2-217B-4BAA-9232-4E3F1B9CF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416" y="764088"/>
            <a:ext cx="11849622" cy="611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75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64681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500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DFF8F-681F-45A1-BE77-454FD622D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10" y="431074"/>
            <a:ext cx="12002589" cy="6172199"/>
          </a:xfrm>
          <a:prstGeom prst="round1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dirty="0"/>
              <a:t>Model-based ALK generally performs better in terms of uncertainty estimation. Accounts for Spatial differences in age-length structures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dirty="0"/>
              <a:t>DATRAS procedure generally gave smaller estimates of uncertainty as it lacks the potential to account for spatial variation in the data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dirty="0"/>
              <a:t>Estimated CPUE at age is captured within a 95% CI for all methods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700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800" dirty="0"/>
          </a:p>
          <a:p>
            <a:pPr marL="457200" lvl="1" indent="0">
              <a:spcBef>
                <a:spcPts val="0"/>
              </a:spcBef>
              <a:buNone/>
            </a:pPr>
            <a:endParaRPr lang="en-GB" sz="1400" dirty="0"/>
          </a:p>
          <a:p>
            <a:pPr marL="457200" lvl="1" indent="0">
              <a:spcBef>
                <a:spcPts val="0"/>
              </a:spcBef>
              <a:buNone/>
            </a:pPr>
            <a:endParaRPr lang="en-GB" sz="1400" dirty="0"/>
          </a:p>
          <a:p>
            <a:pPr marL="0" indent="0">
              <a:spcBef>
                <a:spcPts val="0"/>
              </a:spcBef>
              <a:buNone/>
            </a:pPr>
            <a:endParaRPr lang="en-GB" sz="1800" dirty="0"/>
          </a:p>
          <a:p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5B0B4-FF39-4FD1-A425-319F9B91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31" y="1554480"/>
            <a:ext cx="10802983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63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80B2-C843-44B0-83EE-42109E7B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779" y="139656"/>
            <a:ext cx="10515600" cy="37391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500" b="1" dirty="0"/>
              <a:t>Future work</a:t>
            </a:r>
            <a:endParaRPr lang="nb-NO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8F11B-F453-4CAD-8193-156529AE8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60" y="526093"/>
            <a:ext cx="12066739" cy="6331907"/>
          </a:xfrm>
        </p:spPr>
        <p:txBody>
          <a:bodyPr>
            <a:normAutofit/>
          </a:bodyPr>
          <a:lstStyle/>
          <a:p>
            <a:r>
              <a:rPr lang="en-GB" sz="1800" dirty="0"/>
              <a:t>Include trawl haul in the model-based ALK estimator</a:t>
            </a:r>
          </a:p>
          <a:p>
            <a:pPr marL="457200" lvl="1" indent="0">
              <a:buNone/>
            </a:pPr>
            <a:endParaRPr lang="en-GB" sz="1800" dirty="0"/>
          </a:p>
          <a:p>
            <a:pPr marL="457200" lvl="1" indent="0">
              <a:buNone/>
            </a:pPr>
            <a:endParaRPr lang="en-GB" sz="1700" dirty="0"/>
          </a:p>
          <a:p>
            <a:r>
              <a:rPr lang="en-GB" sz="1800" dirty="0"/>
              <a:t>Derive an abundance-at-age estimator for the whole North Sea, and its variance estimator</a:t>
            </a:r>
          </a:p>
          <a:p>
            <a:endParaRPr lang="en-GB" sz="1800" dirty="0"/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b="1" dirty="0"/>
              <a:t>Compare ALK estimators</a:t>
            </a:r>
          </a:p>
          <a:p>
            <a:pPr marL="0" indent="0">
              <a:buNone/>
            </a:pPr>
            <a:r>
              <a:rPr lang="en-GB" sz="1800" dirty="0"/>
              <a:t> </a:t>
            </a:r>
            <a:endParaRPr lang="en-GB" sz="17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700" dirty="0"/>
              <a:t>Use ALK estimators in an assessment model, e.g. SAM or XSAM</a:t>
            </a:r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b="1" dirty="0"/>
              <a:t>Optimize sampling effort:   </a:t>
            </a:r>
            <a:r>
              <a:rPr lang="en-GB" sz="1800" dirty="0"/>
              <a:t>removal of  trawl hauls and otoliths to determine if there is any effect on the variance</a:t>
            </a:r>
          </a:p>
          <a:p>
            <a:pPr marL="0" indent="0">
              <a:buNone/>
            </a:pPr>
            <a:endParaRPr lang="en-GB" sz="18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600" dirty="0"/>
              <a:t>As a means of justifying sampling effort e.g.,  number of days at sea and number of stations sampled and number of samples taken</a:t>
            </a:r>
          </a:p>
          <a:p>
            <a:pPr lvl="1"/>
            <a:endParaRPr lang="en-GB" sz="1400" dirty="0"/>
          </a:p>
          <a:p>
            <a:pPr lvl="1"/>
            <a:endParaRPr lang="en-GB" sz="1400" dirty="0"/>
          </a:p>
          <a:p>
            <a:r>
              <a:rPr lang="en-GB" sz="1800" dirty="0"/>
              <a:t>Consider Hierarchical bootstrapping approach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b="1" dirty="0"/>
              <a:t>Fully model-based approach for estimating abundance at age</a:t>
            </a:r>
          </a:p>
          <a:p>
            <a:endParaRPr lang="en-GB" sz="1800" dirty="0"/>
          </a:p>
          <a:p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66297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0C7A-3303-4A53-A56E-85F3093A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35" y="0"/>
            <a:ext cx="10515600" cy="4702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800" b="1" dirty="0"/>
              <a:t>Aims and Objectives</a:t>
            </a:r>
            <a:endParaRPr lang="nb-NO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A624-686F-481E-80AE-58251B5B0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17" y="483327"/>
            <a:ext cx="11704320" cy="614607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sz="2400" dirty="0"/>
              <a:t>Age distribution for age 2 cod of length  40cm  clearly varies within Central North Sea and Northern North Sea</a:t>
            </a:r>
          </a:p>
          <a:p>
            <a:pPr lvl="1"/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472AA-2544-453E-94C7-AAB50DCC6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090" y="1398709"/>
            <a:ext cx="6844937" cy="52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8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C27C-768A-4859-AB7A-D12828E4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32" y="81776"/>
            <a:ext cx="10515600" cy="248194"/>
          </a:xfrm>
        </p:spPr>
        <p:txBody>
          <a:bodyPr>
            <a:noAutofit/>
          </a:bodyPr>
          <a:lstStyle/>
          <a:p>
            <a:pPr algn="ctr"/>
            <a:r>
              <a:rPr lang="en-GB" sz="2500" b="1" dirty="0"/>
              <a:t>Sampling frame</a:t>
            </a:r>
            <a:endParaRPr lang="nb-NO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F0280-061D-49F5-A6B5-F492CBDDC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" y="385355"/>
            <a:ext cx="7002048" cy="63158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GB" sz="2000" dirty="0"/>
              <a:t>Defined by ICES round fish areas (RFA) numbered 1 to 10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>
              <a:spcBef>
                <a:spcPts val="0"/>
              </a:spcBef>
            </a:pPr>
            <a:r>
              <a:rPr lang="en-GB" sz="2000" dirty="0"/>
              <a:t>RFAs are substratified into small strata (</a:t>
            </a:r>
            <a:r>
              <a:rPr lang="en-GB" sz="2000" b="1" dirty="0"/>
              <a:t>statistical rectangles</a:t>
            </a:r>
            <a:r>
              <a:rPr lang="en-GB" sz="2000" dirty="0"/>
              <a:t>):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/>
              <a:t>Research vessels were free to choose any position, clear of obstruction, in the rectangles  </a:t>
            </a:r>
            <a:r>
              <a:rPr lang="en-GB" sz="2000" b="1" dirty="0"/>
              <a:t>(semi-random approach)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/>
              <a:t>Presently sampling locations are “randomly” selected in advance from previously trawled positions from 2000-2017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 dirty="0"/>
              <a:t>Query regarding the sampling design for stations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20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 dirty="0"/>
              <a:t>What is the size in square kilometres of the RFAs?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2000" i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700" i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</a:pPr>
            <a:endParaRPr lang="en-GB" sz="1700" dirty="0"/>
          </a:p>
          <a:p>
            <a:pPr>
              <a:spcBef>
                <a:spcPts val="0"/>
              </a:spcBef>
            </a:pPr>
            <a:endParaRPr lang="en-GB" sz="1700" dirty="0"/>
          </a:p>
          <a:p>
            <a:pPr>
              <a:spcBef>
                <a:spcPts val="0"/>
              </a:spcBef>
            </a:pPr>
            <a:endParaRPr lang="en-GB" sz="1700" dirty="0"/>
          </a:p>
          <a:p>
            <a:pPr>
              <a:spcBef>
                <a:spcPts val="0"/>
              </a:spcBef>
            </a:pPr>
            <a:endParaRPr lang="en-GB" sz="1700" dirty="0"/>
          </a:p>
          <a:p>
            <a:pPr>
              <a:spcBef>
                <a:spcPts val="0"/>
              </a:spcBef>
            </a:pPr>
            <a:endParaRPr lang="en-GB" sz="1700" dirty="0"/>
          </a:p>
          <a:p>
            <a:pPr>
              <a:spcBef>
                <a:spcPts val="0"/>
              </a:spcBef>
            </a:pPr>
            <a:endParaRPr lang="en-GB" sz="1700" dirty="0"/>
          </a:p>
          <a:p>
            <a:pPr>
              <a:spcBef>
                <a:spcPts val="0"/>
              </a:spcBef>
            </a:pPr>
            <a:endParaRPr lang="nb-NO" sz="17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56DAF1-B973-48E7-9780-EC94CA0DED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1529" y="542109"/>
            <a:ext cx="5440471" cy="60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9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E723-4174-428E-8AB2-5E7558B1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726" y="377651"/>
            <a:ext cx="10515600" cy="49917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700" b="1" dirty="0"/>
              <a:t>Non Random Sampling</a:t>
            </a:r>
            <a:br>
              <a:rPr lang="en-GB" dirty="0"/>
            </a:b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B8F3A-0E1C-405C-941F-90318DEE6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047" y="676405"/>
            <a:ext cx="11686783" cy="60124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b="1" dirty="0"/>
              <a:t>Plus side</a:t>
            </a:r>
          </a:p>
          <a:p>
            <a:r>
              <a:rPr lang="en-US" sz="2400" dirty="0"/>
              <a:t> it’s very cost- and time-effective.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It’s also easy to use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Can also be used when it’s impossible to conduct probability sampling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Down side</a:t>
            </a:r>
          </a:p>
          <a:p>
            <a:r>
              <a:rPr lang="en-US" sz="2400" dirty="0"/>
              <a:t> </a:t>
            </a:r>
            <a:r>
              <a:rPr lang="en-US" sz="2400" b="1" dirty="0"/>
              <a:t>Cannot calculate </a:t>
            </a:r>
            <a:r>
              <a:rPr lang="en-US" sz="2400" dirty="0"/>
              <a:t>the odds/probability  of any member being selected for a sample 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it’s impossible to know how well you are </a:t>
            </a:r>
            <a:r>
              <a:rPr lang="en-US" sz="2400" b="1" dirty="0"/>
              <a:t>representing</a:t>
            </a:r>
            <a:r>
              <a:rPr lang="en-US" sz="2400" dirty="0"/>
              <a:t> the population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Cannot</a:t>
            </a:r>
            <a:r>
              <a:rPr lang="en-US" sz="2400" dirty="0"/>
              <a:t>  calculate </a:t>
            </a:r>
            <a:r>
              <a:rPr lang="en-US" sz="2400" b="1" dirty="0"/>
              <a:t>confidence intervals</a:t>
            </a:r>
            <a:r>
              <a:rPr lang="en-US" sz="2400" dirty="0"/>
              <a:t> and </a:t>
            </a:r>
            <a:r>
              <a:rPr lang="en-US" sz="2400" b="1" dirty="0"/>
              <a:t>identify bias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Parameter estimates must always be accompanied by their uncertainty</a:t>
            </a:r>
            <a:endParaRPr lang="nb-NO" sz="2400" b="1" dirty="0"/>
          </a:p>
        </p:txBody>
      </p:sp>
    </p:spTree>
    <p:extLst>
      <p:ext uri="{BB962C8B-B14F-4D97-AF65-F5344CB8AC3E}">
        <p14:creationId xmlns:p14="http://schemas.microsoft.com/office/powerpoint/2010/main" val="34195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E723-4174-428E-8AB2-5E7558B1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726" y="377651"/>
            <a:ext cx="10515600" cy="49917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700" b="1" dirty="0"/>
              <a:t>Non Random Sampling</a:t>
            </a:r>
            <a:br>
              <a:rPr lang="en-GB" dirty="0"/>
            </a:b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B8F3A-0E1C-405C-941F-90318DEE6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82" y="613775"/>
            <a:ext cx="12104317" cy="6075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Down side – case of IBTS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 </a:t>
            </a:r>
            <a:r>
              <a:rPr lang="en-US" sz="2400" b="1" dirty="0"/>
              <a:t>Fixed stations/Non random</a:t>
            </a:r>
          </a:p>
          <a:p>
            <a:pPr marL="0" indent="0">
              <a:buNone/>
            </a:pPr>
            <a:endParaRPr lang="en-US" sz="2400" b="1" dirty="0"/>
          </a:p>
          <a:p>
            <a:pPr lvl="1"/>
            <a:r>
              <a:rPr lang="en-US" dirty="0"/>
              <a:t>Clustered stations to edge of rectangles (catches are most likely homogeneous)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Variation in data within rectangle would not be captured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Hauls close to each – at least 10 nautical miles a part may not be satisfied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765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E723-4174-428E-8AB2-5E7558B1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726" y="277443"/>
            <a:ext cx="10515600" cy="49917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700" b="1" dirty="0"/>
              <a:t>Random Sampling</a:t>
            </a:r>
            <a:br>
              <a:rPr lang="en-GB" dirty="0"/>
            </a:b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B8F3A-0E1C-405C-941F-90318DEE6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83" y="513568"/>
            <a:ext cx="12104318" cy="6344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Plus side</a:t>
            </a:r>
          </a:p>
          <a:p>
            <a:pPr marL="0" indent="0">
              <a:buNone/>
            </a:pPr>
            <a:endParaRPr lang="en-GB" sz="2400" b="1" dirty="0"/>
          </a:p>
          <a:p>
            <a:r>
              <a:rPr lang="en-GB" sz="2000" dirty="0"/>
              <a:t>Probability sampling</a:t>
            </a:r>
          </a:p>
          <a:p>
            <a:endParaRPr lang="en-GB" sz="2000" dirty="0"/>
          </a:p>
          <a:p>
            <a:r>
              <a:rPr lang="en-US" sz="2000" dirty="0"/>
              <a:t>Every element in our population has a nonzero probability of being selected as part of the sample.</a:t>
            </a:r>
          </a:p>
          <a:p>
            <a:endParaRPr lang="en-US" sz="2000" dirty="0"/>
          </a:p>
          <a:p>
            <a:r>
              <a:rPr lang="en-US" sz="2000" dirty="0"/>
              <a:t> We have accurate knowledge of this probability</a:t>
            </a:r>
          </a:p>
          <a:p>
            <a:endParaRPr lang="en-US" sz="2000" dirty="0"/>
          </a:p>
          <a:p>
            <a:r>
              <a:rPr lang="en-US" sz="2000" dirty="0"/>
              <a:t> We would have accurate knowledge of this probability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US" sz="2000" b="1" dirty="0"/>
              <a:t>Generalization /all of inferential statistics depends on probability models</a:t>
            </a:r>
          </a:p>
          <a:p>
            <a:endParaRPr lang="en-US" sz="2000" dirty="0"/>
          </a:p>
          <a:p>
            <a:r>
              <a:rPr lang="en-US" sz="2000" dirty="0"/>
              <a:t>Unbiased results about the population from studying the sample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386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C27C-768A-4859-AB7A-D12828E4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98" y="22302"/>
            <a:ext cx="10515600" cy="326571"/>
          </a:xfrm>
        </p:spPr>
        <p:txBody>
          <a:bodyPr>
            <a:noAutofit/>
          </a:bodyPr>
          <a:lstStyle/>
          <a:p>
            <a:pPr algn="ctr"/>
            <a:r>
              <a:rPr lang="en-GB" sz="2500" b="1" dirty="0"/>
              <a:t>Sampling frame</a:t>
            </a:r>
            <a:endParaRPr lang="nb-NO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F0280-061D-49F5-A6B5-F492CBDDC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515983"/>
            <a:ext cx="6825344" cy="6342017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800"/>
              </a:spcBef>
            </a:pPr>
            <a:r>
              <a:rPr lang="en-GB" sz="2000" dirty="0"/>
              <a:t>Length data are collected </a:t>
            </a:r>
            <a:r>
              <a:rPr lang="en-US" sz="2000" dirty="0"/>
              <a:t>for all fish species</a:t>
            </a:r>
          </a:p>
          <a:p>
            <a:pPr>
              <a:spcBef>
                <a:spcPts val="1200"/>
              </a:spcBef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to 0.1cm below for shellfish,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to 0.5cm below for herring and sprat and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to 1cm below for all other species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spcBef>
                <a:spcPts val="1800"/>
              </a:spcBef>
            </a:pPr>
            <a:r>
              <a:rPr lang="en-GB" sz="2000" dirty="0"/>
              <a:t>Otoliths were and are sampled according to the Table</a:t>
            </a:r>
          </a:p>
          <a:p>
            <a:pPr>
              <a:spcBef>
                <a:spcPts val="1800"/>
              </a:spcBef>
            </a:pPr>
            <a:endParaRPr lang="en-GB" sz="2000" dirty="0"/>
          </a:p>
          <a:p>
            <a:pPr>
              <a:spcBef>
                <a:spcPts val="1800"/>
              </a:spcBef>
            </a:pPr>
            <a:r>
              <a:rPr lang="en-GB" sz="2000" b="1" dirty="0"/>
              <a:t>Query about current otolith samples taken by each nation</a:t>
            </a:r>
          </a:p>
          <a:p>
            <a:pPr marL="0" indent="0">
              <a:spcBef>
                <a:spcPts val="1800"/>
              </a:spcBef>
              <a:buNone/>
            </a:pPr>
            <a:endParaRPr lang="en-GB" sz="2000" b="1" dirty="0"/>
          </a:p>
          <a:p>
            <a:pPr>
              <a:spcBef>
                <a:spcPts val="1800"/>
              </a:spcBef>
            </a:pPr>
            <a:r>
              <a:rPr lang="en-GB" sz="2000" b="1" dirty="0"/>
              <a:t>By RFA?  </a:t>
            </a:r>
            <a:r>
              <a:rPr lang="en-GB" sz="2000" dirty="0"/>
              <a:t>Issues such non-representative sampling</a:t>
            </a:r>
          </a:p>
          <a:p>
            <a:pPr marL="0" indent="0">
              <a:spcBef>
                <a:spcPts val="1800"/>
              </a:spcBef>
              <a:buNone/>
            </a:pPr>
            <a:endParaRPr lang="en-GB" sz="2000" dirty="0"/>
          </a:p>
          <a:p>
            <a:pPr>
              <a:spcBef>
                <a:spcPts val="1800"/>
              </a:spcBef>
            </a:pPr>
            <a:r>
              <a:rPr lang="en-GB" sz="2000" b="1" dirty="0"/>
              <a:t>By Haul?</a:t>
            </a:r>
          </a:p>
          <a:p>
            <a:pPr marL="0" indent="0">
              <a:spcBef>
                <a:spcPts val="1800"/>
              </a:spcBef>
              <a:buNone/>
            </a:pPr>
            <a:endParaRPr lang="en-GB" sz="2000" b="1" dirty="0"/>
          </a:p>
          <a:p>
            <a:pPr>
              <a:spcBef>
                <a:spcPts val="1800"/>
              </a:spcBef>
            </a:pPr>
            <a:r>
              <a:rPr lang="en-GB" sz="2000" b="1" dirty="0"/>
              <a:t>For consideration – 1 otolith per 5 cm?</a:t>
            </a:r>
          </a:p>
          <a:p>
            <a:pPr>
              <a:spcBef>
                <a:spcPts val="1800"/>
              </a:spcBef>
            </a:pPr>
            <a:endParaRPr lang="en-US" sz="1900" dirty="0"/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0" indent="0">
              <a:spcBef>
                <a:spcPts val="1800"/>
              </a:spcBef>
              <a:buNone/>
            </a:pPr>
            <a:endParaRPr lang="en-GB" sz="1800" dirty="0"/>
          </a:p>
          <a:p>
            <a:pPr>
              <a:spcBef>
                <a:spcPts val="0"/>
              </a:spcBef>
            </a:pPr>
            <a:endParaRPr lang="en-GB" sz="1700" dirty="0"/>
          </a:p>
          <a:p>
            <a:pPr>
              <a:spcBef>
                <a:spcPts val="0"/>
              </a:spcBef>
            </a:pPr>
            <a:endParaRPr lang="en-GB" sz="1700" dirty="0"/>
          </a:p>
          <a:p>
            <a:pPr>
              <a:spcBef>
                <a:spcPts val="0"/>
              </a:spcBef>
            </a:pPr>
            <a:endParaRPr lang="en-GB" sz="1700" dirty="0"/>
          </a:p>
          <a:p>
            <a:pPr>
              <a:spcBef>
                <a:spcPts val="0"/>
              </a:spcBef>
            </a:pPr>
            <a:endParaRPr lang="en-GB" sz="1700" dirty="0"/>
          </a:p>
          <a:p>
            <a:pPr>
              <a:spcBef>
                <a:spcPts val="0"/>
              </a:spcBef>
            </a:pPr>
            <a:endParaRPr lang="en-GB" sz="1700" dirty="0"/>
          </a:p>
          <a:p>
            <a:pPr>
              <a:spcBef>
                <a:spcPts val="0"/>
              </a:spcBef>
            </a:pPr>
            <a:endParaRPr lang="nb-NO" sz="17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5CD253A-6C0F-453C-97C7-EFA6FE8148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5709" y="431074"/>
            <a:ext cx="5706291" cy="64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38" y="81776"/>
            <a:ext cx="10515600" cy="307612"/>
          </a:xfrm>
        </p:spPr>
        <p:txBody>
          <a:bodyPr>
            <a:noAutofit/>
          </a:bodyPr>
          <a:lstStyle/>
          <a:p>
            <a:pPr algn="ctr"/>
            <a:r>
              <a:rPr lang="en-GB" sz="2500" b="1" dirty="0"/>
              <a:t>Methods</a:t>
            </a:r>
            <a:endParaRPr lang="nb-NO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567" y="496390"/>
                <a:ext cx="11959044" cy="636161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GB" sz="1700" dirty="0"/>
                  <a:t>Catch per unit effort (CPUE) is computed according to the sampling frame design</a:t>
                </a:r>
              </a:p>
              <a:p>
                <a:pPr>
                  <a:spcBef>
                    <a:spcPts val="0"/>
                  </a:spcBef>
                </a:pPr>
                <a:endParaRPr lang="en-GB" sz="1700" dirty="0"/>
              </a:p>
              <a:p>
                <a:pPr>
                  <a:spcBef>
                    <a:spcPts val="0"/>
                  </a:spcBef>
                </a:pPr>
                <a:r>
                  <a:rPr lang="en-GB" sz="1700" dirty="0"/>
                  <a:t>Define </a:t>
                </a:r>
                <a14:m>
                  <m:oMath xmlns:m="http://schemas.openxmlformats.org/officeDocument/2006/math">
                    <m:r>
                      <a:rPr lang="en-GB" sz="17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17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7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17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7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GB" sz="1700" dirty="0"/>
                  <a:t> to be the number of  fish with length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GB" sz="1700" dirty="0"/>
                  <a:t> caught in the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sz="1700" dirty="0">
                    <a:solidFill>
                      <a:srgbClr val="0070C0"/>
                    </a:solidFill>
                  </a:rPr>
                  <a:t>th</a:t>
                </a:r>
                <a:r>
                  <a:rPr lang="en-GB" sz="1700" dirty="0"/>
                  <a:t> trawl haul then the CPUE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700" dirty="0"/>
              </a:p>
              <a:p>
                <a:pPr marL="800100" lvl="1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GB" sz="1700" dirty="0"/>
                  <a:t>The CPUE for a given trawl haul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7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𝐶𝑃𝑈𝐸</m:t>
                          </m:r>
                        </m:e>
                        <m:sub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7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7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7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17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sz="17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7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7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7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7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700" dirty="0"/>
              </a:p>
              <a:p>
                <a:pPr lvl="2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7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700" dirty="0"/>
                  <a:t> duration of the trawl haul  in hours</a:t>
                </a:r>
              </a:p>
              <a:p>
                <a:pPr marL="914400" lvl="2" indent="0">
                  <a:spcBef>
                    <a:spcPts val="0"/>
                  </a:spcBef>
                  <a:buNone/>
                </a:pPr>
                <a:endParaRPr lang="en-GB" sz="1700" dirty="0"/>
              </a:p>
              <a:p>
                <a:pPr marL="914400" lvl="2" indent="0">
                  <a:spcBef>
                    <a:spcPts val="0"/>
                  </a:spcBef>
                  <a:buNone/>
                </a:pPr>
                <a:endParaRPr lang="en-GB" sz="1700" dirty="0"/>
              </a:p>
              <a:p>
                <a:pPr marL="914400" lvl="2" indent="0">
                  <a:spcBef>
                    <a:spcPts val="0"/>
                  </a:spcBef>
                  <a:buNone/>
                </a:pPr>
                <a:endParaRPr lang="en-GB" sz="17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r>
                  <a:rPr lang="en-GB" sz="1700" dirty="0"/>
                  <a:t>2.	CPUE per age class is then computed as 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700" dirty="0"/>
              </a:p>
              <a:p>
                <a:pPr marL="914400" lvl="2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𝐶𝑃𝑈𝐸</m:t>
                          </m:r>
                        </m:e>
                        <m:sub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sz="17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17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700" i="1">
                                  <a:latin typeface="Cambria Math" panose="02040503050406030204" pitchFamily="18" charset="0"/>
                                </a:rPr>
                                <m:t>𝐶𝑃𝑈𝐸</m:t>
                              </m:r>
                            </m:e>
                            <m:sub>
                              <m:r>
                                <a:rPr lang="en-GB" sz="17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sz="17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7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GB" sz="17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GB" sz="17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7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𝐴𝐿𝐾</m:t>
                          </m:r>
                        </m:e>
                        <m:sub>
                          <m:r>
                            <a:rPr lang="en-GB" sz="17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7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7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17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7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GB" sz="1700" dirty="0"/>
              </a:p>
              <a:p>
                <a:pPr marL="800100" lvl="1" indent="-342900">
                  <a:spcBef>
                    <a:spcPts val="0"/>
                  </a:spcBef>
                  <a:buAutoNum type="arabicPeriod" startAt="2"/>
                </a:pPr>
                <a:endParaRPr lang="en-GB" sz="17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r>
                  <a:rPr lang="en-GB" sz="1700" dirty="0"/>
                  <a:t>3.	The mean CPUE in a statistical rectangle </a:t>
                </a:r>
                <a14:m>
                  <m:oMath xmlns:m="http://schemas.openxmlformats.org/officeDocument/2006/math">
                    <m:r>
                      <a:rPr lang="en-GB" sz="17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1700" dirty="0"/>
                  <a:t>, is the average of the CPUE for each haul in the statistical rectangle</a:t>
                </a:r>
              </a:p>
              <a:p>
                <a:pPr marL="800100" lvl="1" indent="-342900">
                  <a:spcBef>
                    <a:spcPts val="0"/>
                  </a:spcBef>
                  <a:buAutoNum type="arabicPeriod" startAt="2"/>
                </a:pPr>
                <a:endParaRPr lang="en-GB" sz="1700" dirty="0"/>
              </a:p>
              <a:p>
                <a:pPr marL="914400" lvl="2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𝑚𝐶𝑃𝑈𝐸</m:t>
                          </m:r>
                        </m:e>
                        <m:sub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7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GB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GB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  <m:t>𝐶𝑃𝑈𝐸</m:t>
                                  </m:r>
                                </m:e>
                                <m:sub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17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GB" sz="17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700" dirty="0"/>
              </a:p>
              <a:p>
                <a:pPr lvl="2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7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7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700" dirty="0"/>
                  <a:t> the set of trawl hauls made</a:t>
                </a:r>
                <a:endParaRPr lang="en-GB" sz="1700" i="1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17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7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700" dirty="0"/>
                  <a:t> total number of trawl haul  made in a rectangle</a:t>
                </a:r>
              </a:p>
              <a:p>
                <a:pPr lvl="2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GB" sz="1200" dirty="0"/>
              </a:p>
              <a:p>
                <a:pPr marL="800100" lvl="1" indent="-342900">
                  <a:spcBef>
                    <a:spcPts val="0"/>
                  </a:spcBef>
                  <a:buFont typeface="+mj-lt"/>
                  <a:buAutoNum type="arabicPeriod"/>
                </a:pPr>
                <a:endParaRPr lang="en-GB" sz="1600" dirty="0"/>
              </a:p>
              <a:p>
                <a:pPr marL="800100" lvl="1" indent="-342900">
                  <a:spcBef>
                    <a:spcPts val="0"/>
                  </a:spcBef>
                  <a:buFont typeface="+mj-lt"/>
                  <a:buAutoNum type="arabicPeriod"/>
                </a:pPr>
                <a:endParaRPr lang="en-GB" sz="1600" dirty="0"/>
              </a:p>
              <a:p>
                <a:pPr marL="800100" lvl="1" indent="-342900">
                  <a:spcBef>
                    <a:spcPts val="0"/>
                  </a:spcBef>
                  <a:buFont typeface="+mj-lt"/>
                  <a:buAutoNum type="arabicPeriod"/>
                </a:pPr>
                <a:endParaRPr lang="en-GB" sz="1600" dirty="0"/>
              </a:p>
              <a:p>
                <a:pPr>
                  <a:spcBef>
                    <a:spcPts val="0"/>
                  </a:spcBef>
                </a:pPr>
                <a:endParaRPr lang="en-GB" sz="18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8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4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400" dirty="0"/>
              </a:p>
              <a:p>
                <a:pPr>
                  <a:spcBef>
                    <a:spcPts val="0"/>
                  </a:spcBef>
                </a:pPr>
                <a:endParaRPr lang="en-GB" sz="1800" dirty="0"/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567" y="496390"/>
                <a:ext cx="11959044" cy="6361610"/>
              </a:xfrm>
              <a:blipFill>
                <a:blip r:embed="rId2"/>
                <a:stretch>
                  <a:fillRect l="-255" t="-670" b="-172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20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d5313c0-c1e6-4122-afa9-da1ccdba405d"/>
    <TaxCatchAllLabel xmlns="4d5313c0-c1e6-4122-afa9-da1ccdba405d"/>
    <TaxKeywordTaxHTField xmlns="4d5313c0-c1e6-4122-afa9-da1ccdba405d">
      <Terms xmlns="http://schemas.microsoft.com/office/infopath/2007/PartnerControls"/>
    </TaxKeywordTaxHTFiel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6A41078860F842AB0743710AB200A5" ma:contentTypeVersion="0" ma:contentTypeDescription="Create a new document." ma:contentTypeScope="" ma:versionID="7b0ed129f81f2608c4b68dd41fc40acb">
  <xsd:schema xmlns:xsd="http://www.w3.org/2001/XMLSchema" xmlns:xs="http://www.w3.org/2001/XMLSchema" xmlns:p="http://schemas.microsoft.com/office/2006/metadata/properties" xmlns:ns2="4d5313c0-c1e6-4122-afa9-da1ccdba405d" targetNamespace="http://schemas.microsoft.com/office/2006/metadata/properties" ma:root="true" ma:fieldsID="9de19027091ca358749aa7ba6a25f7eb" ns2:_="">
    <xsd:import namespace="4d5313c0-c1e6-4122-afa9-da1ccdba405d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5313c0-c1e6-4122-afa9-da1ccdba405d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8" nillable="true" ma:taxonomy="true" ma:internalName="TaxKeywordTaxHTField" ma:taxonomyFieldName="TaxKeyword" ma:displayName="Enterprise Keywords" ma:readOnly="false" ma:fieldId="{23f27201-bee3-471e-b2e7-b64fd8b7ca38}" ma:taxonomyMulti="true" ma:sspId="d535ea34-4ec8-4f57-b85b-d8a79460f026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description="" ma:hidden="true" ma:list="{b2cc2698-5fc4-4ff6-b1d3-64e75efa1efc}" ma:internalName="TaxCatchAll" ma:readOnly="false" ma:showField="CatchAllData" ma:web="4d5313c0-c1e6-4122-afa9-da1ccdba405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b2cc2698-5fc4-4ff6-b1d3-64e75efa1efc}" ma:internalName="TaxCatchAllLabel" ma:readOnly="false" ma:showField="CatchAllDataLabel" ma:web="4d5313c0-c1e6-4122-afa9-da1ccdba405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EC1AF5-C961-4254-9B6E-56A2BA9A0F3A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4d5313c0-c1e6-4122-afa9-da1ccdba405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312A1E0-E30D-4C88-9499-4861D88874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5313c0-c1e6-4122-afa9-da1ccdba40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8AD4AA-3FB4-40F8-97F4-EE13A5A32D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4468</TotalTime>
  <Words>1387</Words>
  <Application>Microsoft Office PowerPoint</Application>
  <PresentationFormat>Widescreen</PresentationFormat>
  <Paragraphs>447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Wingdings</vt:lpstr>
      <vt:lpstr>Office Theme</vt:lpstr>
      <vt:lpstr>Uncertainty Estimation of the North Sea IBTS Abundance Indices </vt:lpstr>
      <vt:lpstr>Aims and Objectives</vt:lpstr>
      <vt:lpstr>Aims and Objectives</vt:lpstr>
      <vt:lpstr>Sampling frame</vt:lpstr>
      <vt:lpstr>Non Random Sampling </vt:lpstr>
      <vt:lpstr>Non Random Sampling </vt:lpstr>
      <vt:lpstr>Random Sampling </vt:lpstr>
      <vt:lpstr>Sampling frame</vt:lpstr>
      <vt:lpstr>Methods</vt:lpstr>
      <vt:lpstr>Methods</vt:lpstr>
      <vt:lpstr>DATRAS ALK Estimator</vt:lpstr>
      <vt:lpstr>Haul-based  ALK Estimator</vt:lpstr>
      <vt:lpstr>Model-based  ALK  Estimator</vt:lpstr>
      <vt:lpstr>Uncertainty Estimation</vt:lpstr>
      <vt:lpstr>Uncertainty Estimation</vt:lpstr>
      <vt:lpstr>Uncertainty Estimation</vt:lpstr>
      <vt:lpstr>Uncertainty Estimation</vt:lpstr>
      <vt:lpstr>The North Sea Cod Data</vt:lpstr>
      <vt:lpstr>The North Sea Cod Data </vt:lpstr>
      <vt:lpstr>The North Sea Cod Data </vt:lpstr>
      <vt:lpstr>Reading DATRAS Data in R: DATRAS Suggestion Estimates are computed using the ca_hh data hl_hh dataframe</vt:lpstr>
      <vt:lpstr>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Uncertainty Estimation of the North Sea International Bottom Trawl Survey (IBTS) Abundance Indices</dc:title>
  <dc:creator>Jourdain, Natoya</dc:creator>
  <cp:lastModifiedBy>Jourdain, Natoya</cp:lastModifiedBy>
  <cp:revision>148</cp:revision>
  <dcterms:created xsi:type="dcterms:W3CDTF">2018-02-23T13:01:29Z</dcterms:created>
  <dcterms:modified xsi:type="dcterms:W3CDTF">2018-04-19T12:04:21Z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0x010100ED6A41078860F842AB0743710AB200A5</vt:lpwstr>
  </property>
</Properties>
</file>