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13" r:id="rId4"/>
    <p:sldId id="314" r:id="rId5"/>
    <p:sldId id="315" r:id="rId6"/>
    <p:sldId id="325" r:id="rId7"/>
    <p:sldId id="302" r:id="rId8"/>
    <p:sldId id="266" r:id="rId9"/>
    <p:sldId id="301" r:id="rId10"/>
    <p:sldId id="306" r:id="rId11"/>
    <p:sldId id="307" r:id="rId12"/>
    <p:sldId id="310" r:id="rId13"/>
    <p:sldId id="316" r:id="rId14"/>
    <p:sldId id="308" r:id="rId15"/>
    <p:sldId id="317" r:id="rId16"/>
    <p:sldId id="311" r:id="rId17"/>
    <p:sldId id="312" r:id="rId18"/>
    <p:sldId id="326" r:id="rId19"/>
    <p:sldId id="324" r:id="rId20"/>
    <p:sldId id="319" r:id="rId21"/>
    <p:sldId id="322" r:id="rId22"/>
    <p:sldId id="323" r:id="rId23"/>
    <p:sldId id="321" r:id="rId24"/>
    <p:sldId id="320" r:id="rId25"/>
  </p:sldIdLst>
  <p:sldSz cx="12192000" cy="6858000"/>
  <p:notesSz cx="6805613" cy="99441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BE3-E9F3-4ADA-8893-E2F4958C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317F-1E98-4B0A-B6CF-C7B49C471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86AA-5D70-4380-BE27-72D4BAB6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B8C3-BA1B-401A-9941-2F84FDE8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8F84-205D-48F3-AA90-E0CCCA2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2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41A5-DDBA-4FEE-89BA-BD1647B8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30B86-9351-408A-BD5C-667E82D7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F35F-2DAA-4DCF-BC02-04B6FB8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B012-97C8-4FA9-93A4-2EFD3E00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30C8-6BB4-4DDC-82AA-89E70A71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7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9CE8D-5B36-4035-AF47-D36C9E7F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9FCEC-3DA0-45B8-85F6-475500C5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252-863F-49E2-A985-66CAE31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2336-1B6E-4F85-8154-4BFA5578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7E3C-049C-452E-82A0-DE7A203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9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758A-BE94-45E3-90E3-F33E4AC3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7E6B-7F19-4F25-AD7E-052F2DC9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2C422-B979-48B9-8DF6-5C3B320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F40C-A359-45FF-A5DE-0B2E314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BAD1-82FC-40D2-8D58-35BCF307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8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62C-1A3C-4DE1-9813-EB5E4A1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2084-6B80-44A7-A183-34163419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1800-5B0E-4EBB-98C9-48F7C55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4049-67A3-476C-AF3A-461EACA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B123-FC4F-4DC7-80E0-5F931BB3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79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F3F1-0179-4B1E-9339-0EB53F4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FDF1-7595-421E-AD69-05A3DA9F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EDEB-638F-4D45-A298-FF2EE2D1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3494-CED3-4864-B756-77577B44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FFF7-AE51-4143-B11E-7AAB420B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BB924-3996-4ADE-A1DA-DC1BC38F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40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0B03-CA9A-40EC-BD19-80EE35D0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C32A-F5D0-4550-A1FD-55E8FF58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71F0-DF35-4EBC-B05E-0C2EE79A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AE71C-7D39-41D2-AAFB-7D8CFC66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2FBCE-63B3-4723-BE26-FE4E0765B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A984-DD0B-4F04-814F-55DBA077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D0A7A-0A84-4DBB-B9BC-7A7958DB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FA1C0-4D4B-47E2-90CC-B7C454D4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31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A50-CAB0-4340-80BC-E9BBA5EA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A2221-687D-4A57-8E7C-871E5226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3EF69-5B62-49FF-B9B9-3ECBD931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AA8B-5C95-4358-8ADE-85F1424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89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5E02-B27F-40D2-8775-2F296A48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12F88-01B4-4B53-9BE7-655D5915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DD3BB-7232-43DB-A2F4-2AFFD40A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70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9921-2478-4F38-9031-1E0B9C0F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6E84-6A71-4599-97A6-9F69E6D7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1D4A-B2A6-407A-BC1A-DFF8A8B9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C15F-A666-41FB-9304-A019777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1515A-FEE4-4A2D-A10A-A3FCF7B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AF18-9C44-4123-8698-108FC274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247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AE1E-E629-4F5D-939B-BECF0B61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80A2C-71E4-4B19-BFF4-54327BC3F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72B7-50B7-4EA9-9D18-7D7F66647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75142-1932-4EB3-BD1C-67C1D5E8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5B95-408D-492B-BB4D-C82229FD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C610-D93B-4A05-AE5B-0577981C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16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23591-22FD-4D59-81CB-B2E33EF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7A1F9-B72A-44C5-902B-1D8C0F4B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A94A-3E2E-4D26-98F2-999BABA6A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5B67-EDFB-4894-8E5E-CF65ED83C5B3}" type="datetimeFigureOut">
              <a:rPr lang="nb-NO" smtClean="0"/>
              <a:t>24.04.2018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888C-D11B-41DB-AB38-44248A0F1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635C-B7F6-4F12-B1AB-53680A72E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55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86CC-6724-4F1B-915B-C1AC8C9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272" y="105800"/>
            <a:ext cx="7371618" cy="7315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en-GB" sz="2200" b="1" dirty="0"/>
              <a:t>Uncertainty Estimation of the North Sea IBTS Abundance Indices </a:t>
            </a:r>
            <a:endParaRPr lang="nb-NO" sz="2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50D6-C822-4EF5-B288-3562F6F0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8186"/>
          </a:xfrm>
        </p:spPr>
        <p:txBody>
          <a:bodyPr>
            <a:noAutofit/>
          </a:bodyPr>
          <a:lstStyle/>
          <a:p>
            <a:r>
              <a:rPr lang="en-GB" sz="2200" dirty="0"/>
              <a:t>Natoya Jourdain </a:t>
            </a:r>
          </a:p>
          <a:p>
            <a:r>
              <a:rPr lang="en-GB" sz="2200" dirty="0"/>
              <a:t>NSSKWG, April 27, 2018</a:t>
            </a:r>
          </a:p>
          <a:p>
            <a:endParaRPr lang="en-GB" sz="2200" dirty="0"/>
          </a:p>
          <a:p>
            <a:r>
              <a:rPr lang="nb-NO" sz="2200" dirty="0"/>
              <a:t>Collaboration with Norwegian Computing Centre (NR)</a:t>
            </a:r>
            <a:endParaRPr lang="en-GB" sz="2200" dirty="0"/>
          </a:p>
          <a:p>
            <a:endParaRPr lang="nb-NO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3299F-2AFC-4E52-954E-185AE9E7E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" y="114532"/>
            <a:ext cx="951649" cy="62687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9FD1BA4-0FEA-4EEB-B620-2EEDFEAD4AB4}"/>
              </a:ext>
            </a:extLst>
          </p:cNvPr>
          <p:cNvSpPr txBox="1">
            <a:spLocks/>
          </p:cNvSpPr>
          <p:nvPr/>
        </p:nvSpPr>
        <p:spPr>
          <a:xfrm>
            <a:off x="1222918" y="5768898"/>
            <a:ext cx="9144000" cy="408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Olav Breivik, Edvin Fuglebakk, Jon Helge Vølstad, Sondre Aanes and David Hirst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295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8" y="0"/>
            <a:ext cx="12109622" cy="6763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400" b="1" dirty="0"/>
              <a:t>Our ALK Estimators:</a:t>
            </a: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800" b="1" dirty="0"/>
              <a:t>Haul-based ALK (SAITHE)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Each trawl haul has an ALK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Missing age information per length class so we pooled length groups of 5 cm (first 5 length groups and so on)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If no age is in pooled length group we borrow from closest neighbour hauls (Stat rec, and RFA)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</a:rPr>
              <a:t>Red</a:t>
            </a:r>
            <a:r>
              <a:rPr lang="en-GB" sz="2000" dirty="0"/>
              <a:t>: hauls with missing age;  </a:t>
            </a:r>
            <a:r>
              <a:rPr lang="en-GB" sz="2000" dirty="0">
                <a:solidFill>
                  <a:srgbClr val="0070C0"/>
                </a:solidFill>
              </a:rPr>
              <a:t>Blue</a:t>
            </a:r>
            <a:r>
              <a:rPr lang="en-GB" sz="2000" dirty="0"/>
              <a:t>: hauls with both age and length data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1800" dirty="0"/>
              <a:t>                                </a:t>
            </a:r>
            <a:r>
              <a:rPr lang="en-GB" sz="1800" b="1" dirty="0"/>
              <a:t>length group = 1 cm						length group = 5 cm	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1800" b="1" dirty="0"/>
          </a:p>
          <a:p>
            <a:pPr marL="457200" lvl="1" indent="0">
              <a:buNone/>
            </a:pPr>
            <a:endParaRPr lang="nb-N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7B5F6-6B22-4D21-B028-4ABC8C40E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3550508"/>
            <a:ext cx="5173361" cy="3307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52240-87D1-4B7A-919A-009E116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3468130"/>
            <a:ext cx="5016843" cy="32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8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4007-BB2A-4063-8F34-39F27177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2" y="74139"/>
            <a:ext cx="10515600" cy="244475"/>
          </a:xfrm>
        </p:spPr>
        <p:txBody>
          <a:bodyPr>
            <a:noAutofit/>
          </a:bodyPr>
          <a:lstStyle/>
          <a:p>
            <a:pPr algn="ctr"/>
            <a:r>
              <a:rPr lang="en-GB" sz="2000" b="1" dirty="0"/>
              <a:t>ALK Estimators</a:t>
            </a:r>
            <a:endParaRPr lang="nb-NO" sz="2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8821-D6CF-44CD-B53C-FC98B9A7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80087" y="131806"/>
            <a:ext cx="5157787" cy="40442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1800" dirty="0"/>
              <a:t>2) Our Model-based ALK</a:t>
            </a:r>
            <a:endParaRPr lang="nb-NO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F9DAE-B723-4C6E-8946-010233DA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2" y="741405"/>
            <a:ext cx="6590271" cy="61165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500" dirty="0"/>
              <a:t>Uses logits for the probability of age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500" dirty="0"/>
              <a:t>Uses Random Field Theory (RFT)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nb-NO" sz="1400" dirty="0"/>
              <a:t>Recent body of mathematics defining theoretical results for smooth statistical maps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nb-NO" sz="1400" dirty="0"/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nb-NO" sz="1400" dirty="0"/>
              <a:t>Values in a random field are usually spatially correlated in one way or another, i.e., adjacent values do not differ as much as values that are further apart</a:t>
            </a:r>
            <a:endParaRPr lang="en-GB" sz="14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500" dirty="0"/>
              <a:t>Linear predictor assumes a zero mean Gaussian spatial random field (models spatial effect)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5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500" dirty="0"/>
              <a:t>Extended to include covariates such as haul (station) effect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capture haul variation – a haul may hit a school of fish of a certain age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500" dirty="0"/>
              <a:t>Issues/ Solutions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 Small number of observations implies error fields will not be smooth, hence violation of model assumption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One solution to this is sub-sampling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 </a:t>
            </a:r>
            <a:r>
              <a:rPr lang="en-GB" sz="1500" dirty="0"/>
              <a:t>Alternatives – Different inference procedures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Pseudo-statistics which are much smoother than the corresponding t-statistics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False Discovery Rate (FDR)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 Bayesian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4E375-3D77-4D79-B22C-4EAA89B8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655" y="271850"/>
            <a:ext cx="5183188" cy="28008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1800" dirty="0"/>
              <a:t>Berg et al. (2012) Model-based ALK</a:t>
            </a:r>
            <a:endParaRPr lang="nb-NO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9EEC-B35F-4106-BBF2-229C2F2A7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0843" y="864973"/>
            <a:ext cx="5651157" cy="5993027"/>
          </a:xfrm>
        </p:spPr>
        <p:txBody>
          <a:bodyPr>
            <a:normAutofit fontScale="92500" lnSpcReduction="20000"/>
          </a:bodyPr>
          <a:lstStyle/>
          <a:p>
            <a:r>
              <a:rPr lang="en-GB" sz="1600" dirty="0"/>
              <a:t>Used continuation ratio logits for the probability of age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Used GAM to model spatial effect</a:t>
            </a:r>
          </a:p>
          <a:p>
            <a:pPr marL="0" indent="0">
              <a:buNone/>
            </a:pP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GAM models spatial effects as a smooth surface, predicting numbers-at-age at the haul level</a:t>
            </a:r>
          </a:p>
          <a:p>
            <a:pPr marL="0" indent="0">
              <a:buNone/>
            </a:pP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Packages in </a:t>
            </a:r>
            <a:r>
              <a:rPr lang="en-GB" sz="1600" i="1" dirty="0"/>
              <a:t>gam</a:t>
            </a:r>
            <a:r>
              <a:rPr lang="en-GB" sz="1600" dirty="0"/>
              <a:t> allow  automatic selection of the amount of smoothing</a:t>
            </a:r>
          </a:p>
          <a:p>
            <a:endParaRPr lang="en-GB" sz="1600" dirty="0"/>
          </a:p>
          <a:p>
            <a:r>
              <a:rPr lang="en-GB" sz="1600" dirty="0"/>
              <a:t>Can be extended to include covariates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Issues/solutions:</a:t>
            </a:r>
          </a:p>
          <a:p>
            <a:pPr marL="0" indent="0">
              <a:buNone/>
            </a:pPr>
            <a:endParaRPr lang="en-GB" sz="16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Overfitting -  but can be reduced using cross-validation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5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Statistically challenging to estimate large numbers of smoothing parameters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5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Prediction error criteria (GCV, AIC) can undersmooth substantially – REML, which is less problematic, can be used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2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3802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4007-BB2A-4063-8F34-39F27177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2" y="131804"/>
            <a:ext cx="10515600" cy="244475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/>
              <a:t>ALK Estimators</a:t>
            </a:r>
            <a:endParaRPr lang="nb-NO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8821-D6CF-44CD-B53C-FC98B9A7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62465"/>
            <a:ext cx="5157787" cy="404426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Our Model-based ALK</a:t>
            </a:r>
            <a:endParaRPr lang="nb-NO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4E375-3D77-4D79-B22C-4EAA89B8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7703" y="354227"/>
            <a:ext cx="5183188" cy="445615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Berg et al. (2012) Model-based ALK</a:t>
            </a:r>
            <a:endParaRPr lang="nb-NO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9EEC-B35F-4106-BBF2-229C2F2A7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54811" y="1070919"/>
            <a:ext cx="6137189" cy="5787082"/>
          </a:xfrm>
        </p:spPr>
        <p:txBody>
          <a:bodyPr>
            <a:normAutofit/>
          </a:bodyPr>
          <a:lstStyle/>
          <a:p>
            <a:r>
              <a:rPr lang="en-GB" sz="1400" dirty="0"/>
              <a:t>Spatial pattern in the probability of being older than one year given 20 cm</a:t>
            </a:r>
          </a:p>
          <a:p>
            <a:r>
              <a:rPr lang="en-GB" sz="1400" dirty="0"/>
              <a:t>Spatial contrast in the data with a peak east of the Scottish coast</a:t>
            </a:r>
          </a:p>
          <a:p>
            <a:r>
              <a:rPr lang="en-GB" sz="1400" dirty="0"/>
              <a:t>A 20 cm haddock caught in this area is more likely to be 2 years or older than 1 year old</a:t>
            </a:r>
            <a:endParaRPr lang="nb-NO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75652-E377-4F46-AAA4-32C0003A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59" y="2281881"/>
            <a:ext cx="4736758" cy="45761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30C4A5-111A-4860-B25F-146FD6114B9D}"/>
              </a:ext>
            </a:extLst>
          </p:cNvPr>
          <p:cNvSpPr/>
          <p:nvPr/>
        </p:nvSpPr>
        <p:spPr>
          <a:xfrm>
            <a:off x="205946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dirty="0"/>
              <a:t>Contour plot of the estimated  probability of being 2 years given a length of 20cm in year 2011 Q1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FE420-D202-4BDA-806E-26AB75A1A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1021492"/>
            <a:ext cx="6145427" cy="5836507"/>
          </a:xfrm>
        </p:spPr>
        <p:txBody>
          <a:bodyPr/>
          <a:lstStyle/>
          <a:p>
            <a:r>
              <a:rPr lang="en-GB" sz="1400" dirty="0"/>
              <a:t>Figure shows Spatial pattern in the probability of being older than one year given 20 cm</a:t>
            </a:r>
          </a:p>
          <a:p>
            <a:r>
              <a:rPr lang="en-GB" sz="1400" dirty="0"/>
              <a:t>Similar patterns at Berg et al. (2012)</a:t>
            </a:r>
          </a:p>
          <a:p>
            <a:r>
              <a:rPr lang="en-GB" sz="1400" dirty="0"/>
              <a:t>A 20 cm haddock caught in this area is more likely to be 2 years </a:t>
            </a:r>
          </a:p>
          <a:p>
            <a:endParaRPr lang="en-GB" sz="1400" dirty="0"/>
          </a:p>
          <a:p>
            <a:endParaRPr lang="nb-NO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A3DCCE6-6501-483C-ACF1-8BDBDF986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" y="2232454"/>
            <a:ext cx="5214551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2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BCFC-E79A-4C88-8C39-8C592C28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101515"/>
            <a:ext cx="11254946" cy="483371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RFT versus GAM</a:t>
            </a:r>
            <a:endParaRPr lang="nb-NO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6B47-ED6C-4BF3-84A9-981EA1B6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" y="659027"/>
            <a:ext cx="11953102" cy="5972432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GB" sz="2000" dirty="0"/>
              <a:t>Which is the best approach?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GB" sz="2000" dirty="0"/>
          </a:p>
          <a:p>
            <a:pPr lvl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Further analysis and model comparison are required</a:t>
            </a:r>
          </a:p>
          <a:p>
            <a:pPr lvl="2">
              <a:lnSpc>
                <a:spcPct val="14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dirty="0"/>
              <a:t>(Better) Fit to age data?</a:t>
            </a:r>
          </a:p>
          <a:p>
            <a:pPr lvl="2">
              <a:lnSpc>
                <a:spcPct val="14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dirty="0"/>
              <a:t>Improved precision?</a:t>
            </a:r>
          </a:p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</a:pPr>
            <a:endParaRPr lang="en-GB" sz="2000" dirty="0"/>
          </a:p>
          <a:p>
            <a:pPr lvl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RFT is simply an alternative approach to GAM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endParaRPr lang="en-GB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997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4007-BB2A-4063-8F34-39F27177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2" y="131804"/>
            <a:ext cx="10515600" cy="244475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/>
              <a:t>Survey Indices Estimators</a:t>
            </a:r>
            <a:endParaRPr lang="nb-NO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8821-D6CF-44CD-B53C-FC98B9A7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21276"/>
            <a:ext cx="5157787" cy="404426"/>
          </a:xfrm>
        </p:spPr>
        <p:txBody>
          <a:bodyPr>
            <a:normAutofit/>
          </a:bodyPr>
          <a:lstStyle/>
          <a:p>
            <a:pPr algn="ctr"/>
            <a:r>
              <a:rPr lang="en-GB" sz="2000" dirty="0"/>
              <a:t>DATRAS – Stratified Mean</a:t>
            </a:r>
            <a:endParaRPr lang="nb-NO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F9DAE-B723-4C6E-8946-010233DA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897924"/>
            <a:ext cx="5157787" cy="59600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600" dirty="0"/>
              <a:t>Survey indices are computed by age and </a:t>
            </a:r>
            <a:r>
              <a:rPr lang="en-GB" sz="1600" b="1" dirty="0"/>
              <a:t>RFA (currently)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600" b="1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600" dirty="0"/>
              <a:t>Proposed a separate ratio estimator for area (north sea) – </a:t>
            </a:r>
            <a:r>
              <a:rPr lang="en-GB" sz="1600" b="1" dirty="0"/>
              <a:t>to be implemented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600" dirty="0"/>
              <a:t>Alternatively a combined ratio estimator can be used if deemed more appropriate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600" dirty="0"/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A comparison of COD estimates from Delta-GAM </a:t>
            </a:r>
            <a:r>
              <a:rPr lang="en-GB" sz="1500" b="1" dirty="0"/>
              <a:t>can then be made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GB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4E375-3D77-4D79-B22C-4EAA89B86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7703" y="411892"/>
            <a:ext cx="5183188" cy="445615"/>
          </a:xfrm>
        </p:spPr>
        <p:txBody>
          <a:bodyPr>
            <a:normAutofit/>
          </a:bodyPr>
          <a:lstStyle/>
          <a:p>
            <a:pPr algn="ctr"/>
            <a:r>
              <a:rPr lang="en-GB" sz="2000" dirty="0"/>
              <a:t>Berg et al. (2014) Delta-GAM</a:t>
            </a:r>
            <a:endParaRPr lang="nb-NO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9EEC-B35F-4106-BBF2-229C2F2A7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0671" y="955589"/>
            <a:ext cx="6211330" cy="581591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600" dirty="0"/>
              <a:t>Survey indices are computed by age and </a:t>
            </a:r>
            <a:r>
              <a:rPr lang="en-GB" sz="1600" b="1" dirty="0"/>
              <a:t>area</a:t>
            </a:r>
            <a:r>
              <a:rPr lang="en-GB" sz="1600" dirty="0"/>
              <a:t>  (North sea) using the Delta- GAM -  a more refined alternative to DATRAS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GB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600" dirty="0"/>
              <a:t>Models zeros and non-zeros separately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GB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600" dirty="0"/>
              <a:t>Corrects for effects: spatial position, possibly depth and time of day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GB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600" dirty="0"/>
              <a:t>Eliminates spatial stratification (through GAM)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6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GB" sz="1600" dirty="0"/>
              <a:t>Applies bootstrapping to estimate the distribution of the indices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GB" sz="16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5059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25" y="0"/>
            <a:ext cx="10515600" cy="21976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/>
              <a:t>Uncertainty Estimation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D031-E6A3-4CC4-BF93-EEB3A54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1892"/>
            <a:ext cx="12134335" cy="64461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500" b="1" dirty="0"/>
              <a:t>Berg et al. (2012)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Used bootstrapping to estimate uncertainty of abundance indices (not shown in paper)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Recommended that uncertainties due to ALK estimation be included in stock assessments either by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GB" sz="1400" dirty="0"/>
              <a:t>Integrating the ALK estimation within the stock assessment model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GB" sz="1400" dirty="0"/>
              <a:t>  Estimate uncertainty on the derived indices outside of the model -  can be done using bootstrapping </a:t>
            </a:r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GB" sz="1400" b="1" dirty="0"/>
              <a:t>DATRAS bootstrap procedure (Naïve or simple nonparametric sampling)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b="1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Pool all hauls in a RFA, sample with replacement and put sampled hauls into relevant rectangles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Sample with replacement the pooled age with a given length in a RFA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b="1" dirty="0"/>
              <a:t>Issues: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300" dirty="0"/>
              <a:t>Ignores fine scale stratification at the first stage, hence overestimation of the uncertainty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300" dirty="0"/>
              <a:t>Ignores age-length data collected at the haul level, hence underestimates the uncertainty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300" dirty="0"/>
              <a:t>Biases in both direction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GB" sz="1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GB" sz="1500" b="1" dirty="0"/>
              <a:t>Stratified bootstrap procedure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500" b="1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Take a simple random sample with replacement from the original data in the given stratum (statistical rectangle); repeat independently across strata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An ALK is estimated for each haul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8485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9" y="0"/>
            <a:ext cx="10515600" cy="3268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/>
              <a:t>Some Results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D031-E6A3-4CC4-BF93-EEB3A54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0703"/>
            <a:ext cx="12060195" cy="6487297"/>
          </a:xfrm>
        </p:spPr>
        <p:txBody>
          <a:bodyPr/>
          <a:lstStyle/>
          <a:p>
            <a:r>
              <a:rPr lang="en-GB" sz="1400" dirty="0"/>
              <a:t>400 bootstrap samples were drawn and average estimates and standard errors are computed</a:t>
            </a:r>
          </a:p>
          <a:p>
            <a:r>
              <a:rPr lang="en-GB" sz="1400" dirty="0"/>
              <a:t>Table 3 shows estimated indices for cod and standard errors from the bootstrap procedures: DATRAS and Stratified</a:t>
            </a:r>
          </a:p>
          <a:p>
            <a:r>
              <a:rPr lang="en-GB" sz="1400" dirty="0"/>
              <a:t>Relative standard errors are provided for comparison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300" b="1" dirty="0"/>
              <a:t>Table 3: Indices Estimates and standard errors  for Cod in Q1 of year 2015, with approximate 95% confidence intervals (CI) of the different bootstrap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b-NO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1DAB5-EBEB-4CAC-BE23-D5D3CAA7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2075935"/>
            <a:ext cx="10181967" cy="4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6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1" y="76801"/>
            <a:ext cx="10515600" cy="326853"/>
          </a:xfrm>
        </p:spPr>
        <p:txBody>
          <a:bodyPr>
            <a:noAutofit/>
          </a:bodyPr>
          <a:lstStyle/>
          <a:p>
            <a:pPr algn="ctr"/>
            <a:r>
              <a:rPr lang="en-GB" sz="2000" b="1" dirty="0"/>
              <a:t>Our Intentions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D031-E6A3-4CC4-BF93-EEB3A54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43698"/>
            <a:ext cx="11977816" cy="6236044"/>
          </a:xfrm>
        </p:spPr>
        <p:txBody>
          <a:bodyPr>
            <a:normAutofit lnSpcReduction="10000"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sz="1800" b="1" dirty="0"/>
              <a:t>Optimize sampling effort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600" dirty="0"/>
              <a:t>Reduce the number of otoliths sampled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6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600" dirty="0"/>
              <a:t>Possibly reduce number of stations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5143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GB" sz="1800" b="1" dirty="0"/>
              <a:t>Possibly look at alternative estimators for abundance indices as  Berg et al. (2014) (?)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600" dirty="0"/>
              <a:t>Full model-based approach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6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600" dirty="0"/>
              <a:t>Estimates abundance indices and uncertainty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6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200" dirty="0"/>
          </a:p>
          <a:p>
            <a:pPr marL="5143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GB" sz="1600" b="1" dirty="0"/>
              <a:t>Alternative survey design </a:t>
            </a:r>
            <a:r>
              <a:rPr lang="en-GB" sz="1600" dirty="0"/>
              <a:t>(To improve the quality of survey results)?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3"/>
            </a:pPr>
            <a:endParaRPr lang="en-GB" sz="1600" dirty="0"/>
          </a:p>
          <a:p>
            <a:pPr marL="0" indent="0">
              <a:spcBef>
                <a:spcPts val="0"/>
              </a:spcBef>
              <a:buNone/>
            </a:pPr>
            <a:endParaRPr lang="en-GB" sz="15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Fully randomized survey design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5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Possibly conduct pilot study to determine  random “safe tow” areas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5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New trawl to replace standard GOV (Robert Kynoch)  -  reduce net damage, suitable for rough bottom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5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Reduce number of strata (fine-grained) – minimize problems of too few or  missing values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15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b="1" dirty="0"/>
              <a:t>Current design does not address uncertainty issues in the data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1500" b="1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b="1" dirty="0"/>
              <a:t>Uncertainty issues must be addressed at input data level</a:t>
            </a:r>
          </a:p>
        </p:txBody>
      </p:sp>
    </p:spTree>
    <p:extLst>
      <p:ext uri="{BB962C8B-B14F-4D97-AF65-F5344CB8AC3E}">
        <p14:creationId xmlns:p14="http://schemas.microsoft.com/office/powerpoint/2010/main" val="17015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9" y="0"/>
            <a:ext cx="10515600" cy="3268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/>
              <a:t>Some Results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D031-E6A3-4CC4-BF93-EEB3A54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0703"/>
            <a:ext cx="12060195" cy="6487297"/>
          </a:xfrm>
        </p:spPr>
        <p:txBody>
          <a:bodyPr/>
          <a:lstStyle/>
          <a:p>
            <a:r>
              <a:rPr lang="en-GB" sz="1400" dirty="0"/>
              <a:t>400 bootstrap samples were drawn and average estimates and standard errors are computed</a:t>
            </a:r>
          </a:p>
          <a:p>
            <a:r>
              <a:rPr lang="en-GB" sz="1400" dirty="0"/>
              <a:t>Table 3 shows estimated indices for cod and standard errors from the bootstrap procedures: DATRAS and Stratified</a:t>
            </a:r>
          </a:p>
          <a:p>
            <a:r>
              <a:rPr lang="en-GB" sz="1400" dirty="0"/>
              <a:t>Relative standard errors are provided for comparison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300" b="1" dirty="0"/>
              <a:t>Table 3: Indices Estimates and standard errors  for Cod in Q1 of year 2015, with approximate 95% confidence intervals (CI) of the different bootstrap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b-NO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E4B98-2B17-48E1-A699-3119ED5A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2190492"/>
            <a:ext cx="9737125" cy="45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7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1" y="98854"/>
            <a:ext cx="10515600" cy="21976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/>
              <a:t>Uncertainty Estimation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D031-E6A3-4CC4-BF93-EEB3A54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7890"/>
            <a:ext cx="12134335" cy="63401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700" b="1" dirty="0"/>
              <a:t>Berg et al. (2012)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Used bootstrapping to estimate uncertainty of abundance indices (not shown in paper)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Recommended that uncertainties due to ALK estimation be included in stock assessments either by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GB" sz="1500" dirty="0"/>
              <a:t>Integrating the ALK estimation within the stock assessment model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1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GB" sz="1500" dirty="0"/>
              <a:t>Estimate uncertainty on the derived indices outside of the model, and provide these uncertainties as input to stock assessment model along with the indices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400" dirty="0"/>
              <a:t>This can be carried out using bootstrapping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400" dirty="0"/>
              <a:t>Survey design needs to be readdressed to improve precision estimates (randomized survey design)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GB" sz="14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GB" sz="1500" b="1" dirty="0"/>
              <a:t>DATRAS bootstrap procedure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Pool all hauls in a RFA, sample with replacement and put sampled hauls into relevant rectangles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Sample with replacement the pooled age with a given length in a RFA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b="1" dirty="0"/>
              <a:t>Issues: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400" dirty="0"/>
              <a:t>Ignores fine scale stratification at the first stage, hence overestimation of the uncertainty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400" dirty="0"/>
              <a:t>Ignores age-length data collected at the haul level, hence underestimates the uncertainty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3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500" dirty="0"/>
              <a:t>This is a simple of Naïve bootstrap procedure which cannot be used for complex data structures</a:t>
            </a: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55397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69" y="0"/>
            <a:ext cx="10515600" cy="41822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Overview</a:t>
            </a:r>
            <a:endParaRPr lang="nb-NO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8" y="486031"/>
            <a:ext cx="12109622" cy="62772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000" b="1" dirty="0"/>
              <a:t>North sea IBTS: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Important data source for many stock assessments in the North sea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Sampling intensity of otoliths is quite high and the sampling procedure is </a:t>
            </a:r>
            <a:r>
              <a:rPr lang="en-GB" sz="1800" i="1" dirty="0"/>
              <a:t>ad hoc </a:t>
            </a:r>
            <a:r>
              <a:rPr lang="en-GB" sz="1800" dirty="0"/>
              <a:t>in some round fish areas</a:t>
            </a:r>
          </a:p>
          <a:p>
            <a:pPr marL="457200" lvl="1" indent="0">
              <a:buNone/>
            </a:pPr>
            <a:endParaRPr lang="en-GB" sz="18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000" b="1" dirty="0"/>
              <a:t>Our Aim: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Provide uncertainty estimates of abundance indices (input data level), </a:t>
            </a:r>
            <a:r>
              <a:rPr lang="en-GB" sz="1800" b="1" dirty="0"/>
              <a:t>not provided on DATRAS website</a:t>
            </a:r>
            <a:endParaRPr lang="en-GB" sz="1800" dirty="0"/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Develop ALK  estimators that account for </a:t>
            </a:r>
            <a:r>
              <a:rPr lang="en-GB" sz="1800" b="1" dirty="0"/>
              <a:t>variation</a:t>
            </a:r>
            <a:r>
              <a:rPr lang="en-GB" sz="1800" dirty="0"/>
              <a:t> in age-length compositions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Optimizing survey designs with respect to stratification and subsampling for length and age</a:t>
            </a:r>
          </a:p>
          <a:p>
            <a:pPr marL="457200" lvl="1" indent="0">
              <a:lnSpc>
                <a:spcPct val="110000"/>
              </a:lnSpc>
              <a:spcBef>
                <a:spcPts val="1800"/>
              </a:spcBef>
              <a:buNone/>
            </a:pPr>
            <a:endParaRPr lang="en-GB" sz="2000" dirty="0"/>
          </a:p>
          <a:p>
            <a:pPr marL="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GB" sz="2000" b="1" dirty="0"/>
              <a:t>Uncertainty estimation forms the basis of evaluation of otolith sampling, i.e.,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Optimize sampling effort – otoliths and number of stations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44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1" y="98854"/>
            <a:ext cx="10515600" cy="21976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/>
              <a:t>Uncertainty Estimation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D031-E6A3-4CC4-BF93-EEB3A54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5989"/>
            <a:ext cx="12134335" cy="651201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GB" sz="1500" b="1" dirty="0"/>
              <a:t>Stratified bootstrap procedure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5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Take a simple random sample with replacement from the original data in the given stratum (statistical rectangle); repeat independently across strata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300" dirty="0"/>
              <a:t>Preserves the location of the trawl hauls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3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300" dirty="0"/>
              <a:t>ALK</a:t>
            </a:r>
            <a:r>
              <a:rPr lang="en-GB" sz="1300" b="1" dirty="0"/>
              <a:t> is </a:t>
            </a:r>
            <a:r>
              <a:rPr lang="en-GB" sz="1300" dirty="0"/>
              <a:t>calculated based on the this sample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3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GB" sz="1500" b="1" dirty="0"/>
              <a:t>Hierarchical – an alternative procedure (work-in-progress)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500" b="1" dirty="0"/>
          </a:p>
        </p:txBody>
      </p:sp>
    </p:spTree>
    <p:extLst>
      <p:ext uri="{BB962C8B-B14F-4D97-AF65-F5344CB8AC3E}">
        <p14:creationId xmlns:p14="http://schemas.microsoft.com/office/powerpoint/2010/main" val="354813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1" y="98854"/>
            <a:ext cx="10515600" cy="21976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/>
              <a:t>Uncertainty Estimation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D031-E6A3-4CC4-BF93-EEB3A54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7890"/>
            <a:ext cx="12134335" cy="63401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700" b="1" dirty="0"/>
              <a:t>Berg et al. (2012)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Used bootstrapping to estimate uncertainty of abundance indices (not shown in paper)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400" dirty="0"/>
              <a:t>Recommended that uncertainties due to ALK estimation be included in stock assessments either by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4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GB" sz="1500" dirty="0"/>
              <a:t>Integrating the ALK estimation within the stock assessment model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1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GB" sz="1500" dirty="0"/>
              <a:t>Estimate uncertainty on the derived indices outside of the model, and provide these uncertainties as input to stock assessment model along with the indices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400" dirty="0"/>
              <a:t>This can be carried out using bootstrapping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400" dirty="0"/>
              <a:t>Survey design needs to be readdressed to improve precision estimates (randomized survey design)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GB" sz="1400" dirty="0"/>
          </a:p>
          <a:p>
            <a:pPr lvl="2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GB" sz="1400" dirty="0"/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321361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1" y="98854"/>
            <a:ext cx="10515600" cy="21976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/>
              <a:t>Uncertainty Estimation</a:t>
            </a:r>
            <a:endParaRPr lang="nb-NO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0D031-E6A3-4CC4-BF93-EEB3A5457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45989"/>
                <a:ext cx="12134335" cy="651201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en-GB" sz="1500" b="1" dirty="0"/>
                  <a:t> Naïve bootstrap procedure – to address simple non-parametric resampling in DATRAS procedure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2"/>
                </a:pPr>
                <a:endParaRPr lang="en-GB" sz="15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400" dirty="0"/>
                  <a:t>Take a simple random sample with replacement from the original data in the given stratum (statistical rectangle); repeat independently across strata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GB" sz="1300" dirty="0"/>
                  <a:t>Preserves the location of the trawl hauls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3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GB" sz="1300" dirty="0"/>
                  <a:t>ALK is </a:t>
                </a:r>
                <a:r>
                  <a:rPr lang="en-GB" sz="1300" b="1" dirty="0"/>
                  <a:t>not </a:t>
                </a:r>
                <a:r>
                  <a:rPr lang="en-GB" sz="1300" dirty="0"/>
                  <a:t>calculated from this sample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400" dirty="0"/>
                  <a:t>Sample with replacement the pooled age in a given length in a RFA (DATRAS approach) – based on assumption that ALK is similar in RFA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2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3"/>
                </a:pPr>
                <a:r>
                  <a:rPr lang="en-GB" sz="1500" b="1" dirty="0"/>
                  <a:t>Stratified bootstrap procedure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5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400" dirty="0"/>
                  <a:t>Take a simple random sample with replacement from the original data in the given stratum (statistical rectangle); repeat independently across strata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GB" sz="1300" dirty="0"/>
                  <a:t>Preserves the location of the trawl hauls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3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Courier New" panose="02070309020205020404" pitchFamily="49" charset="0"/>
                  <a:buChar char="o"/>
                </a:pPr>
                <a:r>
                  <a:rPr lang="en-GB" sz="1300" dirty="0"/>
                  <a:t>ALK</a:t>
                </a:r>
                <a:r>
                  <a:rPr lang="en-GB" sz="1300" b="1" dirty="0"/>
                  <a:t> is </a:t>
                </a:r>
                <a:r>
                  <a:rPr lang="en-GB" sz="1300" dirty="0"/>
                  <a:t>calculated based on the this sample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3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2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200" dirty="0"/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GB" sz="1500" b="1" dirty="0"/>
                  <a:t>Hierarchical – an alternative procedure (work-in-progress)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1500" b="1" dirty="0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400" dirty="0"/>
                  <a:t>Choose an integer </a:t>
                </a:r>
                <a:r>
                  <a:rPr lang="en-GB" sz="1400" i="1" dirty="0"/>
                  <a:t>I*</a:t>
                </a:r>
                <a:r>
                  <a:rPr lang="en-GB" sz="1400" dirty="0"/>
                  <a:t> from </a:t>
                </a:r>
                <a:r>
                  <a:rPr lang="en-GB" sz="1400" i="1" dirty="0"/>
                  <a:t>{1,2,….,m}  </a:t>
                </a:r>
                <a:r>
                  <a:rPr lang="en-GB" sz="1400" dirty="0"/>
                  <a:t>for </a:t>
                </a:r>
                <a:r>
                  <a:rPr lang="en-GB" sz="1400" i="1" dirty="0"/>
                  <a:t>m</a:t>
                </a:r>
                <a:r>
                  <a:rPr lang="en-GB" sz="1400" dirty="0"/>
                  <a:t> strata (statistical rectangles) ;    Sample strata in  </a:t>
                </a:r>
                <a:r>
                  <a:rPr lang="en-GB" sz="1400" i="1" dirty="0"/>
                  <a:t>I*</a:t>
                </a:r>
                <a:r>
                  <a:rPr lang="en-GB" sz="1400" dirty="0"/>
                  <a:t> without replacement </a:t>
                </a:r>
              </a:p>
              <a:p>
                <a:pPr marL="0" indent="0">
                  <a:lnSpc>
                    <a:spcPct val="80000"/>
                  </a:lnSpc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GB" sz="1400" dirty="0"/>
                  <a:t>Sample with replacement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trawl hauls from the original data in the given stratum </a:t>
                </a:r>
                <a:r>
                  <a:rPr lang="en-GB" sz="1400" i="1" dirty="0"/>
                  <a:t>s</a:t>
                </a:r>
                <a:r>
                  <a:rPr lang="en-GB" sz="1400" dirty="0"/>
                  <a:t>; repeat independently across strata (</a:t>
                </a:r>
                <a:r>
                  <a:rPr lang="en-GB" sz="1400" i="1" dirty="0"/>
                  <a:t>I*</a:t>
                </a:r>
                <a:r>
                  <a:rPr lang="en-GB" sz="1400" dirty="0"/>
                  <a:t> ) selected  in the first stage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GB" sz="1400" dirty="0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sz="1400" i="1" dirty="0"/>
                  <a:t>Treats statistical rectangles as samples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endParaRPr lang="en-GB" sz="1400" dirty="0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sz="1400" i="1" dirty="0"/>
                  <a:t>Resampling of stratum approach - suggested by Ren et al. (2010);  Berg et al (2014); </a:t>
                </a:r>
                <a:r>
                  <a:rPr lang="en-GB" sz="1400" i="1" dirty="0" err="1"/>
                  <a:t>Cervino</a:t>
                </a:r>
                <a:r>
                  <a:rPr lang="en-GB" sz="1400" i="1" dirty="0"/>
                  <a:t> et al (2006)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0D031-E6A3-4CC4-BF93-EEB3A5457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45989"/>
                <a:ext cx="12134335" cy="6512011"/>
              </a:xfrm>
              <a:blipFill>
                <a:blip r:embed="rId2"/>
                <a:stretch>
                  <a:fillRect l="-201" t="-3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89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9" y="0"/>
            <a:ext cx="10515600" cy="3268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/>
              <a:t>Some Results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D031-E6A3-4CC4-BF93-EEB3A54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0703"/>
            <a:ext cx="12060195" cy="6487297"/>
          </a:xfrm>
        </p:spPr>
        <p:txBody>
          <a:bodyPr/>
          <a:lstStyle/>
          <a:p>
            <a:r>
              <a:rPr lang="en-GB" sz="1400" dirty="0"/>
              <a:t>400 bootstrap samples were drawn and average estimates and standard errors are computed</a:t>
            </a:r>
          </a:p>
          <a:p>
            <a:r>
              <a:rPr lang="en-GB" sz="1400" dirty="0"/>
              <a:t>Table 3 shows estimated indices for cod and standard errors from the bootstrap procedures: DATRAS, Naïve, Stratified and Hierarchical</a:t>
            </a:r>
          </a:p>
          <a:p>
            <a:r>
              <a:rPr lang="en-GB" sz="1400" dirty="0"/>
              <a:t>Design guidelines are not met, hence overestimation of variance may be a result (hierarchical, for example – though is considered the more conservative choice)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300" b="1" dirty="0"/>
              <a:t>Table 3: Indices Estimates and standard errors  for Cod in Q1 of year 2015, with approximate 95% confidence intervals (CI) of the different bootstrap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b-NO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DE560-2345-4F17-97B5-C0FC40BE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70" y="2069885"/>
            <a:ext cx="99726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A02-92DE-4A12-AC07-4AB37C3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9" y="0"/>
            <a:ext cx="10515600" cy="32685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/>
              <a:t>Some Results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D031-E6A3-4CC4-BF93-EEB3A54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0703"/>
            <a:ext cx="12060195" cy="6487297"/>
          </a:xfrm>
        </p:spPr>
        <p:txBody>
          <a:bodyPr/>
          <a:lstStyle/>
          <a:p>
            <a:r>
              <a:rPr lang="en-GB" sz="1400" dirty="0"/>
              <a:t>200 bootstrap samples were drawn and average estimates and standard errors are computed</a:t>
            </a:r>
          </a:p>
          <a:p>
            <a:r>
              <a:rPr lang="en-GB" sz="1400" dirty="0"/>
              <a:t>Table 3 shows estimated indices for cod and standard errors from the bootstrap procedures: DATRAS, Naïve, Stratified and Hierarchical</a:t>
            </a:r>
          </a:p>
          <a:p>
            <a:r>
              <a:rPr lang="en-GB" sz="1400" dirty="0"/>
              <a:t>Design guidelines are not met, hence overestimation of variance may be a result (hierarchical for example) – though considered the more conservative choice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300" b="1" dirty="0"/>
              <a:t>Table 3: Indices Estimates and standard errors  for Cod in Q1 of year 2015, with approximate 95% confidence intervals (CI) of the different bootstrap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b-NO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585EB-A22D-4E6F-96CB-BA8F8D94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6" y="2055339"/>
            <a:ext cx="11677650" cy="48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437C-B91E-4094-B774-9CEB21A1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4" y="76802"/>
            <a:ext cx="10515600" cy="384517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/>
              <a:t>Otolith sampling by species</a:t>
            </a:r>
            <a:endParaRPr lang="nb-NO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E7D9F-E9AE-4F85-A70C-0467474E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54" y="518984"/>
            <a:ext cx="8824003" cy="63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3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86DE-32DE-41B3-9BFB-7E5CD2EF7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3568"/>
            <a:ext cx="6019800" cy="6734432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GB" sz="2900" dirty="0"/>
              <a:t>Actual survey design</a:t>
            </a:r>
          </a:p>
          <a:p>
            <a:pPr marL="0" indent="0" algn="ctr">
              <a:buNone/>
            </a:pPr>
            <a:endParaRPr lang="en-GB" sz="2900" dirty="0"/>
          </a:p>
          <a:p>
            <a:r>
              <a:rPr lang="en-GB" sz="2500" dirty="0"/>
              <a:t>Resampling of valid tows executed between 2000-2017</a:t>
            </a:r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>
              <a:lnSpc>
                <a:spcPct val="130000"/>
              </a:lnSpc>
              <a:buNone/>
            </a:pPr>
            <a:r>
              <a:rPr lang="en-GB" sz="2100" b="1" dirty="0"/>
              <a:t>1</a:t>
            </a:r>
            <a:r>
              <a:rPr lang="en-GB" sz="2100" dirty="0"/>
              <a:t> Depth stratified, semi-randomly</a:t>
            </a:r>
            <a:endParaRPr lang="nb-NO" sz="2100" dirty="0"/>
          </a:p>
          <a:p>
            <a:pPr marL="0" indent="0">
              <a:lnSpc>
                <a:spcPct val="130000"/>
              </a:lnSpc>
              <a:buNone/>
            </a:pPr>
            <a:r>
              <a:rPr lang="en-GB" sz="2100" b="1" dirty="0"/>
              <a:t>2</a:t>
            </a:r>
            <a:r>
              <a:rPr lang="en-GB" sz="2100" dirty="0"/>
              <a:t> Proportion semi-randomized (From database of national safe tows or   DATRAS or commercial fishing data)</a:t>
            </a:r>
            <a:endParaRPr lang="nb-NO" sz="2100" dirty="0"/>
          </a:p>
          <a:p>
            <a:pPr marL="0" indent="0">
              <a:lnSpc>
                <a:spcPct val="130000"/>
              </a:lnSpc>
              <a:buNone/>
            </a:pPr>
            <a:r>
              <a:rPr lang="en-GB" sz="2100" b="1" dirty="0"/>
              <a:t>3</a:t>
            </a:r>
            <a:r>
              <a:rPr lang="en-GB" sz="2100" dirty="0"/>
              <a:t> Proportion opportunistic station selection (From database of national safe tows or DATRAS and from commercial data)</a:t>
            </a:r>
            <a:endParaRPr lang="nb-NO" sz="2100" dirty="0"/>
          </a:p>
          <a:p>
            <a:pPr marL="0" indent="0">
              <a:lnSpc>
                <a:spcPct val="130000"/>
              </a:lnSpc>
              <a:buNone/>
            </a:pPr>
            <a:r>
              <a:rPr lang="en-GB" sz="2100" b="1" dirty="0"/>
              <a:t>4</a:t>
            </a:r>
            <a:r>
              <a:rPr lang="en-GB" sz="2100" dirty="0"/>
              <a:t> Fixed Stations</a:t>
            </a:r>
            <a:endParaRPr lang="nb-NO" sz="2100" dirty="0"/>
          </a:p>
          <a:p>
            <a:pPr marL="0" indent="0">
              <a:lnSpc>
                <a:spcPct val="130000"/>
              </a:lnSpc>
              <a:buNone/>
            </a:pPr>
            <a:r>
              <a:rPr lang="en-GB" sz="2100" b="1" dirty="0"/>
              <a:t>5</a:t>
            </a:r>
            <a:r>
              <a:rPr lang="en-GB" sz="2100" dirty="0"/>
              <a:t> Proportion semi-randomized (new positions)</a:t>
            </a:r>
            <a:endParaRPr lang="nb-NO" sz="21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6ED27A-B0F4-4A42-875F-7B40BAC7E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097" y="123569"/>
            <a:ext cx="6079525" cy="6734432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GB" sz="3100" dirty="0"/>
              <a:t>Expected survey design</a:t>
            </a:r>
          </a:p>
          <a:p>
            <a:r>
              <a:rPr lang="en-GB" sz="2700" dirty="0"/>
              <a:t>Random sampling of trawl locations in statistical rectangle</a:t>
            </a:r>
          </a:p>
          <a:p>
            <a:r>
              <a:rPr lang="en-GB" sz="2700" dirty="0"/>
              <a:t>Tows must be at least 10 nautical miles apart</a:t>
            </a:r>
          </a:p>
          <a:p>
            <a:endParaRPr lang="en-GB" sz="2700" dirty="0"/>
          </a:p>
          <a:p>
            <a:endParaRPr lang="nb-NO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493B1D-17C8-405A-8B74-CCC4FB3C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05" y="1713470"/>
            <a:ext cx="5758249" cy="498524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C30EF4-B990-498A-A211-103DD8782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40465"/>
              </p:ext>
            </p:extLst>
          </p:nvPr>
        </p:nvGraphicFramePr>
        <p:xfrm>
          <a:off x="164757" y="1260388"/>
          <a:ext cx="5140410" cy="3163332"/>
        </p:xfrm>
        <a:graphic>
          <a:graphicData uri="http://schemas.openxmlformats.org/drawingml/2006/table">
            <a:tbl>
              <a:tblPr firstRow="1" firstCol="1" bandRow="1"/>
              <a:tblGrid>
                <a:gridCol w="943041">
                  <a:extLst>
                    <a:ext uri="{9D8B030D-6E8A-4147-A177-3AD203B41FA5}">
                      <a16:colId xmlns:a16="http://schemas.microsoft.com/office/drawing/2014/main" val="2864152054"/>
                    </a:ext>
                  </a:extLst>
                </a:gridCol>
                <a:gridCol w="2152594">
                  <a:extLst>
                    <a:ext uri="{9D8B030D-6E8A-4147-A177-3AD203B41FA5}">
                      <a16:colId xmlns:a16="http://schemas.microsoft.com/office/drawing/2014/main" val="259113044"/>
                    </a:ext>
                  </a:extLst>
                </a:gridCol>
                <a:gridCol w="2044775">
                  <a:extLst>
                    <a:ext uri="{9D8B030D-6E8A-4147-A177-3AD203B41FA5}">
                      <a16:colId xmlns:a16="http://schemas.microsoft.com/office/drawing/2014/main" val="3077088513"/>
                    </a:ext>
                  </a:extLst>
                </a:gridCol>
              </a:tblGrid>
              <a:tr h="214383"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750" b="1" kern="750" cap="small" spc="5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Nation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750" b="1" kern="750" cap="small" spc="50" dirty="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nb-NO" sz="10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750" b="1" kern="750" cap="small" spc="5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60440"/>
                  </a:ext>
                </a:extLst>
              </a:tr>
              <a:tr h="600271"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Denmark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 dirty="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</a:t>
                      </a:r>
                      <a:endParaRPr lang="nb-NO" sz="10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 dirty="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0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 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396529"/>
                  </a:ext>
                </a:extLst>
              </a:tr>
              <a:tr h="228674"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England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 dirty="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nb-NO" sz="10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252985"/>
                  </a:ext>
                </a:extLst>
              </a:tr>
              <a:tr h="228674"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France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159217"/>
                  </a:ext>
                </a:extLst>
              </a:tr>
              <a:tr h="228674"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26580"/>
                  </a:ext>
                </a:extLst>
              </a:tr>
              <a:tr h="457350"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Netherlands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 dirty="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2, 3, 5</a:t>
                      </a:r>
                      <a:endParaRPr lang="nb-NO" sz="10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142191"/>
                  </a:ext>
                </a:extLst>
              </a:tr>
              <a:tr h="228674"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Norway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 dirty="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</a:t>
                      </a:r>
                      <a:endParaRPr lang="nb-NO" sz="10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84641"/>
                  </a:ext>
                </a:extLst>
              </a:tr>
              <a:tr h="376361"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Scotland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2, 3, 5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2, 3, 5 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50376"/>
                  </a:ext>
                </a:extLst>
              </a:tr>
              <a:tr h="600271"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 dirty="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Sweden</a:t>
                      </a:r>
                      <a:endParaRPr lang="nb-NO" sz="10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00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800" kern="800" dirty="0">
                          <a:effectLst/>
                          <a:latin typeface="Palatino Linotype" panose="020405020505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nb-NO" sz="1000" dirty="0"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4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6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9D63-4FD3-40B5-A14E-6A83C133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03" y="109752"/>
            <a:ext cx="10515600" cy="359805"/>
          </a:xfrm>
        </p:spPr>
        <p:txBody>
          <a:bodyPr>
            <a:noAutofit/>
          </a:bodyPr>
          <a:lstStyle/>
          <a:p>
            <a:pPr algn="ctr"/>
            <a:r>
              <a:rPr lang="en-GB" sz="2000" b="1" dirty="0"/>
              <a:t>Issues with non random design 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9B5F-EADD-474E-8910-80B9CBFF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7" y="576649"/>
            <a:ext cx="12101383" cy="6281352"/>
          </a:xfrm>
        </p:spPr>
        <p:txBody>
          <a:bodyPr>
            <a:normAutofit/>
          </a:bodyPr>
          <a:lstStyle/>
          <a:p>
            <a:r>
              <a:rPr lang="en-US" sz="1600" dirty="0"/>
              <a:t>It is  impossible to know how well you are </a:t>
            </a:r>
            <a:r>
              <a:rPr lang="en-US" sz="1600" b="1" dirty="0"/>
              <a:t>representing</a:t>
            </a:r>
            <a:r>
              <a:rPr lang="en-US" sz="1600" dirty="0"/>
              <a:t> the population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b="1" dirty="0"/>
              <a:t>Cannot calculate </a:t>
            </a:r>
            <a:r>
              <a:rPr lang="en-US" sz="1600" dirty="0"/>
              <a:t>the probability  of any member being selected for a sample</a:t>
            </a:r>
          </a:p>
          <a:p>
            <a:endParaRPr lang="en-US" sz="1600" dirty="0"/>
          </a:p>
          <a:p>
            <a:r>
              <a:rPr lang="en-US" sz="1600" dirty="0"/>
              <a:t>Clustered stations at edge of rectangles (catches are most likely homogeneous)</a:t>
            </a:r>
          </a:p>
          <a:p>
            <a:endParaRPr lang="en-US" sz="1600" dirty="0"/>
          </a:p>
          <a:p>
            <a:r>
              <a:rPr lang="en-US" sz="1600" dirty="0"/>
              <a:t>Variation in data within rectangle would not be captured </a:t>
            </a:r>
          </a:p>
          <a:p>
            <a:endParaRPr lang="en-US" sz="1600" dirty="0"/>
          </a:p>
          <a:p>
            <a:pPr>
              <a:lnSpc>
                <a:spcPct val="50000"/>
              </a:lnSpc>
            </a:pPr>
            <a:r>
              <a:rPr lang="en-US" sz="1600" b="1" dirty="0"/>
              <a:t>Difficult to</a:t>
            </a:r>
            <a:r>
              <a:rPr lang="en-US" sz="1600" dirty="0"/>
              <a:t>  calculate </a:t>
            </a:r>
            <a:r>
              <a:rPr lang="en-US" sz="1600" b="1" dirty="0"/>
              <a:t>confidence intervals</a:t>
            </a:r>
            <a:r>
              <a:rPr lang="en-US" sz="1600" dirty="0"/>
              <a:t> and </a:t>
            </a:r>
            <a:r>
              <a:rPr lang="en-US" sz="1600" b="1" dirty="0"/>
              <a:t>identify bias but can be done based on assumptions</a:t>
            </a:r>
          </a:p>
          <a:p>
            <a:pPr marL="0" indent="0">
              <a:lnSpc>
                <a:spcPct val="50000"/>
              </a:lnSpc>
              <a:buNone/>
            </a:pPr>
            <a:endParaRPr lang="en-US" sz="1600" b="1" dirty="0"/>
          </a:p>
          <a:p>
            <a:pPr lvl="1">
              <a:lnSpc>
                <a:spcPct val="50000"/>
              </a:lnSpc>
            </a:pPr>
            <a:r>
              <a:rPr lang="en-US" sz="1500" dirty="0"/>
              <a:t>Design-based: randomization is assumed</a:t>
            </a:r>
          </a:p>
          <a:p>
            <a:pPr marL="457200" lvl="1" indent="0">
              <a:lnSpc>
                <a:spcPct val="50000"/>
              </a:lnSpc>
              <a:buNone/>
            </a:pPr>
            <a:endParaRPr lang="en-US" sz="1500" dirty="0"/>
          </a:p>
          <a:p>
            <a:pPr lvl="1">
              <a:lnSpc>
                <a:spcPct val="50000"/>
              </a:lnSpc>
            </a:pPr>
            <a:r>
              <a:rPr lang="en-US" sz="1500" dirty="0"/>
              <a:t>Model-based: assumption of independent and identically distributed random variables are made</a:t>
            </a:r>
          </a:p>
          <a:p>
            <a:pPr marL="457200" lvl="1" indent="0">
              <a:lnSpc>
                <a:spcPct val="50000"/>
              </a:lnSpc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Parameter estimates must always be accompanied by their uncertainty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Stock assessment models cannot fixed uncertainty issues in assessment - issues must be addressed at the design level (IBTS)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Uncertainty comes from the design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1592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9D63-4FD3-40B5-A14E-6A83C133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03" y="109752"/>
            <a:ext cx="10515600" cy="359805"/>
          </a:xfrm>
        </p:spPr>
        <p:txBody>
          <a:bodyPr>
            <a:noAutofit/>
          </a:bodyPr>
          <a:lstStyle/>
          <a:p>
            <a:pPr algn="ctr"/>
            <a:r>
              <a:rPr lang="en-GB" sz="2000" b="1" dirty="0"/>
              <a:t>Issues with non random design </a:t>
            </a:r>
            <a:endParaRPr lang="nb-NO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9B5F-EADD-474E-8910-80B9CBFF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7" y="576649"/>
            <a:ext cx="12101383" cy="6281352"/>
          </a:xfrm>
        </p:spPr>
        <p:txBody>
          <a:bodyPr>
            <a:normAutofit/>
          </a:bodyPr>
          <a:lstStyle/>
          <a:p>
            <a:r>
              <a:rPr lang="en-US" sz="1600" dirty="0"/>
              <a:t>It is  impossible to know how well you are </a:t>
            </a:r>
            <a:r>
              <a:rPr lang="en-US" sz="1600" b="1" dirty="0"/>
              <a:t>representing</a:t>
            </a:r>
            <a:r>
              <a:rPr lang="en-US" sz="1600" dirty="0"/>
              <a:t> the population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b="1" dirty="0"/>
              <a:t>Cannot calculate </a:t>
            </a:r>
            <a:r>
              <a:rPr lang="en-US" sz="1600" dirty="0"/>
              <a:t>the probability  of any member being selected for a sample</a:t>
            </a:r>
          </a:p>
          <a:p>
            <a:endParaRPr lang="en-US" sz="1600" dirty="0"/>
          </a:p>
          <a:p>
            <a:r>
              <a:rPr lang="en-US" sz="1600" dirty="0"/>
              <a:t>Clustered stations at edge of rectangles (catches are most likely homogeneous)</a:t>
            </a:r>
          </a:p>
          <a:p>
            <a:endParaRPr lang="en-US" sz="1600" dirty="0"/>
          </a:p>
          <a:p>
            <a:r>
              <a:rPr lang="en-US" sz="1600" dirty="0"/>
              <a:t>Variation in data within rectangle would not be captured </a:t>
            </a:r>
          </a:p>
          <a:p>
            <a:endParaRPr lang="en-US" sz="1600" dirty="0"/>
          </a:p>
          <a:p>
            <a:r>
              <a:rPr lang="en-US" sz="1600" b="1" dirty="0"/>
              <a:t>Difficult to</a:t>
            </a:r>
            <a:r>
              <a:rPr lang="en-US" sz="1600" dirty="0"/>
              <a:t>  calculate </a:t>
            </a:r>
            <a:r>
              <a:rPr lang="en-US" sz="1600" b="1" dirty="0"/>
              <a:t>confidence intervals</a:t>
            </a:r>
            <a:r>
              <a:rPr lang="en-US" sz="1600" dirty="0"/>
              <a:t> and </a:t>
            </a:r>
            <a:r>
              <a:rPr lang="en-US" sz="1600" b="1" dirty="0"/>
              <a:t>identify bias</a:t>
            </a:r>
          </a:p>
          <a:p>
            <a:pPr marL="0" indent="0">
              <a:buNone/>
            </a:pPr>
            <a:endParaRPr lang="en-US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Parameter estimates must always be accompanied by their uncertainty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The uncertainty associated with survey estimates is an important element in the evaluation of population estimates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Stock assessment models cannot fixed uncertainty issues in assessment - issues must be addressed at the design level (IBTS)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Uncertainty comes from the design 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9007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69" y="0"/>
            <a:ext cx="10515600" cy="41822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/>
              <a:t>ALK Estimators</a:t>
            </a:r>
            <a:endParaRPr lang="nb-NO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8" y="354227"/>
            <a:ext cx="12109622" cy="64090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400" b="1" dirty="0"/>
              <a:t>Current ALK Estimators:</a:t>
            </a: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400" b="1" dirty="0"/>
              <a:t>DATRAS ALK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Assumes age-length (ALK) compositions are the </a:t>
            </a:r>
            <a:r>
              <a:rPr lang="en-GB" sz="2000" b="1" dirty="0"/>
              <a:t>same</a:t>
            </a:r>
            <a:r>
              <a:rPr lang="en-GB" sz="2000" dirty="0"/>
              <a:t> over relatively large areas. If violated we would have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2000" dirty="0"/>
          </a:p>
          <a:p>
            <a:pPr lvl="2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1900" dirty="0"/>
              <a:t>Biased estimates (Kimura 1977)</a:t>
            </a:r>
          </a:p>
          <a:p>
            <a:pPr marL="914400" lvl="2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1900" dirty="0"/>
          </a:p>
          <a:p>
            <a:pPr lvl="2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1900" dirty="0"/>
              <a:t>Underestimation of uncertainty</a:t>
            </a:r>
          </a:p>
          <a:p>
            <a:pPr marL="914400" lvl="2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1600" dirty="0"/>
          </a:p>
          <a:p>
            <a:pPr marL="730250" lvl="2" indent="-28575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/>
              <a:t>An aggregation of individual samples from a haul over a RFA</a:t>
            </a:r>
          </a:p>
          <a:p>
            <a:pPr marL="444500" lvl="2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dirty="0"/>
          </a:p>
          <a:p>
            <a:pPr marL="730250" lvl="2" indent="-28575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b="1" dirty="0"/>
              <a:t>A single ALK </a:t>
            </a:r>
            <a:r>
              <a:rPr lang="en-GB" dirty="0"/>
              <a:t>is produced for a relatively large area (round fish area)</a:t>
            </a:r>
          </a:p>
          <a:p>
            <a:pPr marL="444500" lvl="2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dirty="0"/>
          </a:p>
          <a:p>
            <a:pPr marL="730250" lvl="2" indent="-28575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/>
              <a:t>Imputation of missing samples is done by borrowing and interpolation/extrapolation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2000" dirty="0"/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400" b="1" dirty="0"/>
              <a:t>Berg et al., (2012) – spatial age-length key modelling (using GAMs)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Accounts for spatial variation in age-length structures between regions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347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" y="205946"/>
            <a:ext cx="12043718" cy="65573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dirty="0"/>
              <a:t>Distribution of cod of length  40cm  clearly varies within Central North Sea and Northern North Sea (see 2 year of length 40 cm)</a:t>
            </a:r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72AA-2544-453E-94C7-AAB50DCC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35" y="939114"/>
            <a:ext cx="8303742" cy="56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8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8" y="0"/>
            <a:ext cx="12109622" cy="6763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000" b="1" dirty="0"/>
              <a:t>Our ALK Estimators:</a:t>
            </a:r>
          </a:p>
          <a:p>
            <a:pPr marL="457200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800" b="1" dirty="0"/>
              <a:t>Haul-based ALK  (COD)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Each trawl haul has an ALK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We pooled length groups of 5 cm (first 5 length groups and so on) to reduce missing data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</a:rPr>
              <a:t>Red</a:t>
            </a:r>
            <a:r>
              <a:rPr lang="en-GB" sz="2000" dirty="0"/>
              <a:t>: hauls with missing age;  </a:t>
            </a:r>
            <a:r>
              <a:rPr lang="en-GB" sz="2000" dirty="0">
                <a:solidFill>
                  <a:srgbClr val="0070C0"/>
                </a:solidFill>
              </a:rPr>
              <a:t>Blue</a:t>
            </a:r>
            <a:r>
              <a:rPr lang="en-GB" sz="2000" dirty="0"/>
              <a:t>: hauls with both age and length data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1800" dirty="0"/>
              <a:t>                                </a:t>
            </a:r>
            <a:r>
              <a:rPr lang="en-GB" sz="1800" b="1" dirty="0"/>
              <a:t>length group = 1 cm						length group = 5 cm	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1800" b="1" dirty="0"/>
          </a:p>
          <a:p>
            <a:pPr marL="457200" lvl="1" indent="0">
              <a:buNone/>
            </a:pPr>
            <a:endParaRPr lang="nb-NO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9090FB6-055B-449F-8605-8799BD836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4390"/>
            <a:ext cx="5255740" cy="3978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2DC56-05D6-4011-B7D9-CC47F1839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11" y="2800865"/>
            <a:ext cx="5354593" cy="39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3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8178</TotalTime>
  <Words>2260</Words>
  <Application>Microsoft Office PowerPoint</Application>
  <PresentationFormat>Widescreen</PresentationFormat>
  <Paragraphs>386</Paragraphs>
  <Slides>24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Palatino Linotype</vt:lpstr>
      <vt:lpstr>Times New Roman</vt:lpstr>
      <vt:lpstr>Wingdings</vt:lpstr>
      <vt:lpstr>Office Theme</vt:lpstr>
      <vt:lpstr>Uncertainty Estimation of the North Sea IBTS Abundance Indices </vt:lpstr>
      <vt:lpstr>Overview</vt:lpstr>
      <vt:lpstr>Otolith sampling by species</vt:lpstr>
      <vt:lpstr>PowerPoint Presentation</vt:lpstr>
      <vt:lpstr>Issues with non random design </vt:lpstr>
      <vt:lpstr>Issues with non random design </vt:lpstr>
      <vt:lpstr>ALK Estimators</vt:lpstr>
      <vt:lpstr>PowerPoint Presentation</vt:lpstr>
      <vt:lpstr>PowerPoint Presentation</vt:lpstr>
      <vt:lpstr>PowerPoint Presentation</vt:lpstr>
      <vt:lpstr>ALK Estimators</vt:lpstr>
      <vt:lpstr>ALK Estimators</vt:lpstr>
      <vt:lpstr>RFT versus GAM</vt:lpstr>
      <vt:lpstr>Survey Indices Estimators</vt:lpstr>
      <vt:lpstr>Uncertainty Estimation</vt:lpstr>
      <vt:lpstr>Some Results</vt:lpstr>
      <vt:lpstr>Our Intentions</vt:lpstr>
      <vt:lpstr>Some Results</vt:lpstr>
      <vt:lpstr>Uncertainty Estimation</vt:lpstr>
      <vt:lpstr>Uncertainty Estimation</vt:lpstr>
      <vt:lpstr>Uncertainty Estimation</vt:lpstr>
      <vt:lpstr>Uncertainty Estimation</vt:lpstr>
      <vt:lpstr>Some Results</vt:lpstr>
      <vt:lpstr>Some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Estimation of the North Sea International Bottom Trawl Survey (IBTS) Abundance Indices</dc:title>
  <dc:creator>Jourdain, Natoya</dc:creator>
  <cp:lastModifiedBy>Jourdain, Natoya</cp:lastModifiedBy>
  <cp:revision>218</cp:revision>
  <cp:lastPrinted>2018-04-25T10:20:22Z</cp:lastPrinted>
  <dcterms:created xsi:type="dcterms:W3CDTF">2018-02-23T13:01:29Z</dcterms:created>
  <dcterms:modified xsi:type="dcterms:W3CDTF">2018-04-25T11:03:24Z</dcterms:modified>
</cp:coreProperties>
</file>