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8" r:id="rId5"/>
    <p:sldId id="262" r:id="rId6"/>
    <p:sldId id="261" r:id="rId7"/>
    <p:sldId id="272" r:id="rId8"/>
    <p:sldId id="270" r:id="rId9"/>
    <p:sldId id="274" r:id="rId10"/>
    <p:sldId id="275" r:id="rId11"/>
    <p:sldId id="276" r:id="rId12"/>
    <p:sldId id="294" r:id="rId13"/>
    <p:sldId id="279" r:id="rId14"/>
    <p:sldId id="291" r:id="rId15"/>
    <p:sldId id="284" r:id="rId16"/>
    <p:sldId id="292" r:id="rId17"/>
    <p:sldId id="286" r:id="rId18"/>
    <p:sldId id="293" r:id="rId19"/>
    <p:sldId id="283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BE3-E9F3-4ADA-8893-E2F4958C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317F-1E98-4B0A-B6CF-C7B49C471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86AA-5D70-4380-BE27-72D4BAB6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B8C3-BA1B-401A-9941-2F84FDE8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8F84-205D-48F3-AA90-E0CCCA23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28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41A5-DDBA-4FEE-89BA-BD1647B8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30B86-9351-408A-BD5C-667E82D7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F35F-2DAA-4DCF-BC02-04B6FB8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B012-97C8-4FA9-93A4-2EFD3E00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30C8-6BB4-4DDC-82AA-89E70A71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71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9CE8D-5B36-4035-AF47-D36C9E7F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9FCEC-3DA0-45B8-85F6-475500C5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F252-863F-49E2-A985-66CAE31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B2336-1B6E-4F85-8154-4BFA5578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7E3C-049C-452E-82A0-DE7A203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89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758A-BE94-45E3-90E3-F33E4AC3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7E6B-7F19-4F25-AD7E-052F2DC9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2C422-B979-48B9-8DF6-5C3B3209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F40C-A359-45FF-A5DE-0B2E314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BAD1-82FC-40D2-8D58-35BCF307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87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D62C-1A3C-4DE1-9813-EB5E4A1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12084-6B80-44A7-A183-34163419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1800-5B0E-4EBB-98C9-48F7C55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4049-67A3-476C-AF3A-461EACA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B123-FC4F-4DC7-80E0-5F931BB3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279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F3F1-0179-4B1E-9339-0EB53F4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FDF1-7595-421E-AD69-05A3DA9F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3EDEB-638F-4D45-A298-FF2EE2D1B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3494-CED3-4864-B756-77577B44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FFF7-AE51-4143-B11E-7AAB420B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BB924-3996-4ADE-A1DA-DC1BC38F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40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0B03-CA9A-40EC-BD19-80EE35D0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C32A-F5D0-4550-A1FD-55E8FF58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71F0-DF35-4EBC-B05E-0C2EE79A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AE71C-7D39-41D2-AAFB-7D8CFC66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2FBCE-63B3-4723-BE26-FE4E0765B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A984-DD0B-4F04-814F-55DBA077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D0A7A-0A84-4DBB-B9BC-7A7958DB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FA1C0-4D4B-47E2-90CC-B7C454D4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310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2A50-CAB0-4340-80BC-E9BBA5EA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A2221-687D-4A57-8E7C-871E5226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3EF69-5B62-49FF-B9B9-3ECBD931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AA8B-5C95-4358-8ADE-85F1424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89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5E02-B27F-40D2-8775-2F296A48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12F88-01B4-4B53-9BE7-655D5915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DD3BB-7232-43DB-A2F4-2AFFD40A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70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9921-2478-4F38-9031-1E0B9C0F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6E84-6A71-4599-97A6-9F69E6D7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21D4A-B2A6-407A-BC1A-DFF8A8B9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5C15F-A666-41FB-9304-A019777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1515A-FEE4-4A2D-A10A-A3FCF7B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AF18-9C44-4123-8698-108FC274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247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AE1E-E629-4F5D-939B-BECF0B61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80A2C-71E4-4B19-BFF4-54327BC3F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72B7-50B7-4EA9-9D18-7D7F66647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75142-1932-4EB3-BD1C-67C1D5E8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5B95-408D-492B-BB4D-C82229FD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C610-D93B-4A05-AE5B-0577981C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16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23591-22FD-4D59-81CB-B2E33EF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7A1F9-B72A-44C5-902B-1D8C0F4B4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A94A-3E2E-4D26-98F2-999BABA6A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5B67-EDFB-4894-8E5E-CF65ED83C5B3}" type="datetimeFigureOut">
              <a:rPr lang="nb-NO" smtClean="0"/>
              <a:t>15.03.2018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888C-D11B-41DB-AB38-44248A0F1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635C-B7F6-4F12-B1AB-53680A72E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8604-7F4A-493A-9AC7-326B117E0B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955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86CC-6724-4F1B-915B-C1AC8C9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272" y="105800"/>
            <a:ext cx="7371618" cy="73152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1800"/>
              </a:spcBef>
            </a:pPr>
            <a:r>
              <a:rPr lang="en-GB" sz="2200" b="1" dirty="0"/>
              <a:t>Uncertainty Estimation of the North Sea IBTS Abundance Indices </a:t>
            </a:r>
            <a:endParaRPr lang="nb-NO" sz="2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950D6-C822-4EF5-B288-3562F6F0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8186"/>
          </a:xfrm>
        </p:spPr>
        <p:txBody>
          <a:bodyPr>
            <a:noAutofit/>
          </a:bodyPr>
          <a:lstStyle/>
          <a:p>
            <a:r>
              <a:rPr lang="en-GB" sz="2200" dirty="0"/>
              <a:t>Natoya Jourdain </a:t>
            </a:r>
          </a:p>
          <a:p>
            <a:r>
              <a:rPr lang="en-GB" sz="2200" dirty="0"/>
              <a:t>REDUS, </a:t>
            </a:r>
            <a:r>
              <a:rPr lang="en-GB" sz="2200" dirty="0" err="1"/>
              <a:t>Finse</a:t>
            </a:r>
            <a:r>
              <a:rPr lang="en-GB" sz="2200" dirty="0"/>
              <a:t> March 7, 2018</a:t>
            </a:r>
            <a:endParaRPr lang="nb-NO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F4195-FDAA-458B-945D-310D1A91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73" y="0"/>
            <a:ext cx="2772427" cy="2468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3299F-2AFC-4E52-954E-185AE9E7E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6" y="114532"/>
            <a:ext cx="1897796" cy="13945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9FD1BA4-0FEA-4EEB-B620-2EEDFEAD4AB4}"/>
              </a:ext>
            </a:extLst>
          </p:cNvPr>
          <p:cNvSpPr txBox="1">
            <a:spLocks/>
          </p:cNvSpPr>
          <p:nvPr/>
        </p:nvSpPr>
        <p:spPr>
          <a:xfrm>
            <a:off x="1222918" y="5768898"/>
            <a:ext cx="9144000" cy="408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Olav Breivik, Edvin Fuglebakk, Jon Helge Vølstad, Sondre Aanes and David Hirst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295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00" y="63084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Model-based  ALK 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7" y="620486"/>
            <a:ext cx="11959044" cy="612630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200" dirty="0"/>
              <a:t>Spatial model-based ALKs are widely used in fisheries (Berg and Kristensen, 2012;  Gerritsen et al, 2006)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200" dirty="0"/>
              <a:t>Statistical models allows: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2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200" dirty="0"/>
              <a:t> the creation of a smooth distribution of age given length and possibly other covariates such haul location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2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200" dirty="0"/>
              <a:t>filling in of missing values in a more objective and robust manner, while accounting for uncertainty arising due to sampling variability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rgbClr val="0070C0"/>
                </a:solidFill>
              </a:rPr>
              <a:t>We consider Logits:  </a:t>
            </a:r>
            <a:r>
              <a:rPr lang="en-US" sz="2200" dirty="0"/>
              <a:t>a type pf model for categorical response data (e.g., age groups)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Captures spatial variation in the ALK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If trawl haul effect is included, it will capture trawl haul variation e.g., a haul made may “hit” a school of fish of a certain age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700" dirty="0"/>
              <a:t>                                                                                                                     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121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410" y="424544"/>
                <a:ext cx="12002589" cy="6433456"/>
              </a:xfrm>
              <a:prstGeom prst="round1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marL="342900" indent="-342900">
                  <a:lnSpc>
                    <a:spcPct val="100000"/>
                  </a:lnSpc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GB" sz="2200" b="1" dirty="0"/>
                  <a:t>DATRAS bootstrap procedure</a:t>
                </a:r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700" dirty="0"/>
                  <a:t>Given 4 rectangles in a RFA  with trawl hauls</a:t>
                </a:r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endParaRPr lang="en-GB" sz="1700" dirty="0"/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Pool  all hauls together: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endParaRPr lang="en-GB" sz="1800" b="1" dirty="0"/>
              </a:p>
              <a:p>
                <a:pPr marL="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800" dirty="0"/>
              </a:p>
              <a:p>
                <a:pPr marL="114300" lvl="1" indent="-3429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Sample  hauls from this pool with replacement,  put them back into the sampling area: </a:t>
                </a:r>
                <a:r>
                  <a:rPr lang="en-GB" sz="1800" b="1" dirty="0"/>
                  <a:t>Does not preserve trawl haul positions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:endParaRPr lang="en-GB" sz="1900" dirty="0"/>
              </a:p>
              <a:p>
                <a:pPr marL="342900" lvl="1" indent="-342900">
                  <a:lnSpc>
                    <a:spcPct val="110000"/>
                  </a:lnSpc>
                  <a:spcBef>
                    <a:spcPts val="1200"/>
                  </a:spcBef>
                </a:pPr>
                <a:endParaRPr lang="en-GB" sz="1900" dirty="0"/>
              </a:p>
              <a:p>
                <a:pPr marL="342900" lvl="1" indent="-342900"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en-GB" sz="1900" dirty="0"/>
                  <a:t>Given age information in a length class in the RFA: </a:t>
                </a:r>
              </a:p>
              <a:p>
                <a:pPr marL="342900" lvl="1" indent="-342900">
                  <a:lnSpc>
                    <a:spcPct val="110000"/>
                  </a:lnSpc>
                  <a:spcBef>
                    <a:spcPts val="1200"/>
                  </a:spcBef>
                </a:pPr>
                <a:endParaRPr lang="en-GB" sz="1900" dirty="0"/>
              </a:p>
              <a:p>
                <a:pPr marL="0" lvl="1" indent="0">
                  <a:lnSpc>
                    <a:spcPct val="11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1, 1, 2, 1, 2, 1,2</m:t>
                          </m:r>
                        </m:e>
                      </m:d>
                    </m:oMath>
                  </m:oMathPara>
                </a14:m>
                <a:endParaRPr lang="en-GB" sz="19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900" dirty="0"/>
                  <a:t>  Sample with replacement   of these observations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1800" dirty="0"/>
              </a:p>
              <a:p>
                <a:pPr marL="2743200" lvl="6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10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1, 2, 2, 2, 2, 2,2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</a:pPr>
                <a:endParaRPr lang="en-US" sz="18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410" y="424544"/>
                <a:ext cx="12002589" cy="6433456"/>
              </a:xfrm>
              <a:prstGeom prst="round1Rect">
                <a:avLst/>
              </a:prstGeom>
              <a:blipFill>
                <a:blip r:embed="rId2"/>
                <a:stretch>
                  <a:fillRect l="-559" t="-66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11C4CB3-A7FA-4575-BD65-0350E709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85" y="3465193"/>
            <a:ext cx="7800975" cy="568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A9EA2-ADF1-42F8-996C-D5EF500A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479" y="1420904"/>
            <a:ext cx="7334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4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0" y="424544"/>
            <a:ext cx="12002589" cy="6305770"/>
          </a:xfrm>
          <a:prstGeom prst="round1Rect">
            <a:avLst/>
          </a:prstGeo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GB" sz="2400" b="1" dirty="0"/>
              <a:t>Stratified bootstrap procedure 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GB" sz="2100" dirty="0"/>
              <a:t>Given 4 rectangles in a RFA  with trawl hauls</a:t>
            </a:r>
          </a:p>
          <a:p>
            <a:pPr marL="114300" lvl="1" indent="-342900">
              <a:lnSpc>
                <a:spcPct val="100000"/>
              </a:lnSpc>
              <a:spcBef>
                <a:spcPts val="1200"/>
              </a:spcBef>
            </a:pPr>
            <a:endParaRPr lang="en-GB" sz="2100" dirty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100" dirty="0"/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100" dirty="0"/>
          </a:p>
          <a:p>
            <a:pPr marL="114300" lvl="1" indent="-342900">
              <a:lnSpc>
                <a:spcPct val="100000"/>
              </a:lnSpc>
              <a:spcBef>
                <a:spcPts val="1200"/>
              </a:spcBef>
            </a:pPr>
            <a:r>
              <a:rPr lang="en-GB" sz="2100" dirty="0"/>
              <a:t>Sample  hauls with replacement,  put them back into the sampling area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100" b="1" dirty="0"/>
          </a:p>
          <a:p>
            <a:pPr marL="285750" lvl="1" indent="-285750">
              <a:lnSpc>
                <a:spcPct val="110000"/>
              </a:lnSpc>
              <a:spcBef>
                <a:spcPts val="1200"/>
              </a:spcBef>
            </a:pPr>
            <a:r>
              <a:rPr lang="en-GB" sz="2100" dirty="0"/>
              <a:t>If there is only one trawl haul in the rectangle sample either that or one closest in “air distance”, that is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</a:pPr>
            <a:endParaRPr lang="en-GB" sz="2100" dirty="0"/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</a:pPr>
            <a:endParaRPr lang="en-GB" sz="2100" dirty="0"/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</a:pPr>
            <a:endParaRPr lang="en-US" sz="21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21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2100" b="1" dirty="0"/>
              <a:t>This preserves the both the trawl hauls within each rectangle  and the age observations within each length class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</a:pPr>
            <a:endParaRPr lang="en-US" sz="2100" dirty="0"/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</a:pPr>
            <a:r>
              <a:rPr lang="en-US" sz="2100" dirty="0"/>
              <a:t>Sample age observation as DATRAS suggested (on previous slide)</a:t>
            </a:r>
            <a:r>
              <a:rPr lang="en-US" dirty="0"/>
              <a:t>	</a:t>
            </a:r>
            <a:endParaRPr lang="en-US" sz="20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C4CB3-A7FA-4575-BD65-0350E709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3" y="4132458"/>
            <a:ext cx="7800975" cy="568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A9EA2-ADF1-42F8-996C-D5EF500A6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04" y="1552710"/>
            <a:ext cx="73342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2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" y="607422"/>
            <a:ext cx="11364686" cy="5995851"/>
          </a:xfrm>
          <a:prstGeom prst="round1Rect">
            <a:avLst/>
          </a:prstGeo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1800"/>
              </a:spcBef>
              <a:buAutoNum type="arabicPeriod" startAt="3"/>
            </a:pPr>
            <a:r>
              <a:rPr lang="en-GB" sz="2200" b="1" dirty="0"/>
              <a:t>Haul-based bootstrap procedure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GB" sz="1700" dirty="0"/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r>
              <a:rPr lang="en-GB" sz="1900" dirty="0"/>
              <a:t>After pooling length classes in trawl hauls and filling in missing age-length compositions 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1900" dirty="0"/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r>
              <a:rPr lang="en-GB" sz="1900" dirty="0"/>
              <a:t>Sample with replacement as the </a:t>
            </a:r>
            <a:r>
              <a:rPr lang="en-GB" sz="1900" b="1" dirty="0"/>
              <a:t>Stratified bootstrap approach</a:t>
            </a:r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endParaRPr lang="en-GB" sz="19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9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900" dirty="0"/>
              <a:t>This preserves the positions of trawl hauls in statistical rectangles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9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900" b="1" dirty="0"/>
              <a:t>Provides an ALK for each trawl haul   </a:t>
            </a:r>
          </a:p>
        </p:txBody>
      </p:sp>
    </p:spTree>
    <p:extLst>
      <p:ext uri="{BB962C8B-B14F-4D97-AF65-F5344CB8AC3E}">
        <p14:creationId xmlns:p14="http://schemas.microsoft.com/office/powerpoint/2010/main" val="226051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Uncertainty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0" y="617838"/>
            <a:ext cx="12002589" cy="6240162"/>
          </a:xfrm>
          <a:prstGeom prst="round1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GB" sz="2000" dirty="0">
                <a:solidFill>
                  <a:srgbClr val="0070C0"/>
                </a:solidFill>
              </a:rPr>
              <a:t>4.	</a:t>
            </a:r>
            <a:r>
              <a:rPr lang="en-GB" sz="2000" b="1" dirty="0"/>
              <a:t>Model-based bootstrap procedure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GB" sz="1700" dirty="0"/>
          </a:p>
          <a:p>
            <a:pPr marL="201150" lvl="1" indent="-285750">
              <a:lnSpc>
                <a:spcPct val="100000"/>
              </a:lnSpc>
              <a:spcBef>
                <a:spcPts val="1200"/>
              </a:spcBef>
            </a:pPr>
            <a:r>
              <a:rPr lang="en-GB" sz="2000" dirty="0"/>
              <a:t>Sample with replacement as the </a:t>
            </a:r>
            <a:r>
              <a:rPr lang="en-GB" sz="2000" b="1" dirty="0"/>
              <a:t>Haul-based bootstrap approach/Stratified approach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/>
          </a:p>
          <a:p>
            <a:r>
              <a:rPr lang="nb-NO" sz="2000" dirty="0"/>
              <a:t>Uncertainty </a:t>
            </a:r>
            <a:r>
              <a:rPr lang="en-US" sz="2000" dirty="0"/>
              <a:t>in the ALK is taken into account:</a:t>
            </a:r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by the model (Logit)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Variance-covariance matrix is extracted from the estimated model in TMB.</a:t>
            </a:r>
          </a:p>
          <a:p>
            <a:pPr marL="0" indent="0"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This preserves the positions of trawl hauls in statistical rectangles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Provides an ALK for each trawl haul   </a:t>
            </a:r>
          </a:p>
        </p:txBody>
      </p:sp>
    </p:spTree>
    <p:extLst>
      <p:ext uri="{BB962C8B-B14F-4D97-AF65-F5344CB8AC3E}">
        <p14:creationId xmlns:p14="http://schemas.microsoft.com/office/powerpoint/2010/main" val="302497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The North Sea Cod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" y="607422"/>
            <a:ext cx="11364686" cy="5995851"/>
          </a:xfrm>
          <a:prstGeom prst="round1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000" dirty="0"/>
              <a:t>Brief description of cod data in Q1 of 2015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7C2CE-4B24-4E3A-AE50-EBB801E8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0" y="1494263"/>
            <a:ext cx="11649306" cy="45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7D2E-507A-4FBE-B4A5-E3154CF0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84" y="0"/>
            <a:ext cx="10515600" cy="536749"/>
          </a:xfrm>
        </p:spPr>
        <p:txBody>
          <a:bodyPr>
            <a:normAutofit/>
          </a:bodyPr>
          <a:lstStyle/>
          <a:p>
            <a:pPr algn="ctr"/>
            <a:r>
              <a:rPr lang="en-GB" sz="2500" b="1" dirty="0"/>
              <a:t>The North Sea Cod Data </a:t>
            </a:r>
            <a:endParaRPr lang="nb-NO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8E27-ED5A-4007-9D7C-8CD44706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1302707"/>
            <a:ext cx="4246322" cy="751562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Lower catch rates for larger age-length groups</a:t>
            </a:r>
          </a:p>
          <a:p>
            <a:pPr marL="285750" indent="-285750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GB" sz="1700" b="0" dirty="0"/>
              <a:t>Higher catch rates for smaller, younger fish</a:t>
            </a:r>
          </a:p>
          <a:p>
            <a:endParaRPr lang="nb-NO" sz="15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In 2015, 89% of the trawl hauls with  length observations also had an age observation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Conditioning on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&gt;50 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sz="1700" b="0" dirty="0"/>
                  <a:t> the percentage is higher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1700" b="0" dirty="0"/>
                  <a:t>The probability generally increased over the years, almost 10% between 2010 -2017</a:t>
                </a:r>
              </a:p>
              <a:p>
                <a:endParaRPr lang="nb-NO" sz="13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4D8BB2C-7EC3-443F-8D51-B98F2A7FF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5837129" y="1994312"/>
                <a:ext cx="5999966" cy="823912"/>
              </a:xfrm>
              <a:blipFill>
                <a:blip r:embed="rId2"/>
                <a:stretch>
                  <a:fillRect l="-508" t="-172593" r="-142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6A525C-670B-4DC9-A797-B06D9A3CE7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2605414"/>
            <a:ext cx="5804220" cy="43778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6F0777-68A8-4462-89B2-569441A579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88690" y="2918563"/>
            <a:ext cx="5386192" cy="379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5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0" y="431074"/>
            <a:ext cx="12002589" cy="6172199"/>
          </a:xfrm>
          <a:prstGeom prst="round1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Model-based ALK generally performs better in terms of uncertainty estimation. Accounts for Spatial differences in age-length structures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DATRAS procedure generally gave smaller estimates of uncertainty as it lacks the potential to account for spatial variation in the data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sz="1600" dirty="0"/>
              <a:t>Estimated CPUE at age is captured within a 95% CI for all methods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457200" lvl="1" indent="0">
              <a:spcBef>
                <a:spcPts val="0"/>
              </a:spcBef>
              <a:buNone/>
            </a:pPr>
            <a:endParaRPr lang="en-GB" sz="14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endParaRPr lang="nb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5B0B4-FF39-4FD1-A425-319F9B91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1554480"/>
            <a:ext cx="1080298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6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80B2-C843-44B0-83EE-42109E7B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79" y="139656"/>
            <a:ext cx="10515600" cy="37391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500" b="1" dirty="0"/>
              <a:t>Future work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F11B-F453-4CAD-8193-156529AE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0" y="526093"/>
            <a:ext cx="12066739" cy="6331907"/>
          </a:xfrm>
        </p:spPr>
        <p:txBody>
          <a:bodyPr>
            <a:normAutofit/>
          </a:bodyPr>
          <a:lstStyle/>
          <a:p>
            <a:r>
              <a:rPr lang="en-GB" sz="1800" dirty="0"/>
              <a:t>Include trawl haul in the model-based ALK estimator</a:t>
            </a:r>
          </a:p>
          <a:p>
            <a:pPr marL="457200" lvl="1" indent="0">
              <a:buNone/>
            </a:pPr>
            <a:endParaRPr lang="en-GB" sz="1800" dirty="0"/>
          </a:p>
          <a:p>
            <a:pPr marL="457200" lvl="1" indent="0">
              <a:buNone/>
            </a:pPr>
            <a:endParaRPr lang="en-GB" sz="1700" dirty="0"/>
          </a:p>
          <a:p>
            <a:r>
              <a:rPr lang="en-GB" sz="1800" dirty="0"/>
              <a:t>Derive an abundance-at-age estimator for the whole North Sea, and its variance estimator</a:t>
            </a:r>
          </a:p>
          <a:p>
            <a:endParaRPr lang="en-GB" sz="1800" dirty="0"/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/>
              <a:t>Compare ALK estimators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sz="17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/>
              <a:t>Use ALK estimators in an assessment model, e.g. SAM or XSAM</a:t>
            </a:r>
          </a:p>
          <a:p>
            <a:pPr marL="457200" lvl="1" indent="0">
              <a:buNone/>
            </a:pPr>
            <a:endParaRPr lang="en-GB" sz="1400" dirty="0"/>
          </a:p>
          <a:p>
            <a:r>
              <a:rPr lang="en-GB" sz="1800" b="1" dirty="0"/>
              <a:t>Optimize sampling effort:   </a:t>
            </a:r>
            <a:r>
              <a:rPr lang="en-GB" sz="1800" dirty="0"/>
              <a:t>removal of  trawl hauls and otoliths to determine if there is any effect on the variance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/>
              <a:t>As a means of justifying sampling effort e.g.,  number of days at sea and number of stations sampled and number of samples taken</a:t>
            </a:r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r>
              <a:rPr lang="en-GB" sz="1800" dirty="0"/>
              <a:t>Consider Hierarchical bootstrapping approach</a:t>
            </a:r>
          </a:p>
          <a:p>
            <a:endParaRPr lang="en-GB" sz="1800" dirty="0"/>
          </a:p>
          <a:p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66297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9FE-D97A-47F4-BA4D-0773EC2B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605" y="1"/>
            <a:ext cx="9144000" cy="109282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Thank you</a:t>
            </a:r>
            <a:endParaRPr lang="nb-NO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517F-1F6F-416B-A087-579963BF6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2527"/>
            <a:ext cx="9144000" cy="1033346"/>
          </a:xfrm>
        </p:spPr>
        <p:txBody>
          <a:bodyPr>
            <a:normAutofit/>
          </a:bodyPr>
          <a:lstStyle/>
          <a:p>
            <a:endParaRPr lang="nb-NO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3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69" y="0"/>
            <a:ext cx="10515600" cy="41822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Aims and Objectives</a:t>
            </a:r>
            <a:endParaRPr lang="nb-NO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345989"/>
            <a:ext cx="11704320" cy="64172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400" b="1" dirty="0"/>
              <a:t>Main AIM of IBTS</a:t>
            </a:r>
            <a:r>
              <a:rPr lang="en-GB" sz="24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Provide information on seasonal distribution of stocks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Use this information to monitor changes in fish stocks and abundance of all species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Provide point estimates of catch in numbers  at age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400" b="1" dirty="0"/>
              <a:t>Problems: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Points estimates are provided </a:t>
            </a:r>
            <a:r>
              <a:rPr lang="en-GB" sz="2000" dirty="0">
                <a:solidFill>
                  <a:srgbClr val="C00000"/>
                </a:solidFill>
              </a:rPr>
              <a:t>without estimates of uncertainty</a:t>
            </a:r>
            <a:r>
              <a:rPr lang="en-GB" sz="2000" dirty="0"/>
              <a:t>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Assumes age-length (ALK) compositions are the </a:t>
            </a:r>
            <a:r>
              <a:rPr lang="en-GB" sz="2000" b="1" dirty="0"/>
              <a:t>same</a:t>
            </a:r>
            <a:r>
              <a:rPr lang="en-GB" sz="2000" dirty="0"/>
              <a:t> over relatively large areas </a:t>
            </a:r>
          </a:p>
          <a:p>
            <a:pPr marL="457200" lvl="1" indent="0">
              <a:lnSpc>
                <a:spcPct val="110000"/>
              </a:lnSpc>
              <a:spcBef>
                <a:spcPts val="1200"/>
              </a:spcBef>
              <a:buNone/>
            </a:pPr>
            <a:endParaRPr lang="en-GB" sz="20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sz="2400" b="1" dirty="0"/>
              <a:t>Our Aim: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GB" sz="2000" dirty="0"/>
              <a:t>Provide uncertainty estimates of abundance indices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GB" sz="2000" dirty="0"/>
              <a:t>Develop an ALK that accounts for </a:t>
            </a:r>
            <a:r>
              <a:rPr lang="en-GB" sz="2000" b="1" dirty="0"/>
              <a:t>variation</a:t>
            </a:r>
            <a:r>
              <a:rPr lang="en-GB" sz="2000" dirty="0"/>
              <a:t> in age-length compositions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14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0C7A-3303-4A53-A56E-85F3093A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35" y="0"/>
            <a:ext cx="10515600" cy="4702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Aims and Objectives</a:t>
            </a:r>
            <a:endParaRPr lang="nb-NO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A624-686F-481E-80AE-58251B5B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483327"/>
            <a:ext cx="11704320" cy="614607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2400" dirty="0"/>
              <a:t>Age distribution for age 2 cod of length  40cm  clearly varies within Central North Sea and Northern North Sea</a:t>
            </a:r>
          </a:p>
          <a:p>
            <a:pPr lvl="1"/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472AA-2544-453E-94C7-AAB50DCC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90" y="1398709"/>
            <a:ext cx="6844937" cy="52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8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32" y="81776"/>
            <a:ext cx="10515600" cy="248194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0280-061D-49F5-A6B5-F492CBD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385355"/>
            <a:ext cx="7002048" cy="63158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GB" sz="1800" dirty="0"/>
              <a:t>Defined by ICES round fish areas (RFA) numbered 1 to 10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>
              <a:spcBef>
                <a:spcPts val="0"/>
              </a:spcBef>
            </a:pPr>
            <a:r>
              <a:rPr lang="en-GB" sz="1800" dirty="0"/>
              <a:t>RFAs are substratified into small strata (</a:t>
            </a:r>
            <a:r>
              <a:rPr lang="en-GB" sz="1800" b="1" dirty="0"/>
              <a:t>statistical rectangles</a:t>
            </a:r>
            <a:r>
              <a:rPr lang="en-GB" sz="1800" dirty="0"/>
              <a:t>):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GB" sz="1500" dirty="0"/>
          </a:p>
          <a:p>
            <a:pPr marL="0" indent="0">
              <a:spcBef>
                <a:spcPts val="0"/>
              </a:spcBef>
              <a:buNone/>
            </a:pPr>
            <a:endParaRPr lang="en-GB" sz="17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800" dirty="0"/>
              <a:t>Research vessels were free to choose any position, clear of obstruction, in the rectangles  </a:t>
            </a:r>
            <a:r>
              <a:rPr lang="en-GB" sz="1800" b="1" dirty="0"/>
              <a:t>(semi-random approach)</a:t>
            </a:r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 marL="0" indent="0">
              <a:spcBef>
                <a:spcPts val="0"/>
              </a:spcBef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700" dirty="0"/>
              <a:t>Presently sampling locations are “randomly” selected in advance from previously trawled positions from 2000-2017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7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700" dirty="0"/>
              <a:t>Two nations fish in each rectangle, hence,  at least two hauls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7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700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700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nb-NO" sz="1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6DAF1-B973-48E7-9780-EC94CA0DE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1529" y="542109"/>
            <a:ext cx="5440471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9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C27C-768A-4859-AB7A-D12828E4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898" y="22302"/>
            <a:ext cx="10515600" cy="326571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Sampling frame</a:t>
            </a:r>
            <a:endParaRPr lang="nb-NO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F0280-061D-49F5-A6B5-F492CBDDC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515983"/>
            <a:ext cx="6825344" cy="61852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1800" dirty="0"/>
              <a:t>Length data are collected </a:t>
            </a:r>
            <a:r>
              <a:rPr lang="en-US" sz="1800" dirty="0"/>
              <a:t>for all fish species</a:t>
            </a:r>
          </a:p>
          <a:p>
            <a:pPr>
              <a:spcBef>
                <a:spcPts val="1200"/>
              </a:spcBef>
            </a:pPr>
            <a:endParaRPr lang="en-US" sz="1900" dirty="0"/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to 0.1cm below for shellfish,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to 0.5cm below for herring and sprat and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700" dirty="0"/>
              <a:t>to 1cm below for all other species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1600" dirty="0"/>
          </a:p>
          <a:p>
            <a:pPr>
              <a:spcBef>
                <a:spcPts val="1800"/>
              </a:spcBef>
            </a:pPr>
            <a:r>
              <a:rPr lang="en-GB" sz="1900" dirty="0"/>
              <a:t>Otoliths were and are sampled according to the Table</a:t>
            </a:r>
          </a:p>
          <a:p>
            <a:pPr>
              <a:spcBef>
                <a:spcPts val="1800"/>
              </a:spcBef>
            </a:pPr>
            <a:endParaRPr lang="en-GB" sz="1900" dirty="0"/>
          </a:p>
          <a:p>
            <a:pPr>
              <a:spcBef>
                <a:spcPts val="1800"/>
              </a:spcBef>
            </a:pPr>
            <a:r>
              <a:rPr lang="en-GB" sz="1900" b="1" dirty="0"/>
              <a:t>Query about current otolith samples taken by each nation</a:t>
            </a:r>
          </a:p>
          <a:p>
            <a:pPr>
              <a:spcBef>
                <a:spcPts val="1800"/>
              </a:spcBef>
            </a:pPr>
            <a:endParaRPr lang="en-US" sz="1900" dirty="0"/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0" indent="0">
              <a:spcBef>
                <a:spcPts val="1800"/>
              </a:spcBef>
              <a:buNone/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en-GB" sz="1700" dirty="0"/>
          </a:p>
          <a:p>
            <a:pPr>
              <a:spcBef>
                <a:spcPts val="0"/>
              </a:spcBef>
            </a:pPr>
            <a:endParaRPr lang="nb-NO" sz="17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CD253A-6C0F-453C-97C7-EFA6FE814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5709" y="431074"/>
            <a:ext cx="5706291" cy="64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38" y="81776"/>
            <a:ext cx="10515600" cy="307612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Methods</a:t>
            </a:r>
            <a:endParaRPr lang="nb-NO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96390"/>
                <a:ext cx="11959044" cy="636161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GB" sz="1900" dirty="0"/>
                  <a:t>Catch per unit effort (CPUE) is computed according to the sampling frame design</a:t>
                </a:r>
              </a:p>
              <a:p>
                <a:pPr>
                  <a:spcBef>
                    <a:spcPts val="0"/>
                  </a:spcBef>
                </a:pPr>
                <a:endParaRPr lang="en-GB" sz="1900" dirty="0"/>
              </a:p>
              <a:p>
                <a:pPr>
                  <a:spcBef>
                    <a:spcPts val="0"/>
                  </a:spcBef>
                </a:pPr>
                <a:r>
                  <a:rPr lang="en-GB" sz="1900" dirty="0"/>
                  <a:t>Define </a:t>
                </a:r>
                <a14:m>
                  <m:oMath xmlns:m="http://schemas.openxmlformats.org/officeDocument/2006/math">
                    <m:r>
                      <a:rPr lang="en-GB" sz="19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9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9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900" dirty="0"/>
                  <a:t> to be the number of  fish with length 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900" dirty="0"/>
                  <a:t> caught in the </a:t>
                </a:r>
                <a14:m>
                  <m:oMath xmlns:m="http://schemas.openxmlformats.org/officeDocument/2006/math">
                    <m:r>
                      <a:rPr lang="en-GB" sz="19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1900" dirty="0">
                    <a:solidFill>
                      <a:srgbClr val="0070C0"/>
                    </a:solidFill>
                  </a:rPr>
                  <a:t>th</a:t>
                </a:r>
                <a:r>
                  <a:rPr lang="en-GB" sz="1900" dirty="0"/>
                  <a:t> trawl haul then the CPUE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20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GB" sz="1700" dirty="0"/>
                  <a:t>The CPUE for a given trawl haul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7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700" dirty="0"/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 duration of the trawl haul  in hours</a:t>
                </a:r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GB" sz="1600" dirty="0"/>
                  <a:t>2.	</a:t>
                </a:r>
                <a:r>
                  <a:rPr lang="en-GB" sz="1700" dirty="0"/>
                  <a:t>CPUE per age class is then computed as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700" dirty="0"/>
              </a:p>
              <a:p>
                <a:pPr marL="914400" lvl="2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7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7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7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GB" sz="17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en-GB" sz="17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𝐴𝐿𝐾</m:t>
                          </m:r>
                        </m:e>
                        <m:sub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sz="1700" dirty="0"/>
              </a:p>
              <a:p>
                <a:pPr marL="800100" lvl="1" indent="-342900">
                  <a:spcBef>
                    <a:spcPts val="0"/>
                  </a:spcBef>
                  <a:buAutoNum type="arabicPeriod" startAt="2"/>
                </a:pPr>
                <a:endParaRPr lang="en-GB" sz="17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GB" sz="1700" dirty="0"/>
                  <a:t>3.	The mean CPUE in a statistical rectangle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700" dirty="0"/>
                  <a:t>, is the average of the CPUE for each haul in the statistical rectangle</a:t>
                </a:r>
              </a:p>
              <a:p>
                <a:pPr marL="800100" lvl="1" indent="-342900">
                  <a:spcBef>
                    <a:spcPts val="0"/>
                  </a:spcBef>
                  <a:buAutoNum type="arabicPeriod" startAt="2"/>
                </a:pPr>
                <a:endParaRPr lang="en-GB" sz="1700" dirty="0"/>
              </a:p>
              <a:p>
                <a:pPr marL="914400" lvl="2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𝑚𝐶𝑃𝑈𝐸</m:t>
                          </m:r>
                        </m:e>
                        <m:sub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𝐶𝑃𝑈𝐸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GB" sz="17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GB" sz="17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7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 the set of trawl hauls made</a:t>
                </a:r>
                <a:endParaRPr lang="en-GB" sz="16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 total number of trawl haul  made in a rectangle</a:t>
                </a:r>
              </a:p>
              <a:p>
                <a:pPr lvl="2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GB" sz="12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endParaRPr lang="en-GB" sz="16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96390"/>
                <a:ext cx="11959044" cy="6361610"/>
              </a:xfrm>
              <a:blipFill>
                <a:blip r:embed="rId2"/>
                <a:stretch>
                  <a:fillRect l="-357" t="-958" b="-287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20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64681"/>
            <a:ext cx="10515600" cy="307612"/>
          </a:xfrm>
        </p:spPr>
        <p:txBody>
          <a:bodyPr>
            <a:noAutofit/>
          </a:bodyPr>
          <a:lstStyle/>
          <a:p>
            <a:pPr algn="ctr"/>
            <a:r>
              <a:rPr lang="en-GB" sz="2500" b="1" dirty="0"/>
              <a:t>Methods</a:t>
            </a:r>
            <a:endParaRPr lang="nb-NO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</p:spPr>
            <p:txBody>
              <a:bodyPr>
                <a:normAutofit/>
              </a:bodyPr>
              <a:lstStyle/>
              <a:p>
                <a:pPr marL="800100" lvl="1" indent="-342900">
                  <a:spcBef>
                    <a:spcPts val="0"/>
                  </a:spcBef>
                  <a:buAutoNum type="arabicPeriod" startAt="4"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GB" sz="1800" dirty="0"/>
                  <a:t>4.	The mean CPUE in the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800" dirty="0"/>
                  <a:t>th  RFA is the average of the mean CPUE of all statistical rectangles in the RFA </a:t>
                </a:r>
              </a:p>
              <a:p>
                <a:pPr marL="1257300" lvl="2" indent="-342900">
                  <a:spcBef>
                    <a:spcPts val="0"/>
                  </a:spcBef>
                  <a:buAutoNum type="arabicPeriod" startAt="3"/>
                </a:pPr>
                <a:endParaRPr lang="en-GB" sz="1800" dirty="0"/>
              </a:p>
              <a:p>
                <a:pPr marL="457200" lvl="1" indent="0" defTabSz="538163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𝑚𝐶𝑃𝑈𝐸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𝑚𝐶𝑃𝑈𝐸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GB" sz="14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 the set statistical rectangles in the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700" dirty="0"/>
                  <a:t>th  RFA</a:t>
                </a:r>
                <a:endParaRPr lang="en-GB" sz="17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700" i="1">
                        <a:latin typeface="Cambria Math" panose="02040503050406030204" pitchFamily="18" charset="0"/>
                      </a:rPr>
                      <m:t>|:</m:t>
                    </m:r>
                    <m:r>
                      <a:rPr lang="en-GB" sz="1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700" dirty="0"/>
                  <a:t> total number of statistical rectangles in the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700" dirty="0" err="1"/>
                  <a:t>th</a:t>
                </a:r>
                <a:r>
                  <a:rPr lang="en-GB" sz="1700" dirty="0"/>
                  <a:t> RFA</a:t>
                </a:r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GB" sz="1400" dirty="0"/>
              </a:p>
              <a:p>
                <a:pPr lvl="2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GB" sz="14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GB" sz="1800" dirty="0"/>
                  <a:t>5.	</a:t>
                </a:r>
                <a:r>
                  <a:rPr lang="en-GB" sz="1800" b="1" dirty="0"/>
                  <a:t>The final indices are calculated  by taking the sum of the length classes for a given age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800" b="1" dirty="0"/>
                  <a:t> within the RFA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8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𝐶𝑃𝑈𝐸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𝐶𝑃𝑈𝐸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800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endParaRPr lang="en-GB" sz="1800" dirty="0"/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GB" sz="1800" b="1" dirty="0"/>
                  <a:t>Point estimate presented by ICES</a:t>
                </a:r>
              </a:p>
              <a:p>
                <a:pPr lvl="2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GB" sz="1800" b="1" dirty="0"/>
                  <a:t>Does not have uncertainty estimates	</a:t>
                </a:r>
                <a:r>
                  <a:rPr lang="en-GB" sz="1800" dirty="0"/>
                  <a:t>	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>
                  <a:spcBef>
                    <a:spcPts val="0"/>
                  </a:spcBef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96390"/>
                <a:ext cx="11959044" cy="6152604"/>
              </a:xfrm>
              <a:blipFill>
                <a:blip r:embed="rId2"/>
                <a:stretch>
                  <a:fillRect t="-455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9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104078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DATRAS ALK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FF8F-681F-45A1-BE77-454FD622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7" y="423746"/>
            <a:ext cx="11959044" cy="64342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This is an aggregation of individual samples from a haul combined over a RFA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Assumes age-length compositions are homogeneous within a RFA. This is not case as seen in age distribution Plot (2 – 40cm)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/>
              <a:t>Violations of assumption will give bias results (Kimura, 1977)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700" dirty="0"/>
              <a:t>                                                                 +                                                               =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17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700" dirty="0"/>
              <a:t>Missing ALKs are imputed by extrapolation: taking averages and borrowing closest length group age-length composition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700" dirty="0"/>
              <a:t>A single ALK for a RFA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sz="1700" dirty="0"/>
              <a:t>Does not account for spatial variation in the data and as a consequence would result in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500" dirty="0">
                <a:solidFill>
                  <a:srgbClr val="C00000"/>
                </a:solidFill>
              </a:rPr>
              <a:t>biased  estimates, and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1500" dirty="0">
                <a:solidFill>
                  <a:srgbClr val="C00000"/>
                </a:solidFill>
              </a:rPr>
              <a:t>an underestimation of uncertainty</a:t>
            </a:r>
          </a:p>
          <a:p>
            <a:pPr marL="0" indent="0">
              <a:buNone/>
            </a:pP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C584CC-8BAC-497C-BE39-2E66E6CC0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42809"/>
              </p:ext>
            </p:extLst>
          </p:nvPr>
        </p:nvGraphicFramePr>
        <p:xfrm>
          <a:off x="364645" y="1865971"/>
          <a:ext cx="2625634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38">
                  <a:extLst>
                    <a:ext uri="{9D8B030D-6E8A-4147-A177-3AD203B41FA5}">
                      <a16:colId xmlns:a16="http://schemas.microsoft.com/office/drawing/2014/main" val="714269687"/>
                    </a:ext>
                  </a:extLst>
                </a:gridCol>
                <a:gridCol w="1289696">
                  <a:extLst>
                    <a:ext uri="{9D8B030D-6E8A-4147-A177-3AD203B41FA5}">
                      <a16:colId xmlns:a16="http://schemas.microsoft.com/office/drawing/2014/main" val="3014673696"/>
                    </a:ext>
                  </a:extLst>
                </a:gridCol>
              </a:tblGrid>
              <a:tr h="249927"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Haul ID: 11101</a:t>
                      </a:r>
                      <a:endParaRPr lang="nb-NO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564"/>
                  </a:ext>
                </a:extLst>
              </a:tr>
              <a:tr h="411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Length class (cm)</a:t>
                      </a:r>
                      <a:endParaRPr lang="nb-NO" sz="1100" dirty="0"/>
                    </a:p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Age (years)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1321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3079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                                   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6402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566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68192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65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580"/>
                  </a:ext>
                </a:extLst>
              </a:tr>
              <a:tr h="249927">
                <a:tc>
                  <a:txBody>
                    <a:bodyPr/>
                    <a:lstStyle/>
                    <a:p>
                      <a:r>
                        <a:rPr lang="en-GB" sz="1100" dirty="0"/>
                        <a:t>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113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45BB4B-ACB7-4D55-8A08-F957188AE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47830"/>
              </p:ext>
            </p:extLst>
          </p:nvPr>
        </p:nvGraphicFramePr>
        <p:xfrm>
          <a:off x="3505571" y="1888273"/>
          <a:ext cx="2625634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938">
                  <a:extLst>
                    <a:ext uri="{9D8B030D-6E8A-4147-A177-3AD203B41FA5}">
                      <a16:colId xmlns:a16="http://schemas.microsoft.com/office/drawing/2014/main" val="714269687"/>
                    </a:ext>
                  </a:extLst>
                </a:gridCol>
                <a:gridCol w="1289696">
                  <a:extLst>
                    <a:ext uri="{9D8B030D-6E8A-4147-A177-3AD203B41FA5}">
                      <a16:colId xmlns:a16="http://schemas.microsoft.com/office/drawing/2014/main" val="3014673696"/>
                    </a:ext>
                  </a:extLst>
                </a:gridCol>
              </a:tblGrid>
              <a:tr h="25475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Haul ID: 56801</a:t>
                      </a:r>
                      <a:endParaRPr lang="nb-NO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564"/>
                  </a:ext>
                </a:extLst>
              </a:tr>
              <a:tr h="419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Length class (cm)</a:t>
                      </a:r>
                      <a:endParaRPr lang="nb-NO" sz="1100" dirty="0"/>
                    </a:p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Age (years)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1321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3079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11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66402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12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566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13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68192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14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6665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15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182580"/>
                  </a:ext>
                </a:extLst>
              </a:tr>
              <a:tr h="254750">
                <a:tc>
                  <a:txBody>
                    <a:bodyPr/>
                    <a:lstStyle/>
                    <a:p>
                      <a:r>
                        <a:rPr lang="en-GB" sz="1100" dirty="0"/>
                        <a:t>16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4</a:t>
                      </a:r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32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1E20D49-E350-4A6B-8549-51B130216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30894"/>
                  </p:ext>
                </p:extLst>
              </p:nvPr>
            </p:nvGraphicFramePr>
            <p:xfrm>
              <a:off x="6490010" y="1888273"/>
              <a:ext cx="5367456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1">
                      <a:extLst>
                        <a:ext uri="{9D8B030D-6E8A-4147-A177-3AD203B41FA5}">
                          <a16:colId xmlns:a16="http://schemas.microsoft.com/office/drawing/2014/main" val="1355998477"/>
                        </a:ext>
                      </a:extLst>
                    </a:gridCol>
                    <a:gridCol w="584821">
                      <a:extLst>
                        <a:ext uri="{9D8B030D-6E8A-4147-A177-3AD203B41FA5}">
                          <a16:colId xmlns:a16="http://schemas.microsoft.com/office/drawing/2014/main" val="3182872379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2389646361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720116305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191180558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3800157239"/>
                        </a:ext>
                      </a:extLst>
                    </a:gridCol>
                  </a:tblGrid>
                  <a:tr h="250675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GB" sz="1100" b="1" dirty="0">
                              <a:solidFill>
                                <a:srgbClr val="C00000"/>
                              </a:solidFill>
                            </a:rPr>
                            <a:t>ALK: combined samples from hauls</a:t>
                          </a:r>
                          <a:endParaRPr lang="nb-NO" sz="11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4486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Length</a:t>
                          </a:r>
                          <a:endParaRPr lang="nb-NO" sz="11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GB" sz="11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nb-NO" sz="1100" dirty="0"/>
                            <a:t> (years)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7075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nb-NO" sz="1100" dirty="0"/>
                            <a:t>(cm)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856110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59656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632591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7831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92407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425583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03840"/>
                      </a:ext>
                    </a:extLst>
                  </a:tr>
                  <a:tr h="250675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79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1E20D49-E350-4A6B-8549-51B130216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2830894"/>
                  </p:ext>
                </p:extLst>
              </p:nvPr>
            </p:nvGraphicFramePr>
            <p:xfrm>
              <a:off x="6490010" y="1888273"/>
              <a:ext cx="5367456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331">
                      <a:extLst>
                        <a:ext uri="{9D8B030D-6E8A-4147-A177-3AD203B41FA5}">
                          <a16:colId xmlns:a16="http://schemas.microsoft.com/office/drawing/2014/main" val="1355998477"/>
                        </a:ext>
                      </a:extLst>
                    </a:gridCol>
                    <a:gridCol w="584821">
                      <a:extLst>
                        <a:ext uri="{9D8B030D-6E8A-4147-A177-3AD203B41FA5}">
                          <a16:colId xmlns:a16="http://schemas.microsoft.com/office/drawing/2014/main" val="3182872379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2389646361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720116305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191180558"/>
                        </a:ext>
                      </a:extLst>
                    </a:gridCol>
                    <a:gridCol w="894576">
                      <a:extLst>
                        <a:ext uri="{9D8B030D-6E8A-4147-A177-3AD203B41FA5}">
                          <a16:colId xmlns:a16="http://schemas.microsoft.com/office/drawing/2014/main" val="3800157239"/>
                        </a:ext>
                      </a:extLst>
                    </a:gridCol>
                  </a:tblGrid>
                  <a:tr h="25908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GB" sz="1100" b="1" dirty="0">
                              <a:solidFill>
                                <a:srgbClr val="C00000"/>
                              </a:solidFill>
                            </a:rPr>
                            <a:t>ALK: combined samples from hauls</a:t>
                          </a:r>
                          <a:endParaRPr lang="nb-NO" sz="11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4486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Length</a:t>
                          </a:r>
                          <a:endParaRPr lang="nb-NO" sz="11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29094" t="-104762" r="-292" b="-8261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8070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2"/>
                          <a:stretch>
                            <a:fillRect l="-505" t="-200000" r="-346465" b="-706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1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85611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25965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363259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37831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>
                              <a:solidFill>
                                <a:srgbClr val="C00000"/>
                              </a:solidFill>
                            </a:rPr>
                            <a:t>13</a:t>
                          </a:r>
                          <a:endParaRPr lang="nb-NO" sz="11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1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9240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14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2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42558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15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0384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16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0</a:t>
                          </a:r>
                          <a:endParaRPr lang="nb-NO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100" dirty="0"/>
                            <a:t>1</a:t>
                          </a:r>
                          <a:endParaRPr lang="nb-NO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7794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685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E989-DF01-43F2-A2A7-B9398C12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3" y="81776"/>
            <a:ext cx="10515600" cy="2326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GB" sz="2500" b="1" dirty="0"/>
              <a:t>Haul-based  ALK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Each trawl haul has an ALK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Few observed length classes in a single haul so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Length classes are pooled,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800" dirty="0"/>
                  <a:t>  First pooled length group consists of the five smallest length classes and so on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Search closest neighbour trawls in “air distance” for age-length compositions in the same pooled length group, if there are none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GB" sz="1800" dirty="0"/>
                  <a:t>Fill in missing values using DATRAS approach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1700" dirty="0"/>
                  <a:t>                                                                                                                       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sz="17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17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800" dirty="0">
                    <a:solidFill>
                      <a:srgbClr val="C00000"/>
                    </a:solidFill>
                  </a:rPr>
                  <a:t>Accounts for the stratified sampling design and variation in age-length structures between trawl haul locations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GB" sz="1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DFF8F-681F-45A1-BE77-454FD622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67" y="423746"/>
                <a:ext cx="11959044" cy="6434254"/>
              </a:xfrm>
              <a:blipFill>
                <a:blip r:embed="rId2"/>
                <a:stretch>
                  <a:fillRect l="-255" t="-758" b="-9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891508"/>
                  </p:ext>
                </p:extLst>
              </p:nvPr>
            </p:nvGraphicFramePr>
            <p:xfrm>
              <a:off x="481654" y="2541664"/>
              <a:ext cx="3088263" cy="367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4970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53293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204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300" dirty="0"/>
                            <a:t>Haul ID: 11101</a:t>
                          </a:r>
                          <a:endParaRPr lang="nb-NO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6454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300" dirty="0"/>
                            <a:t>Length class, </a:t>
                          </a:r>
                          <a14:m>
                            <m:oMath xmlns:m="http://schemas.openxmlformats.org/officeDocument/2006/math">
                              <m: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GB" sz="1300" dirty="0"/>
                            <a:t> (cm)</a:t>
                          </a:r>
                          <a:endParaRPr lang="nb-NO" sz="1300" dirty="0"/>
                        </a:p>
                        <a:p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Age (years)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11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12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13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14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17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450494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052074"/>
                      </a:ext>
                    </a:extLst>
                  </a:tr>
                  <a:tr h="282044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8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584CC-8BAC-497C-BE39-2E66E6CC0B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891508"/>
                  </p:ext>
                </p:extLst>
              </p:nvPr>
            </p:nvGraphicFramePr>
            <p:xfrm>
              <a:off x="481654" y="2541664"/>
              <a:ext cx="3088263" cy="3672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4970">
                      <a:extLst>
                        <a:ext uri="{9D8B030D-6E8A-4147-A177-3AD203B41FA5}">
                          <a16:colId xmlns:a16="http://schemas.microsoft.com/office/drawing/2014/main" val="714269687"/>
                        </a:ext>
                      </a:extLst>
                    </a:gridCol>
                    <a:gridCol w="1253293">
                      <a:extLst>
                        <a:ext uri="{9D8B030D-6E8A-4147-A177-3AD203B41FA5}">
                          <a16:colId xmlns:a16="http://schemas.microsoft.com/office/drawing/2014/main" val="3014673696"/>
                        </a:ext>
                      </a:extLst>
                    </a:gridCol>
                  </a:tblGrid>
                  <a:tr h="2895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GB" sz="1300" dirty="0"/>
                            <a:t>Haul ID: 11101</a:t>
                          </a:r>
                          <a:endParaRPr lang="nb-NO" sz="13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21356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3"/>
                          <a:stretch>
                            <a:fillRect l="-664" t="-61250" r="-69103" b="-6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Age (years)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2132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10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2093079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11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416640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12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2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05566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13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186819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14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3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096665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15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4</a:t>
                          </a:r>
                          <a:endParaRPr lang="nb-NO" sz="13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18258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691138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/>
                            <a:t>17</a:t>
                          </a:r>
                          <a:endParaRPr lang="nb-NO" sz="13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b-NO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45049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05207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19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3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b-NO" sz="13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858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2D2CB65-8FCF-4D67-9BFF-0CC4F678F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98460"/>
                  </p:ext>
                </p:extLst>
              </p:nvPr>
            </p:nvGraphicFramePr>
            <p:xfrm>
              <a:off x="4033381" y="2542783"/>
              <a:ext cx="7767532" cy="1600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343">
                      <a:extLst>
                        <a:ext uri="{9D8B030D-6E8A-4147-A177-3AD203B41FA5}">
                          <a16:colId xmlns:a16="http://schemas.microsoft.com/office/drawing/2014/main" val="3303244053"/>
                        </a:ext>
                      </a:extLst>
                    </a:gridCol>
                    <a:gridCol w="833299">
                      <a:extLst>
                        <a:ext uri="{9D8B030D-6E8A-4147-A177-3AD203B41FA5}">
                          <a16:colId xmlns:a16="http://schemas.microsoft.com/office/drawing/2014/main" val="1562668843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127915127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1375791691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3864267425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495891534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943358504"/>
                        </a:ext>
                      </a:extLst>
                    </a:gridCol>
                  </a:tblGrid>
                  <a:tr h="282017"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solidFill>
                                <a:srgbClr val="C00000"/>
                              </a:solidFill>
                            </a:rPr>
                            <a:t>ALK for Haul ID: 11101</a:t>
                          </a:r>
                          <a:endParaRPr lang="nb-NO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59123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Length</a:t>
                          </a:r>
                          <a:endParaRPr lang="nb-NO" sz="15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Age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nb-NO" sz="1500" dirty="0"/>
                            <a:t> (years)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035532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sz="15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nb-NO" sz="1500" dirty="0"/>
                            <a:t>(cm)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34200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b-NO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10−14</m:t>
                                    </m:r>
                                  </m:sub>
                                  <m:sup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67266"/>
                      </a:ext>
                    </a:extLst>
                  </a:tr>
                  <a:tr h="2820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b-NO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15−19</m:t>
                                    </m:r>
                                  </m:sub>
                                  <m:sup>
                                    <m:r>
                                      <a:rPr lang="en-GB" sz="15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435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2D2CB65-8FCF-4D67-9BFF-0CC4F678F6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98460"/>
                  </p:ext>
                </p:extLst>
              </p:nvPr>
            </p:nvGraphicFramePr>
            <p:xfrm>
              <a:off x="4033381" y="2542783"/>
              <a:ext cx="7767532" cy="1600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7343">
                      <a:extLst>
                        <a:ext uri="{9D8B030D-6E8A-4147-A177-3AD203B41FA5}">
                          <a16:colId xmlns:a16="http://schemas.microsoft.com/office/drawing/2014/main" val="3303244053"/>
                        </a:ext>
                      </a:extLst>
                    </a:gridCol>
                    <a:gridCol w="833299">
                      <a:extLst>
                        <a:ext uri="{9D8B030D-6E8A-4147-A177-3AD203B41FA5}">
                          <a16:colId xmlns:a16="http://schemas.microsoft.com/office/drawing/2014/main" val="1562668843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127915127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1375791691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3864267425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2495891534"/>
                        </a:ext>
                      </a:extLst>
                    </a:gridCol>
                    <a:gridCol w="1161378">
                      <a:extLst>
                        <a:ext uri="{9D8B030D-6E8A-4147-A177-3AD203B41FA5}">
                          <a16:colId xmlns:a16="http://schemas.microsoft.com/office/drawing/2014/main" val="943358504"/>
                        </a:ext>
                      </a:extLst>
                    </a:gridCol>
                  </a:tblGrid>
                  <a:tr h="320040">
                    <a:tc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b="1" dirty="0">
                              <a:solidFill>
                                <a:srgbClr val="C00000"/>
                              </a:solidFill>
                            </a:rPr>
                            <a:t>ALK for Haul ID: 11101</a:t>
                          </a:r>
                          <a:endParaRPr lang="nb-NO" sz="15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55912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500" dirty="0"/>
                            <a:t>Length</a:t>
                          </a:r>
                          <a:endParaRPr lang="nb-NO" sz="1500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17064" t="-105769" r="-183" b="-3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b-NO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b-NO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035532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201887" r="-590270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2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3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4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b="1" dirty="0">
                              <a:solidFill>
                                <a:srgbClr val="0070C0"/>
                              </a:solidFill>
                            </a:rPr>
                            <a:t>5</a:t>
                          </a:r>
                          <a:endParaRPr lang="nb-NO" sz="15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23420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307692" r="-590270" b="-1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6726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>
                        <a:blipFill>
                          <a:blip r:embed="rId4"/>
                          <a:stretch>
                            <a:fillRect l="-541" t="-400000" r="-590270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0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b-NO" sz="1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435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061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1222</Words>
  <Application>Microsoft Office PowerPoint</Application>
  <PresentationFormat>Widescreen</PresentationFormat>
  <Paragraphs>381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Theme</vt:lpstr>
      <vt:lpstr>Uncertainty Estimation of the North Sea IBTS Abundance Indices </vt:lpstr>
      <vt:lpstr>Aims and Objectives</vt:lpstr>
      <vt:lpstr>Aims and Objectives</vt:lpstr>
      <vt:lpstr>Sampling frame</vt:lpstr>
      <vt:lpstr>Sampling frame</vt:lpstr>
      <vt:lpstr>Methods</vt:lpstr>
      <vt:lpstr>Methods</vt:lpstr>
      <vt:lpstr>DATRAS ALK Estimator</vt:lpstr>
      <vt:lpstr>Haul-based  ALK Estimator</vt:lpstr>
      <vt:lpstr>Model-based  ALK  Estimator</vt:lpstr>
      <vt:lpstr>Uncertainty Estimation</vt:lpstr>
      <vt:lpstr>Uncertainty Estimation</vt:lpstr>
      <vt:lpstr>Uncertainty Estimation</vt:lpstr>
      <vt:lpstr>Uncertainty Estimation</vt:lpstr>
      <vt:lpstr>The North Sea Cod Data</vt:lpstr>
      <vt:lpstr>The North Sea Cod Data </vt:lpstr>
      <vt:lpstr>Results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Estimation of the North Sea International Bottom Trawl Survey (IBTS) Abundance Indices</dc:title>
  <dc:creator>Jourdain, Natoya</dc:creator>
  <cp:lastModifiedBy>Jourdain, Natoya</cp:lastModifiedBy>
  <cp:revision>118</cp:revision>
  <dcterms:created xsi:type="dcterms:W3CDTF">2018-02-23T13:01:29Z</dcterms:created>
  <dcterms:modified xsi:type="dcterms:W3CDTF">2018-03-15T08:50:36Z</dcterms:modified>
</cp:coreProperties>
</file>