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6" r:id="rId4"/>
    <p:sldId id="257" r:id="rId5"/>
    <p:sldId id="259" r:id="rId6"/>
    <p:sldId id="258" r:id="rId7"/>
    <p:sldId id="280" r:id="rId8"/>
    <p:sldId id="262" r:id="rId9"/>
    <p:sldId id="261" r:id="rId10"/>
    <p:sldId id="272" r:id="rId11"/>
    <p:sldId id="292" r:id="rId12"/>
    <p:sldId id="270" r:id="rId13"/>
    <p:sldId id="274" r:id="rId14"/>
    <p:sldId id="275" r:id="rId15"/>
    <p:sldId id="287" r:id="rId16"/>
    <p:sldId id="276" r:id="rId17"/>
    <p:sldId id="289" r:id="rId18"/>
    <p:sldId id="279" r:id="rId19"/>
    <p:sldId id="291" r:id="rId20"/>
    <p:sldId id="284" r:id="rId21"/>
    <p:sldId id="285" r:id="rId22"/>
    <p:sldId id="286" r:id="rId23"/>
    <p:sldId id="283" r:id="rId24"/>
    <p:sldId id="293" r:id="rId25"/>
    <p:sldId id="294" r:id="rId26"/>
    <p:sldId id="295" r:id="rId27"/>
    <p:sldId id="296" r:id="rId28"/>
    <p:sldId id="297" r:id="rId29"/>
    <p:sldId id="298" r:id="rId30"/>
    <p:sldId id="282" r:id="rId31"/>
    <p:sldId id="290" r:id="rId32"/>
    <p:sldId id="281" r:id="rId33"/>
    <p:sldId id="288" r:id="rId34"/>
    <p:sldId id="278" r:id="rId35"/>
    <p:sldId id="277" r:id="rId36"/>
    <p:sldId id="273" r:id="rId37"/>
    <p:sldId id="271" r:id="rId38"/>
    <p:sldId id="269" r:id="rId39"/>
    <p:sldId id="268" r:id="rId40"/>
    <p:sldId id="267" r:id="rId41"/>
    <p:sldId id="263" r:id="rId42"/>
    <p:sldId id="264" r:id="rId4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17" d="100"/>
          <a:sy n="117" d="100"/>
        </p:scale>
        <p:origin x="10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4BE3-E9F3-4ADA-8893-E2F4958C0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4973317F-1E98-4B0A-B6CF-C7B49C471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ACE186AA-5D70-4380-BE27-72D4BAB69245}"/>
              </a:ext>
            </a:extLst>
          </p:cNvPr>
          <p:cNvSpPr>
            <a:spLocks noGrp="1"/>
          </p:cNvSpPr>
          <p:nvPr>
            <p:ph type="dt" sz="half" idx="10"/>
          </p:nvPr>
        </p:nvSpPr>
        <p:spPr/>
        <p:txBody>
          <a:bodyPr/>
          <a:lstStyle/>
          <a:p>
            <a:fld id="{D6435B67-EDFB-4894-8E5E-CF65ED83C5B3}" type="datetimeFigureOut">
              <a:rPr lang="nb-NO" smtClean="0"/>
              <a:t>27.02.2018</a:t>
            </a:fld>
            <a:endParaRPr lang="nb-NO"/>
          </a:p>
        </p:txBody>
      </p:sp>
      <p:sp>
        <p:nvSpPr>
          <p:cNvPr id="5" name="Footer Placeholder 4">
            <a:extLst>
              <a:ext uri="{FF2B5EF4-FFF2-40B4-BE49-F238E27FC236}">
                <a16:creationId xmlns:a16="http://schemas.microsoft.com/office/drawing/2014/main" id="{D9FCB8C3-BA1B-401A-9941-2F84FDE875F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C598F84-205D-48F3-AA90-E0CCCA23217A}"/>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33128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41A5-DDBA-4FEE-89BA-BD1647B8EECF}"/>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3BF30B86-9351-408A-BD5C-667E82D7FD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D4BAF35F-2DAA-4DCF-BC02-04B6FB85FEBA}"/>
              </a:ext>
            </a:extLst>
          </p:cNvPr>
          <p:cNvSpPr>
            <a:spLocks noGrp="1"/>
          </p:cNvSpPr>
          <p:nvPr>
            <p:ph type="dt" sz="half" idx="10"/>
          </p:nvPr>
        </p:nvSpPr>
        <p:spPr/>
        <p:txBody>
          <a:bodyPr/>
          <a:lstStyle/>
          <a:p>
            <a:fld id="{D6435B67-EDFB-4894-8E5E-CF65ED83C5B3}" type="datetimeFigureOut">
              <a:rPr lang="nb-NO" smtClean="0"/>
              <a:t>27.02.2018</a:t>
            </a:fld>
            <a:endParaRPr lang="nb-NO"/>
          </a:p>
        </p:txBody>
      </p:sp>
      <p:sp>
        <p:nvSpPr>
          <p:cNvPr id="5" name="Footer Placeholder 4">
            <a:extLst>
              <a:ext uri="{FF2B5EF4-FFF2-40B4-BE49-F238E27FC236}">
                <a16:creationId xmlns:a16="http://schemas.microsoft.com/office/drawing/2014/main" id="{E8DDB012-97C8-4FA9-93A4-2EFD3E000741}"/>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6FD30C8-6BB4-4DDC-82AA-89E70A71FC7E}"/>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27271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9CE8D-5B36-4035-AF47-D36C9E7FE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A8F9FCEC-3DA0-45B8-85F6-475500C56A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451F252-863F-49E2-A985-66CAE31BB49D}"/>
              </a:ext>
            </a:extLst>
          </p:cNvPr>
          <p:cNvSpPr>
            <a:spLocks noGrp="1"/>
          </p:cNvSpPr>
          <p:nvPr>
            <p:ph type="dt" sz="half" idx="10"/>
          </p:nvPr>
        </p:nvSpPr>
        <p:spPr/>
        <p:txBody>
          <a:bodyPr/>
          <a:lstStyle/>
          <a:p>
            <a:fld id="{D6435B67-EDFB-4894-8E5E-CF65ED83C5B3}" type="datetimeFigureOut">
              <a:rPr lang="nb-NO" smtClean="0"/>
              <a:t>27.02.2018</a:t>
            </a:fld>
            <a:endParaRPr lang="nb-NO"/>
          </a:p>
        </p:txBody>
      </p:sp>
      <p:sp>
        <p:nvSpPr>
          <p:cNvPr id="5" name="Footer Placeholder 4">
            <a:extLst>
              <a:ext uri="{FF2B5EF4-FFF2-40B4-BE49-F238E27FC236}">
                <a16:creationId xmlns:a16="http://schemas.microsoft.com/office/drawing/2014/main" id="{A2BB2336-1B6E-4F85-8154-4BFA5578DFA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3E67E3C-049C-452E-82A0-DE7A20363A37}"/>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420894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758A-BE94-45E3-90E3-F33E4AC3B4CF}"/>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FBFE7E6B-7F19-4F25-AD7E-052F2DC967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BE82C422-B979-48B9-8DF6-5C3B32096C95}"/>
              </a:ext>
            </a:extLst>
          </p:cNvPr>
          <p:cNvSpPr>
            <a:spLocks noGrp="1"/>
          </p:cNvSpPr>
          <p:nvPr>
            <p:ph type="dt" sz="half" idx="10"/>
          </p:nvPr>
        </p:nvSpPr>
        <p:spPr/>
        <p:txBody>
          <a:bodyPr/>
          <a:lstStyle/>
          <a:p>
            <a:fld id="{D6435B67-EDFB-4894-8E5E-CF65ED83C5B3}" type="datetimeFigureOut">
              <a:rPr lang="nb-NO" smtClean="0"/>
              <a:t>27.02.2018</a:t>
            </a:fld>
            <a:endParaRPr lang="nb-NO"/>
          </a:p>
        </p:txBody>
      </p:sp>
      <p:sp>
        <p:nvSpPr>
          <p:cNvPr id="5" name="Footer Placeholder 4">
            <a:extLst>
              <a:ext uri="{FF2B5EF4-FFF2-40B4-BE49-F238E27FC236}">
                <a16:creationId xmlns:a16="http://schemas.microsoft.com/office/drawing/2014/main" id="{462DF40C-A359-45FF-A5DE-0B2E314C684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70CBAD1-82FC-40D2-8D58-35BCF3076E6D}"/>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90887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D62C-1A3C-4DE1-9813-EB5E4A1C07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8D212084-6B80-44A7-A183-34163419C3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641800-5B0E-4EBB-98C9-48F7C55E0D87}"/>
              </a:ext>
            </a:extLst>
          </p:cNvPr>
          <p:cNvSpPr>
            <a:spLocks noGrp="1"/>
          </p:cNvSpPr>
          <p:nvPr>
            <p:ph type="dt" sz="half" idx="10"/>
          </p:nvPr>
        </p:nvSpPr>
        <p:spPr/>
        <p:txBody>
          <a:bodyPr/>
          <a:lstStyle/>
          <a:p>
            <a:fld id="{D6435B67-EDFB-4894-8E5E-CF65ED83C5B3}" type="datetimeFigureOut">
              <a:rPr lang="nb-NO" smtClean="0"/>
              <a:t>27.02.2018</a:t>
            </a:fld>
            <a:endParaRPr lang="nb-NO"/>
          </a:p>
        </p:txBody>
      </p:sp>
      <p:sp>
        <p:nvSpPr>
          <p:cNvPr id="5" name="Footer Placeholder 4">
            <a:extLst>
              <a:ext uri="{FF2B5EF4-FFF2-40B4-BE49-F238E27FC236}">
                <a16:creationId xmlns:a16="http://schemas.microsoft.com/office/drawing/2014/main" id="{A8934049-67A3-476C-AF3A-461EACA548E7}"/>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2BAB123-FC4F-4DC7-80E0-5F931BB37C34}"/>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05279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F3F1-0179-4B1E-9339-0EB53F44D883}"/>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7BEFDF1-7595-421E-AD69-05A3DA9FA2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FDF3EDEB-638F-4D45-A298-FF2EE2D1BC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6D103494-CED3-4864-B756-77577B44B421}"/>
              </a:ext>
            </a:extLst>
          </p:cNvPr>
          <p:cNvSpPr>
            <a:spLocks noGrp="1"/>
          </p:cNvSpPr>
          <p:nvPr>
            <p:ph type="dt" sz="half" idx="10"/>
          </p:nvPr>
        </p:nvSpPr>
        <p:spPr/>
        <p:txBody>
          <a:bodyPr/>
          <a:lstStyle/>
          <a:p>
            <a:fld id="{D6435B67-EDFB-4894-8E5E-CF65ED83C5B3}" type="datetimeFigureOut">
              <a:rPr lang="nb-NO" smtClean="0"/>
              <a:t>27.02.2018</a:t>
            </a:fld>
            <a:endParaRPr lang="nb-NO"/>
          </a:p>
        </p:txBody>
      </p:sp>
      <p:sp>
        <p:nvSpPr>
          <p:cNvPr id="6" name="Footer Placeholder 5">
            <a:extLst>
              <a:ext uri="{FF2B5EF4-FFF2-40B4-BE49-F238E27FC236}">
                <a16:creationId xmlns:a16="http://schemas.microsoft.com/office/drawing/2014/main" id="{AF72FFF7-AE51-4143-B11E-7AAB420B0FFF}"/>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58BBB924-3996-4ADE-A1DA-DC1BC38F209D}"/>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97404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0B03-CA9A-40EC-BD19-80EE35D0EA18}"/>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D877C32A-F5D0-4550-A1FD-55E8FF58E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3A71F0-DF35-4EBC-B05E-0C2EE79A537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C25AE71C-7D39-41D2-AAFB-7D8CFC663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D2FBCE-63B3-4723-BE26-FE4E0765B5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9A14A984-DD0B-4F04-814F-55DBA0778E83}"/>
              </a:ext>
            </a:extLst>
          </p:cNvPr>
          <p:cNvSpPr>
            <a:spLocks noGrp="1"/>
          </p:cNvSpPr>
          <p:nvPr>
            <p:ph type="dt" sz="half" idx="10"/>
          </p:nvPr>
        </p:nvSpPr>
        <p:spPr/>
        <p:txBody>
          <a:bodyPr/>
          <a:lstStyle/>
          <a:p>
            <a:fld id="{D6435B67-EDFB-4894-8E5E-CF65ED83C5B3}" type="datetimeFigureOut">
              <a:rPr lang="nb-NO" smtClean="0"/>
              <a:t>27.02.2018</a:t>
            </a:fld>
            <a:endParaRPr lang="nb-NO"/>
          </a:p>
        </p:txBody>
      </p:sp>
      <p:sp>
        <p:nvSpPr>
          <p:cNvPr id="8" name="Footer Placeholder 7">
            <a:extLst>
              <a:ext uri="{FF2B5EF4-FFF2-40B4-BE49-F238E27FC236}">
                <a16:creationId xmlns:a16="http://schemas.microsoft.com/office/drawing/2014/main" id="{7E9D0A7A-0A84-4DBB-B9BC-7A7958DB1109}"/>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9C5FA1C0-4D4B-47E2-90CC-B7C454D48368}"/>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16310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2A50-CAB0-4340-80BC-E9BBA5EA3EE7}"/>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E03A2221-687D-4A57-8E7C-871E522606B0}"/>
              </a:ext>
            </a:extLst>
          </p:cNvPr>
          <p:cNvSpPr>
            <a:spLocks noGrp="1"/>
          </p:cNvSpPr>
          <p:nvPr>
            <p:ph type="dt" sz="half" idx="10"/>
          </p:nvPr>
        </p:nvSpPr>
        <p:spPr/>
        <p:txBody>
          <a:bodyPr/>
          <a:lstStyle/>
          <a:p>
            <a:fld id="{D6435B67-EDFB-4894-8E5E-CF65ED83C5B3}" type="datetimeFigureOut">
              <a:rPr lang="nb-NO" smtClean="0"/>
              <a:t>27.02.2018</a:t>
            </a:fld>
            <a:endParaRPr lang="nb-NO"/>
          </a:p>
        </p:txBody>
      </p:sp>
      <p:sp>
        <p:nvSpPr>
          <p:cNvPr id="4" name="Footer Placeholder 3">
            <a:extLst>
              <a:ext uri="{FF2B5EF4-FFF2-40B4-BE49-F238E27FC236}">
                <a16:creationId xmlns:a16="http://schemas.microsoft.com/office/drawing/2014/main" id="{F713EF69-5B62-49FF-B9B9-3ECBD9310BAC}"/>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7A33AA8B-5C95-4358-8ADE-85F14249874F}"/>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07489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35E02-B27F-40D2-8775-2F296A486C3E}"/>
              </a:ext>
            </a:extLst>
          </p:cNvPr>
          <p:cNvSpPr>
            <a:spLocks noGrp="1"/>
          </p:cNvSpPr>
          <p:nvPr>
            <p:ph type="dt" sz="half" idx="10"/>
          </p:nvPr>
        </p:nvSpPr>
        <p:spPr/>
        <p:txBody>
          <a:bodyPr/>
          <a:lstStyle/>
          <a:p>
            <a:fld id="{D6435B67-EDFB-4894-8E5E-CF65ED83C5B3}" type="datetimeFigureOut">
              <a:rPr lang="nb-NO" smtClean="0"/>
              <a:t>27.02.2018</a:t>
            </a:fld>
            <a:endParaRPr lang="nb-NO"/>
          </a:p>
        </p:txBody>
      </p:sp>
      <p:sp>
        <p:nvSpPr>
          <p:cNvPr id="3" name="Footer Placeholder 2">
            <a:extLst>
              <a:ext uri="{FF2B5EF4-FFF2-40B4-BE49-F238E27FC236}">
                <a16:creationId xmlns:a16="http://schemas.microsoft.com/office/drawing/2014/main" id="{97812F88-01B4-4B53-9BE7-655D59155AAB}"/>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09EDD3BB-7232-43DB-A2F4-2AFFD40A3758}"/>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58707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9921-2478-4F38-9031-1E0B9C0F5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12306E84-6A71-4599-97A6-9F69E6D78B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FD021D4A-B2A6-407A-BC1A-DFF8A8B9A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05C15F-A666-41FB-9304-A01977720367}"/>
              </a:ext>
            </a:extLst>
          </p:cNvPr>
          <p:cNvSpPr>
            <a:spLocks noGrp="1"/>
          </p:cNvSpPr>
          <p:nvPr>
            <p:ph type="dt" sz="half" idx="10"/>
          </p:nvPr>
        </p:nvSpPr>
        <p:spPr/>
        <p:txBody>
          <a:bodyPr/>
          <a:lstStyle/>
          <a:p>
            <a:fld id="{D6435B67-EDFB-4894-8E5E-CF65ED83C5B3}" type="datetimeFigureOut">
              <a:rPr lang="nb-NO" smtClean="0"/>
              <a:t>27.02.2018</a:t>
            </a:fld>
            <a:endParaRPr lang="nb-NO"/>
          </a:p>
        </p:txBody>
      </p:sp>
      <p:sp>
        <p:nvSpPr>
          <p:cNvPr id="6" name="Footer Placeholder 5">
            <a:extLst>
              <a:ext uri="{FF2B5EF4-FFF2-40B4-BE49-F238E27FC236}">
                <a16:creationId xmlns:a16="http://schemas.microsoft.com/office/drawing/2014/main" id="{C691515A-FEE4-4A2D-A10A-A3FCF7B698A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F01DAF18-9C44-4123-8698-108FC27450A2}"/>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245247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AE1E-E629-4F5D-939B-BECF0B61F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1C680A2C-71E4-4B19-BFF4-54327BC3F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124C72B7-50B7-4EA9-9D18-7D7F66647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F75142-1932-4EB3-BD1C-67C1D5E8B27B}"/>
              </a:ext>
            </a:extLst>
          </p:cNvPr>
          <p:cNvSpPr>
            <a:spLocks noGrp="1"/>
          </p:cNvSpPr>
          <p:nvPr>
            <p:ph type="dt" sz="half" idx="10"/>
          </p:nvPr>
        </p:nvSpPr>
        <p:spPr/>
        <p:txBody>
          <a:bodyPr/>
          <a:lstStyle/>
          <a:p>
            <a:fld id="{D6435B67-EDFB-4894-8E5E-CF65ED83C5B3}" type="datetimeFigureOut">
              <a:rPr lang="nb-NO" smtClean="0"/>
              <a:t>27.02.2018</a:t>
            </a:fld>
            <a:endParaRPr lang="nb-NO"/>
          </a:p>
        </p:txBody>
      </p:sp>
      <p:sp>
        <p:nvSpPr>
          <p:cNvPr id="6" name="Footer Placeholder 5">
            <a:extLst>
              <a:ext uri="{FF2B5EF4-FFF2-40B4-BE49-F238E27FC236}">
                <a16:creationId xmlns:a16="http://schemas.microsoft.com/office/drawing/2014/main" id="{F3875B95-408D-492B-BB4D-C82229FDDA0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CCBBC610-D93B-4A05-AE5B-0577981C49F4}"/>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65169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23591-22FD-4D59-81CB-B2E33EF4D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E957A1F9-B72A-44C5-902B-1D8C0F4B4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B79FA94A-3E2E-4D26-98F2-999BABA6A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35B67-EDFB-4894-8E5E-CF65ED83C5B3}" type="datetimeFigureOut">
              <a:rPr lang="nb-NO" smtClean="0"/>
              <a:t>27.02.2018</a:t>
            </a:fld>
            <a:endParaRPr lang="nb-NO"/>
          </a:p>
        </p:txBody>
      </p:sp>
      <p:sp>
        <p:nvSpPr>
          <p:cNvPr id="5" name="Footer Placeholder 4">
            <a:extLst>
              <a:ext uri="{FF2B5EF4-FFF2-40B4-BE49-F238E27FC236}">
                <a16:creationId xmlns:a16="http://schemas.microsoft.com/office/drawing/2014/main" id="{60F6888C-D11B-41DB-AB38-44248A0F1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2DC9635C-B7F6-4F12-B1AB-53680A72E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38604-7F4A-493A-9AC7-326B117E0B48}" type="slidenum">
              <a:rPr lang="nb-NO" smtClean="0"/>
              <a:t>‹#›</a:t>
            </a:fld>
            <a:endParaRPr lang="nb-NO"/>
          </a:p>
        </p:txBody>
      </p:sp>
    </p:spTree>
    <p:extLst>
      <p:ext uri="{BB962C8B-B14F-4D97-AF65-F5344CB8AC3E}">
        <p14:creationId xmlns:p14="http://schemas.microsoft.com/office/powerpoint/2010/main" val="230955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86CC-6724-4F1B-915B-C1AC8C9C2CA6}"/>
              </a:ext>
            </a:extLst>
          </p:cNvPr>
          <p:cNvSpPr>
            <a:spLocks noGrp="1"/>
          </p:cNvSpPr>
          <p:nvPr>
            <p:ph type="ctrTitle"/>
          </p:nvPr>
        </p:nvSpPr>
        <p:spPr>
          <a:xfrm>
            <a:off x="1947746" y="155904"/>
            <a:ext cx="7188819" cy="731520"/>
          </a:xfrm>
        </p:spPr>
        <p:txBody>
          <a:bodyPr>
            <a:noAutofit/>
          </a:bodyPr>
          <a:lstStyle/>
          <a:p>
            <a:pPr algn="l">
              <a:lnSpc>
                <a:spcPct val="100000"/>
              </a:lnSpc>
              <a:spcBef>
                <a:spcPts val="1800"/>
              </a:spcBef>
            </a:pPr>
            <a:r>
              <a:rPr lang="en-GB" sz="2200" b="1" dirty="0"/>
              <a:t>Uncertainty Estimation of the North Sea International Bottom    	Trawl Survey  (IBTS) Abundance Indices </a:t>
            </a:r>
            <a:endParaRPr lang="nb-NO" sz="2200" b="1" dirty="0"/>
          </a:p>
        </p:txBody>
      </p:sp>
      <p:sp>
        <p:nvSpPr>
          <p:cNvPr id="3" name="Subtitle 2">
            <a:extLst>
              <a:ext uri="{FF2B5EF4-FFF2-40B4-BE49-F238E27FC236}">
                <a16:creationId xmlns:a16="http://schemas.microsoft.com/office/drawing/2014/main" id="{143950D6-C822-4EF5-B288-3562F6F04001}"/>
              </a:ext>
            </a:extLst>
          </p:cNvPr>
          <p:cNvSpPr>
            <a:spLocks noGrp="1"/>
          </p:cNvSpPr>
          <p:nvPr>
            <p:ph type="subTitle" idx="1"/>
          </p:nvPr>
        </p:nvSpPr>
        <p:spPr>
          <a:xfrm>
            <a:off x="1524000" y="3602038"/>
            <a:ext cx="9144000" cy="888186"/>
          </a:xfrm>
        </p:spPr>
        <p:txBody>
          <a:bodyPr>
            <a:noAutofit/>
          </a:bodyPr>
          <a:lstStyle/>
          <a:p>
            <a:r>
              <a:rPr lang="en-GB" sz="2200" dirty="0"/>
              <a:t>Natoya Jourdain </a:t>
            </a:r>
          </a:p>
          <a:p>
            <a:r>
              <a:rPr lang="en-GB" sz="2200" dirty="0"/>
              <a:t>Finse March 7, 2018</a:t>
            </a:r>
            <a:endParaRPr lang="nb-NO" sz="2200" dirty="0"/>
          </a:p>
        </p:txBody>
      </p:sp>
      <p:pic>
        <p:nvPicPr>
          <p:cNvPr id="5" name="Picture 4">
            <a:extLst>
              <a:ext uri="{FF2B5EF4-FFF2-40B4-BE49-F238E27FC236}">
                <a16:creationId xmlns:a16="http://schemas.microsoft.com/office/drawing/2014/main" id="{A60F4195-FDAA-458B-945D-310D1A91B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6039" y="0"/>
            <a:ext cx="2995961" cy="2468137"/>
          </a:xfrm>
          <a:prstGeom prst="rect">
            <a:avLst/>
          </a:prstGeom>
        </p:spPr>
      </p:pic>
      <p:pic>
        <p:nvPicPr>
          <p:cNvPr id="7" name="Picture 6">
            <a:extLst>
              <a:ext uri="{FF2B5EF4-FFF2-40B4-BE49-F238E27FC236}">
                <a16:creationId xmlns:a16="http://schemas.microsoft.com/office/drawing/2014/main" id="{3FD3299F-2AFC-4E52-954E-185AE9E7E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6" y="114532"/>
            <a:ext cx="1897796" cy="1394599"/>
          </a:xfrm>
          <a:prstGeom prst="rect">
            <a:avLst/>
          </a:prstGeom>
        </p:spPr>
      </p:pic>
      <p:sp>
        <p:nvSpPr>
          <p:cNvPr id="8" name="Subtitle 2">
            <a:extLst>
              <a:ext uri="{FF2B5EF4-FFF2-40B4-BE49-F238E27FC236}">
                <a16:creationId xmlns:a16="http://schemas.microsoft.com/office/drawing/2014/main" id="{D9FD1BA4-0FEA-4EEB-B620-2EEDFEAD4AB4}"/>
              </a:ext>
            </a:extLst>
          </p:cNvPr>
          <p:cNvSpPr txBox="1">
            <a:spLocks/>
          </p:cNvSpPr>
          <p:nvPr/>
        </p:nvSpPr>
        <p:spPr>
          <a:xfrm>
            <a:off x="1222918" y="5768898"/>
            <a:ext cx="9144000" cy="40887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*Olav Breivik, Edvin Fuglebakk, Jon Helge Vølstad and Sondre Aanes</a:t>
            </a:r>
            <a:endParaRPr lang="nb-NO" dirty="0"/>
          </a:p>
        </p:txBody>
      </p:sp>
    </p:spTree>
    <p:extLst>
      <p:ext uri="{BB962C8B-B14F-4D97-AF65-F5344CB8AC3E}">
        <p14:creationId xmlns:p14="http://schemas.microsoft.com/office/powerpoint/2010/main" val="3792957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307612"/>
          </a:xfrm>
        </p:spPr>
        <p:txBody>
          <a:bodyPr>
            <a:noAutofit/>
          </a:bodyPr>
          <a:lstStyle/>
          <a:p>
            <a:pPr algn="ctr"/>
            <a:r>
              <a:rPr lang="en-GB" sz="2500" b="1" dirty="0">
                <a:solidFill>
                  <a:srgbClr val="0070C0"/>
                </a:solidFill>
              </a:rPr>
              <a:t>Methods</a:t>
            </a:r>
            <a:endParaRPr lang="nb-NO" sz="25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17567" y="496390"/>
                <a:ext cx="11959044" cy="6152604"/>
              </a:xfrm>
            </p:spPr>
            <p:txBody>
              <a:bodyPr>
                <a:normAutofit/>
              </a:bodyPr>
              <a:lstStyle/>
              <a:p>
                <a:pPr marL="800100" lvl="1" indent="-342900">
                  <a:spcBef>
                    <a:spcPts val="0"/>
                  </a:spcBef>
                  <a:buAutoNum type="arabicPeriod" startAt="4"/>
                </a:pPr>
                <a:r>
                  <a:rPr lang="en-GB" sz="1800" dirty="0"/>
                  <a:t>CPUE per age class is then computed as </a:t>
                </a:r>
              </a:p>
              <a:p>
                <a:pPr marL="457200" lvl="1" indent="0">
                  <a:spcBef>
                    <a:spcPts val="0"/>
                  </a:spcBef>
                  <a:buNone/>
                </a:pPr>
                <a:endParaRPr lang="en-GB" sz="1800" dirty="0"/>
              </a:p>
              <a:p>
                <a:pPr marL="914400" lvl="2"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𝐶𝑃𝑈𝐸</m:t>
                          </m:r>
                        </m:e>
                        <m:sub>
                          <m:r>
                            <a:rPr lang="en-GB" sz="1400" i="1">
                              <a:latin typeface="Cambria Math" panose="02040503050406030204" pitchFamily="18" charset="0"/>
                            </a:rPr>
                            <m:t>h</m:t>
                          </m:r>
                          <m:r>
                            <a:rPr lang="en-GB" sz="1400" i="1">
                              <a:latin typeface="Cambria Math" panose="02040503050406030204" pitchFamily="18" charset="0"/>
                            </a:rPr>
                            <m:t>,</m:t>
                          </m:r>
                          <m:r>
                            <a:rPr lang="en-GB" sz="1400" i="1">
                              <a:latin typeface="Cambria Math" panose="02040503050406030204" pitchFamily="18" charset="0"/>
                            </a:rPr>
                            <m:t>𝑎</m:t>
                          </m:r>
                          <m:r>
                            <a:rPr lang="en-GB" sz="1400" b="0" i="1" smtClean="0">
                              <a:latin typeface="Cambria Math" panose="02040503050406030204" pitchFamily="18" charset="0"/>
                            </a:rPr>
                            <m:t>, </m:t>
                          </m:r>
                          <m:r>
                            <a:rPr lang="en-GB" sz="1400" b="0" i="1" smtClean="0">
                              <a:latin typeface="Cambria Math" panose="02040503050406030204" pitchFamily="18" charset="0"/>
                            </a:rPr>
                            <m:t>𝑙</m:t>
                          </m:r>
                        </m:sub>
                      </m:sSub>
                      <m:r>
                        <a:rPr lang="en-GB" sz="1400" i="1">
                          <a:latin typeface="Cambria Math" panose="02040503050406030204" pitchFamily="18" charset="0"/>
                        </a:rPr>
                        <m:t>= </m:t>
                      </m:r>
                      <m:nary>
                        <m:naryPr>
                          <m:chr m:val="∑"/>
                          <m:supHide m:val="on"/>
                          <m:ctrlPr>
                            <a:rPr lang="en-GB" sz="1400" i="1">
                              <a:latin typeface="Cambria Math" panose="02040503050406030204" pitchFamily="18" charset="0"/>
                            </a:rPr>
                          </m:ctrlPr>
                        </m:naryPr>
                        <m:sub>
                          <m:r>
                            <m:rPr>
                              <m:brk m:alnAt="7"/>
                            </m:rPr>
                            <a:rPr lang="en-GB" sz="1400" b="0" i="1" smtClean="0">
                              <a:latin typeface="Cambria Math" panose="02040503050406030204" pitchFamily="18" charset="0"/>
                            </a:rPr>
                            <m:t>𝑙</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𝐿</m:t>
                          </m:r>
                        </m:sub>
                        <m:sup/>
                        <m:e>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𝐶𝑃𝑈𝐸</m:t>
                              </m:r>
                            </m:e>
                            <m:sub>
                              <m:r>
                                <a:rPr lang="en-GB" sz="1400" b="0" i="1" smtClean="0">
                                  <a:latin typeface="Cambria Math" panose="02040503050406030204" pitchFamily="18" charset="0"/>
                                </a:rPr>
                                <m:t>h</m:t>
                              </m:r>
                              <m:r>
                                <a:rPr lang="en-GB" sz="1400" b="0" i="1" smtClean="0">
                                  <a:latin typeface="Cambria Math" panose="02040503050406030204" pitchFamily="18" charset="0"/>
                                </a:rPr>
                                <m:t>,</m:t>
                              </m:r>
                              <m:r>
                                <a:rPr lang="en-GB" sz="1400" b="0" i="1" smtClean="0">
                                  <a:latin typeface="Cambria Math" panose="02040503050406030204" pitchFamily="18" charset="0"/>
                                </a:rPr>
                                <m:t>𝑙</m:t>
                              </m:r>
                            </m:sub>
                          </m:sSub>
                        </m:e>
                      </m:nary>
                      <m:r>
                        <a:rPr lang="en-GB" sz="1400" i="1">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𝐴𝐿𝐾</m:t>
                          </m:r>
                        </m:e>
                        <m:sub>
                          <m:r>
                            <a:rPr lang="en-GB" sz="1400" b="0" i="1" smtClean="0">
                              <a:latin typeface="Cambria Math" panose="02040503050406030204" pitchFamily="18" charset="0"/>
                              <a:ea typeface="Cambria Math" panose="02040503050406030204" pitchFamily="18" charset="0"/>
                            </a:rPr>
                            <m:t>𝑎</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𝑙</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h</m:t>
                          </m:r>
                        </m:sub>
                      </m:sSub>
                    </m:oMath>
                  </m:oMathPara>
                </a14:m>
                <a:endParaRPr lang="en-GB" sz="1400" dirty="0"/>
              </a:p>
              <a:p>
                <a:pPr marL="914400" lvl="2" indent="0">
                  <a:lnSpc>
                    <a:spcPct val="100000"/>
                  </a:lnSpc>
                  <a:spcBef>
                    <a:spcPts val="1200"/>
                  </a:spcBef>
                  <a:buNone/>
                </a:pPr>
                <a:endParaRPr lang="en-GB" sz="1400" dirty="0"/>
              </a:p>
              <a:p>
                <a:pPr lvl="2">
                  <a:lnSpc>
                    <a:spcPct val="100000"/>
                  </a:lnSpc>
                  <a:spcBef>
                    <a:spcPts val="1200"/>
                  </a:spcBef>
                  <a:buFont typeface="Wingdings" panose="05000000000000000000" pitchFamily="2" charset="2"/>
                  <a:buChar char="§"/>
                </a:pPr>
                <a14:m>
                  <m:oMath xmlns:m="http://schemas.openxmlformats.org/officeDocument/2006/math">
                    <m:sSub>
                      <m:sSubPr>
                        <m:ctrlPr>
                          <a:rPr lang="en-GB" sz="140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𝐴𝐿𝐾</m:t>
                        </m:r>
                      </m:e>
                      <m:sub>
                        <m:r>
                          <a:rPr lang="en-GB" sz="1400" b="0" i="1" smtClean="0">
                            <a:solidFill>
                              <a:srgbClr val="C00000"/>
                            </a:solidFill>
                            <a:latin typeface="Cambria Math" panose="02040503050406030204" pitchFamily="18" charset="0"/>
                          </a:rPr>
                          <m:t>𝑎</m:t>
                        </m:r>
                        <m:r>
                          <a:rPr lang="en-GB" sz="1400" b="0" i="1" smtClean="0">
                            <a:solidFill>
                              <a:srgbClr val="C00000"/>
                            </a:solidFill>
                            <a:latin typeface="Cambria Math" panose="02040503050406030204" pitchFamily="18" charset="0"/>
                          </a:rPr>
                          <m:t>,</m:t>
                        </m:r>
                        <m:r>
                          <a:rPr lang="en-GB" sz="1400" b="0" i="1" smtClean="0">
                            <a:solidFill>
                              <a:srgbClr val="C00000"/>
                            </a:solidFill>
                            <a:latin typeface="Cambria Math" panose="02040503050406030204" pitchFamily="18" charset="0"/>
                          </a:rPr>
                          <m:t>𝑙</m:t>
                        </m:r>
                        <m:r>
                          <a:rPr lang="en-GB" sz="1400" b="0" i="1" smtClean="0">
                            <a:solidFill>
                              <a:srgbClr val="C00000"/>
                            </a:solidFill>
                            <a:latin typeface="Cambria Math" panose="02040503050406030204" pitchFamily="18" charset="0"/>
                          </a:rPr>
                          <m:t>,</m:t>
                        </m:r>
                        <m:r>
                          <a:rPr lang="en-GB" sz="1400" i="1">
                            <a:solidFill>
                              <a:srgbClr val="C00000"/>
                            </a:solidFill>
                            <a:latin typeface="Cambria Math" panose="02040503050406030204" pitchFamily="18" charset="0"/>
                          </a:rPr>
                          <m:t>h</m:t>
                        </m:r>
                      </m:sub>
                    </m:sSub>
                    <m:r>
                      <a:rPr lang="en-GB" sz="1400" i="1">
                        <a:latin typeface="Cambria Math" panose="02040503050406030204" pitchFamily="18" charset="0"/>
                      </a:rPr>
                      <m:t>:</m:t>
                    </m:r>
                    <m:r>
                      <a:rPr lang="en-GB" sz="1400">
                        <a:latin typeface="Cambria Math" panose="02040503050406030204" pitchFamily="18" charset="0"/>
                      </a:rPr>
                      <m:t> </m:t>
                    </m:r>
                  </m:oMath>
                </a14:m>
                <a:r>
                  <a:rPr lang="en-GB" sz="1400" dirty="0"/>
                  <a:t> the age-length key which represents the estimated proportion of fish with age </a:t>
                </a:r>
                <a14:m>
                  <m:oMath xmlns:m="http://schemas.openxmlformats.org/officeDocument/2006/math">
                    <m:r>
                      <a:rPr lang="en-GB" sz="1400" b="0" i="1" smtClean="0">
                        <a:solidFill>
                          <a:srgbClr val="0070C0"/>
                        </a:solidFill>
                        <a:latin typeface="Cambria Math" panose="02040503050406030204" pitchFamily="18" charset="0"/>
                      </a:rPr>
                      <m:t>𝑎</m:t>
                    </m:r>
                  </m:oMath>
                </a14:m>
                <a:r>
                  <a:rPr lang="en-GB" sz="1400" dirty="0">
                    <a:solidFill>
                      <a:srgbClr val="0070C0"/>
                    </a:solidFill>
                  </a:rPr>
                  <a:t> </a:t>
                </a:r>
                <a:r>
                  <a:rPr lang="en-GB" sz="1400" dirty="0"/>
                  <a:t>in the  </a:t>
                </a:r>
                <a14:m>
                  <m:oMath xmlns:m="http://schemas.openxmlformats.org/officeDocument/2006/math">
                    <m:r>
                      <a:rPr lang="en-GB" sz="1400" b="0" i="1" smtClean="0">
                        <a:solidFill>
                          <a:srgbClr val="0070C0"/>
                        </a:solidFill>
                        <a:latin typeface="Cambria Math" panose="02040503050406030204" pitchFamily="18" charset="0"/>
                      </a:rPr>
                      <m:t>𝑙</m:t>
                    </m:r>
                  </m:oMath>
                </a14:m>
                <a:r>
                  <a:rPr lang="en-GB" sz="1400" dirty="0">
                    <a:solidFill>
                      <a:srgbClr val="0070C0"/>
                    </a:solidFill>
                  </a:rPr>
                  <a:t>th </a:t>
                </a:r>
                <a:r>
                  <a:rPr lang="en-GB" sz="1400" dirty="0"/>
                  <a:t>length class in haul </a:t>
                </a:r>
                <a14:m>
                  <m:oMath xmlns:m="http://schemas.openxmlformats.org/officeDocument/2006/math">
                    <m:r>
                      <a:rPr lang="en-GB" sz="1400" b="0" i="1" smtClean="0">
                        <a:solidFill>
                          <a:srgbClr val="0070C0"/>
                        </a:solidFill>
                        <a:latin typeface="Cambria Math" panose="02040503050406030204" pitchFamily="18" charset="0"/>
                      </a:rPr>
                      <m:t>h</m:t>
                    </m:r>
                  </m:oMath>
                </a14:m>
                <a:endParaRPr lang="en-GB" sz="1400" b="0" dirty="0"/>
              </a:p>
              <a:p>
                <a:pPr lvl="2">
                  <a:lnSpc>
                    <a:spcPct val="100000"/>
                  </a:lnSpc>
                  <a:spcBef>
                    <a:spcPts val="1200"/>
                  </a:spcBef>
                  <a:buFont typeface="Wingdings" panose="05000000000000000000" pitchFamily="2" charset="2"/>
                  <a:buChar char="§"/>
                </a:pPr>
                <a14:m>
                  <m:oMath xmlns:m="http://schemas.openxmlformats.org/officeDocument/2006/math">
                    <m:r>
                      <m:rPr>
                        <m:sty m:val="p"/>
                      </m:rPr>
                      <a:rPr lang="en-GB" sz="1400" b="0" i="0" smtClean="0">
                        <a:latin typeface="Cambria Math" panose="02040503050406030204" pitchFamily="18" charset="0"/>
                      </a:rPr>
                      <m:t>L</m:t>
                    </m:r>
                  </m:oMath>
                </a14:m>
                <a:r>
                  <a:rPr lang="en-GB" sz="1400" dirty="0"/>
                  <a:t>: the set of all length classes</a:t>
                </a:r>
              </a:p>
              <a:p>
                <a:pPr marL="0" indent="0">
                  <a:spcBef>
                    <a:spcPts val="0"/>
                  </a:spcBef>
                  <a:buNone/>
                </a:pPr>
                <a:endParaRPr lang="en-GB" sz="2000" dirty="0"/>
              </a:p>
              <a:p>
                <a:pPr>
                  <a:lnSpc>
                    <a:spcPct val="100000"/>
                  </a:lnSpc>
                  <a:spcBef>
                    <a:spcPts val="1200"/>
                  </a:spcBef>
                </a:pPr>
                <a:r>
                  <a:rPr lang="en-GB" sz="1800" dirty="0"/>
                  <a:t>The mean CPUE per age in the statistical rectangles and RFAs are computed as shown previously for lengths but</a:t>
                </a:r>
              </a:p>
              <a:p>
                <a:pPr lvl="2">
                  <a:lnSpc>
                    <a:spcPct val="100000"/>
                  </a:lnSpc>
                  <a:spcBef>
                    <a:spcPts val="1200"/>
                  </a:spcBef>
                  <a:buFont typeface="Wingdings" panose="05000000000000000000" pitchFamily="2" charset="2"/>
                  <a:buChar char="§"/>
                </a:pPr>
                <a14:m>
                  <m:oMath xmlns:m="http://schemas.openxmlformats.org/officeDocument/2006/math">
                    <m:sSub>
                      <m:sSubPr>
                        <m:ctrlPr>
                          <a:rPr lang="en-GB" sz="1400" i="1">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rPr>
                          <m:t>𝐶𝑃𝑈𝐸</m:t>
                        </m:r>
                      </m:e>
                      <m:sub>
                        <m:r>
                          <a:rPr lang="en-GB" sz="1400" b="0" i="1" smtClean="0">
                            <a:latin typeface="Cambria Math" panose="02040503050406030204" pitchFamily="18" charset="0"/>
                          </a:rPr>
                          <m:t>(.)</m:t>
                        </m:r>
                        <m:r>
                          <a:rPr lang="en-GB" sz="1400" i="1">
                            <a:latin typeface="Cambria Math" panose="02040503050406030204" pitchFamily="18" charset="0"/>
                          </a:rPr>
                          <m:t>,</m:t>
                        </m:r>
                        <m:r>
                          <a:rPr lang="en-GB" sz="1400" b="0" i="1" smtClean="0">
                            <a:latin typeface="Cambria Math" panose="02040503050406030204" pitchFamily="18" charset="0"/>
                          </a:rPr>
                          <m:t>𝑙</m:t>
                        </m:r>
                      </m:sub>
                    </m:sSub>
                  </m:oMath>
                </a14:m>
                <a:r>
                  <a:rPr lang="en-GB" sz="1400" dirty="0"/>
                  <a:t> substituted with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𝐶𝑃𝑈𝐸</m:t>
                        </m:r>
                      </m:e>
                      <m:sub>
                        <m:d>
                          <m:dPr>
                            <m:ctrlPr>
                              <a:rPr lang="en-GB" sz="1400" b="0" i="1" smtClean="0">
                                <a:latin typeface="Cambria Math" panose="02040503050406030204" pitchFamily="18" charset="0"/>
                              </a:rPr>
                            </m:ctrlPr>
                          </m:dPr>
                          <m:e>
                            <m:r>
                              <a:rPr lang="en-GB" sz="1400" b="0" i="1" smtClean="0">
                                <a:latin typeface="Cambria Math" panose="02040503050406030204" pitchFamily="18" charset="0"/>
                              </a:rPr>
                              <m:t>.</m:t>
                            </m:r>
                          </m:e>
                        </m:d>
                        <m:r>
                          <a:rPr lang="en-GB" sz="1400" i="1">
                            <a:latin typeface="Cambria Math" panose="02040503050406030204" pitchFamily="18" charset="0"/>
                          </a:rPr>
                          <m:t>,</m:t>
                        </m:r>
                        <m:r>
                          <a:rPr lang="en-GB" sz="1400" b="0" i="1" smtClean="0">
                            <a:latin typeface="Cambria Math" panose="02040503050406030204" pitchFamily="18" charset="0"/>
                          </a:rPr>
                          <m:t>   </m:t>
                        </m:r>
                        <m:r>
                          <a:rPr lang="en-GB" sz="1400" i="1">
                            <a:latin typeface="Cambria Math" panose="02040503050406030204" pitchFamily="18" charset="0"/>
                          </a:rPr>
                          <m:t>𝑎</m:t>
                        </m:r>
                        <m:r>
                          <a:rPr lang="en-GB" sz="1400" b="0" i="1" smtClean="0">
                            <a:latin typeface="Cambria Math" panose="02040503050406030204" pitchFamily="18" charset="0"/>
                          </a:rPr>
                          <m:t>, </m:t>
                        </m:r>
                        <m:r>
                          <a:rPr lang="en-GB" sz="1400" b="0" i="1" smtClean="0">
                            <a:latin typeface="Cambria Math" panose="02040503050406030204" pitchFamily="18" charset="0"/>
                          </a:rPr>
                          <m:t>𝑙</m:t>
                        </m:r>
                      </m:sub>
                    </m:sSub>
                  </m:oMath>
                </a14:m>
                <a:endParaRPr lang="en-GB" sz="1400" dirty="0"/>
              </a:p>
              <a:p>
                <a:pPr marL="457200" lvl="1" indent="0">
                  <a:lnSpc>
                    <a:spcPct val="100000"/>
                  </a:lnSpc>
                  <a:spcBef>
                    <a:spcPts val="1200"/>
                  </a:spcBef>
                  <a:buNone/>
                </a:pPr>
                <a:endParaRPr lang="en-GB" sz="1400" dirty="0"/>
              </a:p>
              <a:p>
                <a:pPr>
                  <a:lnSpc>
                    <a:spcPct val="100000"/>
                  </a:lnSpc>
                  <a:spcBef>
                    <a:spcPts val="1200"/>
                  </a:spcBef>
                </a:pPr>
                <a:r>
                  <a:rPr lang="en-GB" sz="1800" dirty="0"/>
                  <a:t>An index of abundance is the sum of the length classes for a given age </a:t>
                </a:r>
                <a14:m>
                  <m:oMath xmlns:m="http://schemas.openxmlformats.org/officeDocument/2006/math">
                    <m:r>
                      <a:rPr lang="en-GB" sz="1800" b="0" i="1" smtClean="0">
                        <a:solidFill>
                          <a:srgbClr val="0070C0"/>
                        </a:solidFill>
                        <a:latin typeface="Cambria Math" panose="02040503050406030204" pitchFamily="18" charset="0"/>
                      </a:rPr>
                      <m:t>𝑎</m:t>
                    </m:r>
                  </m:oMath>
                </a14:m>
                <a:r>
                  <a:rPr lang="en-GB" sz="1800" dirty="0"/>
                  <a:t> within the RFA</a:t>
                </a:r>
              </a:p>
              <a:p>
                <a:pPr marL="0" indent="0">
                  <a:lnSpc>
                    <a:spcPct val="100000"/>
                  </a:lnSpc>
                  <a:spcBef>
                    <a:spcPts val="1200"/>
                  </a:spcBef>
                  <a:buNone/>
                </a:pPr>
                <a:endParaRPr lang="en-GB" sz="18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𝑚</m:t>
                      </m:r>
                      <m:sSub>
                        <m:sSubPr>
                          <m:ctrlPr>
                            <a:rPr lang="en-GB" sz="1800" i="1">
                              <a:latin typeface="Cambria Math" panose="02040503050406030204" pitchFamily="18" charset="0"/>
                            </a:rPr>
                          </m:ctrlPr>
                        </m:sSubPr>
                        <m:e>
                          <m:r>
                            <a:rPr lang="en-GB" sz="1800" i="1">
                              <a:latin typeface="Cambria Math" panose="02040503050406030204" pitchFamily="18" charset="0"/>
                            </a:rPr>
                            <m:t>𝐶𝑃𝑈𝐸</m:t>
                          </m:r>
                        </m:e>
                        <m:sub>
                          <m:r>
                            <a:rPr lang="en-GB" sz="1800" b="0" i="1" smtClean="0">
                              <a:latin typeface="Cambria Math" panose="02040503050406030204" pitchFamily="18" charset="0"/>
                            </a:rPr>
                            <m:t>𝑝</m:t>
                          </m:r>
                          <m:r>
                            <a:rPr lang="en-GB" sz="1800" i="1">
                              <a:latin typeface="Cambria Math" panose="02040503050406030204" pitchFamily="18" charset="0"/>
                            </a:rPr>
                            <m:t>,</m:t>
                          </m:r>
                          <m:r>
                            <a:rPr lang="en-GB" sz="1800" i="1">
                              <a:latin typeface="Cambria Math" panose="02040503050406030204" pitchFamily="18" charset="0"/>
                            </a:rPr>
                            <m:t>𝑎</m:t>
                          </m:r>
                        </m:sub>
                      </m:sSub>
                      <m:r>
                        <a:rPr lang="en-GB" sz="1800" i="1">
                          <a:latin typeface="Cambria Math" panose="02040503050406030204" pitchFamily="18" charset="0"/>
                        </a:rPr>
                        <m:t>= </m:t>
                      </m:r>
                      <m:nary>
                        <m:naryPr>
                          <m:chr m:val="∑"/>
                          <m:supHide m:val="on"/>
                          <m:ctrlPr>
                            <a:rPr lang="en-GB" sz="1800" i="1">
                              <a:latin typeface="Cambria Math" panose="02040503050406030204" pitchFamily="18" charset="0"/>
                            </a:rPr>
                          </m:ctrlPr>
                        </m:naryPr>
                        <m:sub>
                          <m:r>
                            <m:rPr>
                              <m:brk m:alnAt="7"/>
                            </m:rPr>
                            <a:rPr lang="en-GB" sz="1800" i="1">
                              <a:latin typeface="Cambria Math" panose="02040503050406030204" pitchFamily="18" charset="0"/>
                            </a:rPr>
                            <m:t>𝑙</m:t>
                          </m:r>
                          <m:r>
                            <a:rPr lang="en-GB" sz="1800" i="1">
                              <a:latin typeface="Cambria Math" panose="02040503050406030204" pitchFamily="18" charset="0"/>
                              <a:ea typeface="Cambria Math" panose="02040503050406030204" pitchFamily="18" charset="0"/>
                            </a:rPr>
                            <m:t>∈</m:t>
                          </m:r>
                          <m:r>
                            <a:rPr lang="en-GB" sz="1800" i="1">
                              <a:latin typeface="Cambria Math" panose="02040503050406030204" pitchFamily="18" charset="0"/>
                              <a:ea typeface="Cambria Math" panose="02040503050406030204" pitchFamily="18" charset="0"/>
                            </a:rPr>
                            <m:t>𝐿</m:t>
                          </m:r>
                        </m:sub>
                        <m:sup/>
                        <m:e>
                          <m:sSub>
                            <m:sSubPr>
                              <m:ctrlPr>
                                <a:rPr lang="en-GB" sz="1800" i="1">
                                  <a:latin typeface="Cambria Math" panose="02040503050406030204" pitchFamily="18" charset="0"/>
                                </a:rPr>
                              </m:ctrlPr>
                            </m:sSubPr>
                            <m:e>
                              <m:r>
                                <a:rPr lang="en-GB" sz="1800" b="0" i="1" smtClean="0">
                                  <a:latin typeface="Cambria Math" panose="02040503050406030204" pitchFamily="18" charset="0"/>
                                </a:rPr>
                                <m:t>𝑚</m:t>
                              </m:r>
                              <m:r>
                                <a:rPr lang="en-GB" sz="1800" i="1">
                                  <a:latin typeface="Cambria Math" panose="02040503050406030204" pitchFamily="18" charset="0"/>
                                </a:rPr>
                                <m:t>𝐶𝑃𝑈𝐸</m:t>
                              </m:r>
                            </m:e>
                            <m:sub>
                              <m:r>
                                <a:rPr lang="en-GB" sz="1800" b="0" i="1" smtClean="0">
                                  <a:latin typeface="Cambria Math" panose="02040503050406030204" pitchFamily="18" charset="0"/>
                                </a:rPr>
                                <m:t>𝑝</m:t>
                              </m:r>
                              <m:r>
                                <a:rPr lang="en-GB" sz="1800" b="0" i="1" smtClean="0">
                                  <a:latin typeface="Cambria Math" panose="02040503050406030204" pitchFamily="18" charset="0"/>
                                </a:rPr>
                                <m:t>,   </m:t>
                              </m:r>
                              <m:r>
                                <a:rPr lang="en-GB" sz="1800" b="0" i="1" smtClean="0">
                                  <a:latin typeface="Cambria Math" panose="02040503050406030204" pitchFamily="18" charset="0"/>
                                </a:rPr>
                                <m:t>𝑎</m:t>
                              </m:r>
                              <m:r>
                                <a:rPr lang="en-GB" sz="1800" i="1">
                                  <a:latin typeface="Cambria Math" panose="02040503050406030204" pitchFamily="18" charset="0"/>
                                </a:rPr>
                                <m:t>,</m:t>
                              </m:r>
                              <m:r>
                                <a:rPr lang="en-GB" sz="1800" b="0" i="1" smtClean="0">
                                  <a:latin typeface="Cambria Math" panose="02040503050406030204" pitchFamily="18" charset="0"/>
                                </a:rPr>
                                <m:t>   </m:t>
                              </m:r>
                              <m:r>
                                <a:rPr lang="en-GB" sz="1800" i="1">
                                  <a:latin typeface="Cambria Math" panose="02040503050406030204" pitchFamily="18" charset="0"/>
                                </a:rPr>
                                <m:t>𝑙</m:t>
                              </m:r>
                            </m:sub>
                          </m:sSub>
                        </m:e>
                      </m:nary>
                    </m:oMath>
                  </m:oMathPara>
                </a14:m>
                <a:endParaRPr lang="en-GB" sz="1800" dirty="0"/>
              </a:p>
              <a:p>
                <a:pPr marL="0" indent="0">
                  <a:lnSpc>
                    <a:spcPct val="100000"/>
                  </a:lnSpc>
                  <a:spcBef>
                    <a:spcPts val="1200"/>
                  </a:spcBef>
                  <a:buNone/>
                </a:pPr>
                <a:endParaRPr lang="en-GB" sz="1800" dirty="0"/>
              </a:p>
              <a:p>
                <a:pPr marL="0" indent="0">
                  <a:spcBef>
                    <a:spcPts val="0"/>
                  </a:spcBef>
                  <a:buNone/>
                </a:pPr>
                <a:r>
                  <a:rPr lang="en-GB" sz="1800" dirty="0">
                    <a:solidFill>
                      <a:srgbClr val="C00000"/>
                    </a:solidFill>
                  </a:rPr>
                  <a:t>This is the point estimate presented by ICES, which does not have its associated uncertainty estimate</a:t>
                </a:r>
              </a:p>
              <a:p>
                <a:pPr marL="457200" lvl="1" indent="0">
                  <a:spcBef>
                    <a:spcPts val="0"/>
                  </a:spcBef>
                  <a:buNone/>
                </a:pPr>
                <a:endParaRPr lang="en-GB" sz="1400" dirty="0"/>
              </a:p>
              <a:p>
                <a:pPr marL="457200" lvl="1" indent="0">
                  <a:spcBef>
                    <a:spcPts val="0"/>
                  </a:spcBef>
                  <a:buNone/>
                </a:pPr>
                <a:endParaRPr lang="en-GB" sz="1400" dirty="0"/>
              </a:p>
              <a:p>
                <a:pPr>
                  <a:spcBef>
                    <a:spcPts val="0"/>
                  </a:spcBef>
                </a:pPr>
                <a:endParaRPr lang="en-GB" sz="1800" dirty="0"/>
              </a:p>
              <a:p>
                <a:endParaRPr lang="nb-NO" dirty="0"/>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17567" y="496390"/>
                <a:ext cx="11959044" cy="6152604"/>
              </a:xfrm>
              <a:blipFill>
                <a:blip r:embed="rId2"/>
                <a:stretch>
                  <a:fillRect l="-408" t="-3564"/>
                </a:stretch>
              </a:blipFill>
            </p:spPr>
            <p:txBody>
              <a:bodyPr/>
              <a:lstStyle/>
              <a:p>
                <a:r>
                  <a:rPr lang="nb-NO">
                    <a:noFill/>
                  </a:rPr>
                  <a:t> </a:t>
                </a:r>
              </a:p>
            </p:txBody>
          </p:sp>
        </mc:Fallback>
      </mc:AlternateContent>
    </p:spTree>
    <p:extLst>
      <p:ext uri="{BB962C8B-B14F-4D97-AF65-F5344CB8AC3E}">
        <p14:creationId xmlns:p14="http://schemas.microsoft.com/office/powerpoint/2010/main" val="129749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307612"/>
          </a:xfrm>
        </p:spPr>
        <p:txBody>
          <a:bodyPr>
            <a:noAutofit/>
          </a:bodyPr>
          <a:lstStyle/>
          <a:p>
            <a:pPr algn="ctr"/>
            <a:r>
              <a:rPr lang="en-GB" sz="2500" b="1" dirty="0">
                <a:solidFill>
                  <a:srgbClr val="0070C0"/>
                </a:solidFill>
              </a:rPr>
              <a:t>Methods</a:t>
            </a:r>
            <a:endParaRPr lang="nb-NO" sz="25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17567" y="496390"/>
                <a:ext cx="11959044" cy="6152604"/>
              </a:xfrm>
            </p:spPr>
            <p:txBody>
              <a:bodyPr>
                <a:normAutofit/>
              </a:bodyPr>
              <a:lstStyle/>
              <a:p>
                <a:pPr marL="800100" lvl="1" indent="-342900">
                  <a:spcBef>
                    <a:spcPts val="0"/>
                  </a:spcBef>
                  <a:buAutoNum type="arabicPeriod" startAt="4"/>
                </a:pPr>
                <a:r>
                  <a:rPr lang="en-GB" sz="1800" dirty="0"/>
                  <a:t>CPUE per age class is then computed as </a:t>
                </a:r>
              </a:p>
              <a:p>
                <a:pPr marL="457200" lvl="1" indent="0">
                  <a:spcBef>
                    <a:spcPts val="0"/>
                  </a:spcBef>
                  <a:buNone/>
                </a:pPr>
                <a:endParaRPr lang="en-GB" sz="1800" dirty="0"/>
              </a:p>
              <a:p>
                <a:pPr marL="914400" lvl="2" indent="0">
                  <a:lnSpc>
                    <a:spcPct val="100000"/>
                  </a:lnSpc>
                  <a:spcBef>
                    <a:spcPts val="1200"/>
                  </a:spcBef>
                  <a:buNone/>
                </a:pPr>
                <a14:m>
                  <m:oMathPara xmlns:m="http://schemas.openxmlformats.org/officeDocument/2006/math">
                    <m:oMathParaPr>
                      <m:jc m:val="centerGroup"/>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𝐶𝑃𝑈𝐸</m:t>
                          </m:r>
                        </m:e>
                        <m:sub>
                          <m:r>
                            <a:rPr lang="en-GB" sz="1400" i="1">
                              <a:latin typeface="Cambria Math" panose="02040503050406030204" pitchFamily="18" charset="0"/>
                            </a:rPr>
                            <m:t>h</m:t>
                          </m:r>
                          <m:r>
                            <a:rPr lang="en-GB" sz="1400" i="1">
                              <a:latin typeface="Cambria Math" panose="02040503050406030204" pitchFamily="18" charset="0"/>
                            </a:rPr>
                            <m:t>,</m:t>
                          </m:r>
                          <m:r>
                            <a:rPr lang="en-GB" sz="1400" i="1">
                              <a:latin typeface="Cambria Math" panose="02040503050406030204" pitchFamily="18" charset="0"/>
                            </a:rPr>
                            <m:t>𝑎</m:t>
                          </m:r>
                          <m:r>
                            <a:rPr lang="en-GB" sz="1400" b="0" i="1" smtClean="0">
                              <a:latin typeface="Cambria Math" panose="02040503050406030204" pitchFamily="18" charset="0"/>
                            </a:rPr>
                            <m:t>, </m:t>
                          </m:r>
                          <m:r>
                            <a:rPr lang="en-GB" sz="1400" b="0" i="1" smtClean="0">
                              <a:latin typeface="Cambria Math" panose="02040503050406030204" pitchFamily="18" charset="0"/>
                            </a:rPr>
                            <m:t>𝑙</m:t>
                          </m:r>
                        </m:sub>
                      </m:sSub>
                      <m:r>
                        <a:rPr lang="en-GB" sz="1400" i="1">
                          <a:latin typeface="Cambria Math" panose="02040503050406030204" pitchFamily="18" charset="0"/>
                        </a:rPr>
                        <m:t>= </m:t>
                      </m:r>
                      <m:nary>
                        <m:naryPr>
                          <m:chr m:val="∑"/>
                          <m:supHide m:val="on"/>
                          <m:ctrlPr>
                            <a:rPr lang="en-GB" sz="1400" i="1">
                              <a:latin typeface="Cambria Math" panose="02040503050406030204" pitchFamily="18" charset="0"/>
                            </a:rPr>
                          </m:ctrlPr>
                        </m:naryPr>
                        <m:sub>
                          <m:r>
                            <m:rPr>
                              <m:brk m:alnAt="7"/>
                            </m:rPr>
                            <a:rPr lang="en-GB" sz="1400" b="0" i="1" smtClean="0">
                              <a:latin typeface="Cambria Math" panose="02040503050406030204" pitchFamily="18" charset="0"/>
                            </a:rPr>
                            <m:t>𝑙</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𝐿</m:t>
                          </m:r>
                        </m:sub>
                        <m:sup/>
                        <m:e>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𝐶𝑃𝑈𝐸</m:t>
                              </m:r>
                            </m:e>
                            <m:sub>
                              <m:r>
                                <a:rPr lang="en-GB" sz="1400" b="0" i="1" smtClean="0">
                                  <a:latin typeface="Cambria Math" panose="02040503050406030204" pitchFamily="18" charset="0"/>
                                </a:rPr>
                                <m:t>h</m:t>
                              </m:r>
                              <m:r>
                                <a:rPr lang="en-GB" sz="1400" b="0" i="1" smtClean="0">
                                  <a:latin typeface="Cambria Math" panose="02040503050406030204" pitchFamily="18" charset="0"/>
                                </a:rPr>
                                <m:t>,</m:t>
                              </m:r>
                              <m:r>
                                <a:rPr lang="en-GB" sz="1400" b="0" i="1" smtClean="0">
                                  <a:latin typeface="Cambria Math" panose="02040503050406030204" pitchFamily="18" charset="0"/>
                                </a:rPr>
                                <m:t>𝑙</m:t>
                              </m:r>
                            </m:sub>
                          </m:sSub>
                        </m:e>
                      </m:nary>
                      <m:r>
                        <a:rPr lang="en-GB" sz="1400" i="1">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𝐴𝐿𝐾</m:t>
                          </m:r>
                        </m:e>
                        <m:sub>
                          <m:r>
                            <a:rPr lang="en-GB" sz="1400" b="0" i="1" smtClean="0">
                              <a:latin typeface="Cambria Math" panose="02040503050406030204" pitchFamily="18" charset="0"/>
                              <a:ea typeface="Cambria Math" panose="02040503050406030204" pitchFamily="18" charset="0"/>
                            </a:rPr>
                            <m:t>𝑎</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𝑙</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h</m:t>
                          </m:r>
                        </m:sub>
                      </m:sSub>
                    </m:oMath>
                  </m:oMathPara>
                </a14:m>
                <a:endParaRPr lang="en-GB" sz="1400" dirty="0"/>
              </a:p>
              <a:p>
                <a:pPr marL="914400" lvl="2" indent="0">
                  <a:lnSpc>
                    <a:spcPct val="100000"/>
                  </a:lnSpc>
                  <a:spcBef>
                    <a:spcPts val="1200"/>
                  </a:spcBef>
                  <a:buNone/>
                </a:pPr>
                <a:endParaRPr lang="en-GB" sz="1400" dirty="0"/>
              </a:p>
              <a:p>
                <a:pPr lvl="2">
                  <a:lnSpc>
                    <a:spcPct val="100000"/>
                  </a:lnSpc>
                  <a:spcBef>
                    <a:spcPts val="1200"/>
                  </a:spcBef>
                  <a:buFont typeface="Wingdings" panose="05000000000000000000" pitchFamily="2" charset="2"/>
                  <a:buChar char="§"/>
                </a:pPr>
                <a14:m>
                  <m:oMath xmlns:m="http://schemas.openxmlformats.org/officeDocument/2006/math">
                    <m:sSub>
                      <m:sSubPr>
                        <m:ctrlPr>
                          <a:rPr lang="en-GB" sz="140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𝐴𝐿𝐾</m:t>
                        </m:r>
                      </m:e>
                      <m:sub>
                        <m:r>
                          <a:rPr lang="en-GB" sz="1400" b="0" i="1" smtClean="0">
                            <a:solidFill>
                              <a:srgbClr val="C00000"/>
                            </a:solidFill>
                            <a:latin typeface="Cambria Math" panose="02040503050406030204" pitchFamily="18" charset="0"/>
                          </a:rPr>
                          <m:t>𝑎</m:t>
                        </m:r>
                        <m:r>
                          <a:rPr lang="en-GB" sz="1400" b="0" i="1" smtClean="0">
                            <a:solidFill>
                              <a:srgbClr val="C00000"/>
                            </a:solidFill>
                            <a:latin typeface="Cambria Math" panose="02040503050406030204" pitchFamily="18" charset="0"/>
                          </a:rPr>
                          <m:t>,</m:t>
                        </m:r>
                        <m:r>
                          <a:rPr lang="en-GB" sz="1400" b="0" i="1" smtClean="0">
                            <a:solidFill>
                              <a:srgbClr val="C00000"/>
                            </a:solidFill>
                            <a:latin typeface="Cambria Math" panose="02040503050406030204" pitchFamily="18" charset="0"/>
                          </a:rPr>
                          <m:t>𝑙</m:t>
                        </m:r>
                        <m:r>
                          <a:rPr lang="en-GB" sz="1400" b="0" i="1" smtClean="0">
                            <a:solidFill>
                              <a:srgbClr val="C00000"/>
                            </a:solidFill>
                            <a:latin typeface="Cambria Math" panose="02040503050406030204" pitchFamily="18" charset="0"/>
                          </a:rPr>
                          <m:t>,</m:t>
                        </m:r>
                        <m:r>
                          <a:rPr lang="en-GB" sz="1400" i="1">
                            <a:solidFill>
                              <a:srgbClr val="C00000"/>
                            </a:solidFill>
                            <a:latin typeface="Cambria Math" panose="02040503050406030204" pitchFamily="18" charset="0"/>
                          </a:rPr>
                          <m:t>h</m:t>
                        </m:r>
                      </m:sub>
                    </m:sSub>
                    <m:r>
                      <a:rPr lang="en-GB" sz="1400" i="1">
                        <a:latin typeface="Cambria Math" panose="02040503050406030204" pitchFamily="18" charset="0"/>
                      </a:rPr>
                      <m:t>:</m:t>
                    </m:r>
                    <m:r>
                      <a:rPr lang="en-GB" sz="1400">
                        <a:latin typeface="Cambria Math" panose="02040503050406030204" pitchFamily="18" charset="0"/>
                      </a:rPr>
                      <m:t> </m:t>
                    </m:r>
                  </m:oMath>
                </a14:m>
                <a:r>
                  <a:rPr lang="en-GB" sz="1400" dirty="0"/>
                  <a:t> the age-length key which represents the estimated proportion of fish with age </a:t>
                </a:r>
                <a14:m>
                  <m:oMath xmlns:m="http://schemas.openxmlformats.org/officeDocument/2006/math">
                    <m:r>
                      <a:rPr lang="en-GB" sz="1400" b="0" i="1" smtClean="0">
                        <a:solidFill>
                          <a:srgbClr val="0070C0"/>
                        </a:solidFill>
                        <a:latin typeface="Cambria Math" panose="02040503050406030204" pitchFamily="18" charset="0"/>
                      </a:rPr>
                      <m:t>𝑎</m:t>
                    </m:r>
                  </m:oMath>
                </a14:m>
                <a:r>
                  <a:rPr lang="en-GB" sz="1400" dirty="0">
                    <a:solidFill>
                      <a:srgbClr val="0070C0"/>
                    </a:solidFill>
                  </a:rPr>
                  <a:t> </a:t>
                </a:r>
                <a:r>
                  <a:rPr lang="en-GB" sz="1400" dirty="0"/>
                  <a:t>in the  </a:t>
                </a:r>
                <a14:m>
                  <m:oMath xmlns:m="http://schemas.openxmlformats.org/officeDocument/2006/math">
                    <m:r>
                      <a:rPr lang="en-GB" sz="1400" b="0" i="1" smtClean="0">
                        <a:solidFill>
                          <a:srgbClr val="0070C0"/>
                        </a:solidFill>
                        <a:latin typeface="Cambria Math" panose="02040503050406030204" pitchFamily="18" charset="0"/>
                      </a:rPr>
                      <m:t>𝑙</m:t>
                    </m:r>
                  </m:oMath>
                </a14:m>
                <a:r>
                  <a:rPr lang="en-GB" sz="1400" dirty="0">
                    <a:solidFill>
                      <a:srgbClr val="0070C0"/>
                    </a:solidFill>
                  </a:rPr>
                  <a:t>th </a:t>
                </a:r>
                <a:r>
                  <a:rPr lang="en-GB" sz="1400" dirty="0"/>
                  <a:t>length class in haul </a:t>
                </a:r>
                <a14:m>
                  <m:oMath xmlns:m="http://schemas.openxmlformats.org/officeDocument/2006/math">
                    <m:r>
                      <a:rPr lang="en-GB" sz="1400" b="0" i="1" smtClean="0">
                        <a:solidFill>
                          <a:srgbClr val="0070C0"/>
                        </a:solidFill>
                        <a:latin typeface="Cambria Math" panose="02040503050406030204" pitchFamily="18" charset="0"/>
                      </a:rPr>
                      <m:t>h</m:t>
                    </m:r>
                  </m:oMath>
                </a14:m>
                <a:endParaRPr lang="en-GB" sz="1400" b="0" dirty="0"/>
              </a:p>
              <a:p>
                <a:pPr lvl="2">
                  <a:lnSpc>
                    <a:spcPct val="100000"/>
                  </a:lnSpc>
                  <a:spcBef>
                    <a:spcPts val="1200"/>
                  </a:spcBef>
                  <a:buFont typeface="Wingdings" panose="05000000000000000000" pitchFamily="2" charset="2"/>
                  <a:buChar char="§"/>
                </a:pPr>
                <a14:m>
                  <m:oMath xmlns:m="http://schemas.openxmlformats.org/officeDocument/2006/math">
                    <m:r>
                      <m:rPr>
                        <m:sty m:val="p"/>
                      </m:rPr>
                      <a:rPr lang="en-GB" sz="1400" b="0" i="0" smtClean="0">
                        <a:latin typeface="Cambria Math" panose="02040503050406030204" pitchFamily="18" charset="0"/>
                      </a:rPr>
                      <m:t>L</m:t>
                    </m:r>
                  </m:oMath>
                </a14:m>
                <a:r>
                  <a:rPr lang="en-GB" sz="1400" dirty="0"/>
                  <a:t>: the set of all length classes</a:t>
                </a:r>
              </a:p>
              <a:p>
                <a:pPr marL="0" indent="0">
                  <a:spcBef>
                    <a:spcPts val="0"/>
                  </a:spcBef>
                  <a:buNone/>
                </a:pPr>
                <a:endParaRPr lang="en-GB" sz="2000" dirty="0"/>
              </a:p>
              <a:p>
                <a:pPr>
                  <a:lnSpc>
                    <a:spcPct val="100000"/>
                  </a:lnSpc>
                  <a:spcBef>
                    <a:spcPts val="1200"/>
                  </a:spcBef>
                </a:pPr>
                <a:r>
                  <a:rPr lang="en-GB" sz="1800" dirty="0"/>
                  <a:t>The mean CPUE per age in the statistical rectangles and RFAs are computed as shown previously for lengths but</a:t>
                </a:r>
              </a:p>
              <a:p>
                <a:pPr lvl="2">
                  <a:lnSpc>
                    <a:spcPct val="100000"/>
                  </a:lnSpc>
                  <a:spcBef>
                    <a:spcPts val="1200"/>
                  </a:spcBef>
                  <a:buFont typeface="Wingdings" panose="05000000000000000000" pitchFamily="2" charset="2"/>
                  <a:buChar char="§"/>
                </a:pPr>
                <a14:m>
                  <m:oMath xmlns:m="http://schemas.openxmlformats.org/officeDocument/2006/math">
                    <m:sSub>
                      <m:sSubPr>
                        <m:ctrlPr>
                          <a:rPr lang="en-GB" sz="1400" i="1">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rPr>
                          <m:t>𝐶𝑃𝑈𝐸</m:t>
                        </m:r>
                      </m:e>
                      <m:sub>
                        <m:r>
                          <a:rPr lang="en-GB" sz="1400" b="0" i="1" smtClean="0">
                            <a:latin typeface="Cambria Math" panose="02040503050406030204" pitchFamily="18" charset="0"/>
                          </a:rPr>
                          <m:t>(.)</m:t>
                        </m:r>
                        <m:r>
                          <a:rPr lang="en-GB" sz="1400" i="1">
                            <a:latin typeface="Cambria Math" panose="02040503050406030204" pitchFamily="18" charset="0"/>
                          </a:rPr>
                          <m:t>,</m:t>
                        </m:r>
                        <m:r>
                          <a:rPr lang="en-GB" sz="1400" b="0" i="1" smtClean="0">
                            <a:latin typeface="Cambria Math" panose="02040503050406030204" pitchFamily="18" charset="0"/>
                          </a:rPr>
                          <m:t>𝑙</m:t>
                        </m:r>
                      </m:sub>
                    </m:sSub>
                  </m:oMath>
                </a14:m>
                <a:r>
                  <a:rPr lang="en-GB" sz="1400" dirty="0"/>
                  <a:t> substituted with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𝐶𝑃𝑈𝐸</m:t>
                        </m:r>
                      </m:e>
                      <m:sub>
                        <m:d>
                          <m:dPr>
                            <m:ctrlPr>
                              <a:rPr lang="en-GB" sz="1400" b="0" i="1" smtClean="0">
                                <a:latin typeface="Cambria Math" panose="02040503050406030204" pitchFamily="18" charset="0"/>
                              </a:rPr>
                            </m:ctrlPr>
                          </m:dPr>
                          <m:e>
                            <m:r>
                              <a:rPr lang="en-GB" sz="1400" b="0" i="1" smtClean="0">
                                <a:latin typeface="Cambria Math" panose="02040503050406030204" pitchFamily="18" charset="0"/>
                              </a:rPr>
                              <m:t>.</m:t>
                            </m:r>
                          </m:e>
                        </m:d>
                        <m:r>
                          <a:rPr lang="en-GB" sz="1400" i="1">
                            <a:latin typeface="Cambria Math" panose="02040503050406030204" pitchFamily="18" charset="0"/>
                          </a:rPr>
                          <m:t>,</m:t>
                        </m:r>
                        <m:r>
                          <a:rPr lang="en-GB" sz="1400" b="0" i="1" smtClean="0">
                            <a:latin typeface="Cambria Math" panose="02040503050406030204" pitchFamily="18" charset="0"/>
                          </a:rPr>
                          <m:t>   </m:t>
                        </m:r>
                        <m:r>
                          <a:rPr lang="en-GB" sz="1400" i="1">
                            <a:latin typeface="Cambria Math" panose="02040503050406030204" pitchFamily="18" charset="0"/>
                          </a:rPr>
                          <m:t>𝑎</m:t>
                        </m:r>
                        <m:r>
                          <a:rPr lang="en-GB" sz="1400" b="0" i="1" smtClean="0">
                            <a:latin typeface="Cambria Math" panose="02040503050406030204" pitchFamily="18" charset="0"/>
                          </a:rPr>
                          <m:t>, </m:t>
                        </m:r>
                        <m:r>
                          <a:rPr lang="en-GB" sz="1400" b="0" i="1" smtClean="0">
                            <a:latin typeface="Cambria Math" panose="02040503050406030204" pitchFamily="18" charset="0"/>
                          </a:rPr>
                          <m:t>𝑙</m:t>
                        </m:r>
                      </m:sub>
                    </m:sSub>
                  </m:oMath>
                </a14:m>
                <a:endParaRPr lang="en-GB" sz="1400" dirty="0"/>
              </a:p>
              <a:p>
                <a:pPr marL="457200" lvl="1" indent="0">
                  <a:lnSpc>
                    <a:spcPct val="100000"/>
                  </a:lnSpc>
                  <a:spcBef>
                    <a:spcPts val="1200"/>
                  </a:spcBef>
                  <a:buNone/>
                </a:pPr>
                <a:endParaRPr lang="en-GB" sz="1400" dirty="0"/>
              </a:p>
              <a:p>
                <a:pPr>
                  <a:lnSpc>
                    <a:spcPct val="100000"/>
                  </a:lnSpc>
                  <a:spcBef>
                    <a:spcPts val="1200"/>
                  </a:spcBef>
                </a:pPr>
                <a:r>
                  <a:rPr lang="en-GB" sz="1800" dirty="0"/>
                  <a:t>An index of abundance is the sum of the length classes for a given age </a:t>
                </a:r>
                <a14:m>
                  <m:oMath xmlns:m="http://schemas.openxmlformats.org/officeDocument/2006/math">
                    <m:r>
                      <a:rPr lang="en-GB" sz="1800" b="0" i="1" smtClean="0">
                        <a:solidFill>
                          <a:srgbClr val="0070C0"/>
                        </a:solidFill>
                        <a:latin typeface="Cambria Math" panose="02040503050406030204" pitchFamily="18" charset="0"/>
                      </a:rPr>
                      <m:t>𝑎</m:t>
                    </m:r>
                  </m:oMath>
                </a14:m>
                <a:r>
                  <a:rPr lang="en-GB" sz="1800" dirty="0"/>
                  <a:t> within the RFA</a:t>
                </a:r>
              </a:p>
              <a:p>
                <a:pPr marL="0" indent="0">
                  <a:lnSpc>
                    <a:spcPct val="100000"/>
                  </a:lnSpc>
                  <a:spcBef>
                    <a:spcPts val="1200"/>
                  </a:spcBef>
                  <a:buNone/>
                </a:pPr>
                <a:endParaRPr lang="en-GB" sz="18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𝑚</m:t>
                      </m:r>
                      <m:sSub>
                        <m:sSubPr>
                          <m:ctrlPr>
                            <a:rPr lang="en-GB" sz="1800" i="1">
                              <a:latin typeface="Cambria Math" panose="02040503050406030204" pitchFamily="18" charset="0"/>
                            </a:rPr>
                          </m:ctrlPr>
                        </m:sSubPr>
                        <m:e>
                          <m:r>
                            <a:rPr lang="en-GB" sz="1800" i="1">
                              <a:latin typeface="Cambria Math" panose="02040503050406030204" pitchFamily="18" charset="0"/>
                            </a:rPr>
                            <m:t>𝐶𝑃𝑈𝐸</m:t>
                          </m:r>
                        </m:e>
                        <m:sub>
                          <m:r>
                            <a:rPr lang="en-GB" sz="1800" b="0" i="1" smtClean="0">
                              <a:latin typeface="Cambria Math" panose="02040503050406030204" pitchFamily="18" charset="0"/>
                            </a:rPr>
                            <m:t>𝑝</m:t>
                          </m:r>
                          <m:r>
                            <a:rPr lang="en-GB" sz="1800" i="1">
                              <a:latin typeface="Cambria Math" panose="02040503050406030204" pitchFamily="18" charset="0"/>
                            </a:rPr>
                            <m:t>,</m:t>
                          </m:r>
                          <m:r>
                            <a:rPr lang="en-GB" sz="1800" i="1">
                              <a:latin typeface="Cambria Math" panose="02040503050406030204" pitchFamily="18" charset="0"/>
                            </a:rPr>
                            <m:t>𝑎</m:t>
                          </m:r>
                        </m:sub>
                      </m:sSub>
                      <m:r>
                        <a:rPr lang="en-GB" sz="1800" i="1">
                          <a:latin typeface="Cambria Math" panose="02040503050406030204" pitchFamily="18" charset="0"/>
                        </a:rPr>
                        <m:t>= </m:t>
                      </m:r>
                      <m:nary>
                        <m:naryPr>
                          <m:chr m:val="∑"/>
                          <m:supHide m:val="on"/>
                          <m:ctrlPr>
                            <a:rPr lang="en-GB" sz="1800" i="1">
                              <a:latin typeface="Cambria Math" panose="02040503050406030204" pitchFamily="18" charset="0"/>
                            </a:rPr>
                          </m:ctrlPr>
                        </m:naryPr>
                        <m:sub>
                          <m:r>
                            <m:rPr>
                              <m:brk m:alnAt="7"/>
                            </m:rPr>
                            <a:rPr lang="en-GB" sz="1800" i="1">
                              <a:latin typeface="Cambria Math" panose="02040503050406030204" pitchFamily="18" charset="0"/>
                            </a:rPr>
                            <m:t>𝑙</m:t>
                          </m:r>
                          <m:r>
                            <a:rPr lang="en-GB" sz="1800" i="1">
                              <a:latin typeface="Cambria Math" panose="02040503050406030204" pitchFamily="18" charset="0"/>
                              <a:ea typeface="Cambria Math" panose="02040503050406030204" pitchFamily="18" charset="0"/>
                            </a:rPr>
                            <m:t>∈</m:t>
                          </m:r>
                          <m:r>
                            <a:rPr lang="en-GB" sz="1800" i="1">
                              <a:latin typeface="Cambria Math" panose="02040503050406030204" pitchFamily="18" charset="0"/>
                              <a:ea typeface="Cambria Math" panose="02040503050406030204" pitchFamily="18" charset="0"/>
                            </a:rPr>
                            <m:t>𝐿</m:t>
                          </m:r>
                        </m:sub>
                        <m:sup/>
                        <m:e>
                          <m:sSub>
                            <m:sSubPr>
                              <m:ctrlPr>
                                <a:rPr lang="en-GB" sz="1800" i="1">
                                  <a:latin typeface="Cambria Math" panose="02040503050406030204" pitchFamily="18" charset="0"/>
                                </a:rPr>
                              </m:ctrlPr>
                            </m:sSubPr>
                            <m:e>
                              <m:r>
                                <a:rPr lang="en-GB" sz="1800" b="0" i="1" smtClean="0">
                                  <a:latin typeface="Cambria Math" panose="02040503050406030204" pitchFamily="18" charset="0"/>
                                </a:rPr>
                                <m:t>𝑚</m:t>
                              </m:r>
                              <m:r>
                                <a:rPr lang="en-GB" sz="1800" i="1">
                                  <a:latin typeface="Cambria Math" panose="02040503050406030204" pitchFamily="18" charset="0"/>
                                </a:rPr>
                                <m:t>𝐶𝑃𝑈𝐸</m:t>
                              </m:r>
                            </m:e>
                            <m:sub>
                              <m:r>
                                <a:rPr lang="en-GB" sz="1800" b="0" i="1" smtClean="0">
                                  <a:latin typeface="Cambria Math" panose="02040503050406030204" pitchFamily="18" charset="0"/>
                                </a:rPr>
                                <m:t>𝑝</m:t>
                              </m:r>
                              <m:r>
                                <a:rPr lang="en-GB" sz="1800" b="0" i="1" smtClean="0">
                                  <a:latin typeface="Cambria Math" panose="02040503050406030204" pitchFamily="18" charset="0"/>
                                </a:rPr>
                                <m:t>,   </m:t>
                              </m:r>
                              <m:r>
                                <a:rPr lang="en-GB" sz="1800" b="0" i="1" smtClean="0">
                                  <a:latin typeface="Cambria Math" panose="02040503050406030204" pitchFamily="18" charset="0"/>
                                </a:rPr>
                                <m:t>𝑎</m:t>
                              </m:r>
                              <m:r>
                                <a:rPr lang="en-GB" sz="1800" i="1">
                                  <a:latin typeface="Cambria Math" panose="02040503050406030204" pitchFamily="18" charset="0"/>
                                </a:rPr>
                                <m:t>,</m:t>
                              </m:r>
                              <m:r>
                                <a:rPr lang="en-GB" sz="1800" b="0" i="1" smtClean="0">
                                  <a:latin typeface="Cambria Math" panose="02040503050406030204" pitchFamily="18" charset="0"/>
                                </a:rPr>
                                <m:t>   </m:t>
                              </m:r>
                              <m:r>
                                <a:rPr lang="en-GB" sz="1800" i="1">
                                  <a:latin typeface="Cambria Math" panose="02040503050406030204" pitchFamily="18" charset="0"/>
                                </a:rPr>
                                <m:t>𝑙</m:t>
                              </m:r>
                            </m:sub>
                          </m:sSub>
                        </m:e>
                      </m:nary>
                    </m:oMath>
                  </m:oMathPara>
                </a14:m>
                <a:endParaRPr lang="en-GB" sz="1800" dirty="0"/>
              </a:p>
              <a:p>
                <a:pPr marL="0" indent="0">
                  <a:lnSpc>
                    <a:spcPct val="100000"/>
                  </a:lnSpc>
                  <a:spcBef>
                    <a:spcPts val="1200"/>
                  </a:spcBef>
                  <a:buNone/>
                </a:pPr>
                <a:endParaRPr lang="en-GB" sz="1800" dirty="0"/>
              </a:p>
              <a:p>
                <a:pPr marL="0" indent="0">
                  <a:spcBef>
                    <a:spcPts val="0"/>
                  </a:spcBef>
                  <a:buNone/>
                </a:pPr>
                <a:r>
                  <a:rPr lang="en-GB" sz="1800" dirty="0">
                    <a:solidFill>
                      <a:srgbClr val="0070C0"/>
                    </a:solidFill>
                  </a:rPr>
                  <a:t>This is the mean catch per unit effort for age </a:t>
                </a:r>
                <a14:m>
                  <m:oMath xmlns:m="http://schemas.openxmlformats.org/officeDocument/2006/math">
                    <m:r>
                      <a:rPr lang="en-GB" sz="1800" b="0" i="1" smtClean="0">
                        <a:solidFill>
                          <a:srgbClr val="0070C0"/>
                        </a:solidFill>
                        <a:latin typeface="Cambria Math" panose="02040503050406030204" pitchFamily="18" charset="0"/>
                      </a:rPr>
                      <m:t>𝑎</m:t>
                    </m:r>
                  </m:oMath>
                </a14:m>
                <a:r>
                  <a:rPr lang="en-GB" sz="1800" dirty="0">
                    <a:solidFill>
                      <a:srgbClr val="0070C0"/>
                    </a:solidFill>
                  </a:rPr>
                  <a:t> in superstratum </a:t>
                </a:r>
                <a14:m>
                  <m:oMath xmlns:m="http://schemas.openxmlformats.org/officeDocument/2006/math">
                    <m:r>
                      <a:rPr lang="en-GB" sz="1800" b="0" i="1" smtClean="0">
                        <a:solidFill>
                          <a:srgbClr val="0070C0"/>
                        </a:solidFill>
                        <a:latin typeface="Cambria Math" panose="02040503050406030204" pitchFamily="18" charset="0"/>
                      </a:rPr>
                      <m:t>𝑝</m:t>
                    </m:r>
                  </m:oMath>
                </a14:m>
                <a:endParaRPr lang="en-GB" sz="1800" dirty="0">
                  <a:solidFill>
                    <a:srgbClr val="0070C0"/>
                  </a:solidFill>
                </a:endParaRPr>
              </a:p>
              <a:p>
                <a:pPr marL="457200" lvl="1" indent="0">
                  <a:spcBef>
                    <a:spcPts val="0"/>
                  </a:spcBef>
                  <a:buNone/>
                </a:pPr>
                <a:endParaRPr lang="en-GB" sz="1400" dirty="0"/>
              </a:p>
              <a:p>
                <a:pPr marL="457200" lvl="1" indent="0">
                  <a:spcBef>
                    <a:spcPts val="0"/>
                  </a:spcBef>
                  <a:buNone/>
                </a:pPr>
                <a:endParaRPr lang="en-GB" sz="1400" dirty="0"/>
              </a:p>
              <a:p>
                <a:pPr>
                  <a:spcBef>
                    <a:spcPts val="0"/>
                  </a:spcBef>
                </a:pPr>
                <a:endParaRPr lang="en-GB" sz="1800" dirty="0"/>
              </a:p>
              <a:p>
                <a:endParaRPr lang="nb-NO" dirty="0"/>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17567" y="496390"/>
                <a:ext cx="11959044" cy="6152604"/>
              </a:xfrm>
              <a:blipFill>
                <a:blip r:embed="rId2"/>
                <a:stretch>
                  <a:fillRect l="-408" t="-3564"/>
                </a:stretch>
              </a:blipFill>
            </p:spPr>
            <p:txBody>
              <a:bodyPr/>
              <a:lstStyle/>
              <a:p>
                <a:r>
                  <a:rPr lang="nb-NO">
                    <a:noFill/>
                  </a:rPr>
                  <a:t> </a:t>
                </a:r>
              </a:p>
            </p:txBody>
          </p:sp>
        </mc:Fallback>
      </mc:AlternateContent>
    </p:spTree>
    <p:extLst>
      <p:ext uri="{BB962C8B-B14F-4D97-AF65-F5344CB8AC3E}">
        <p14:creationId xmlns:p14="http://schemas.microsoft.com/office/powerpoint/2010/main" val="4125842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104078"/>
            <a:ext cx="10515600" cy="232685"/>
          </a:xfrm>
        </p:spPr>
        <p:txBody>
          <a:bodyPr>
            <a:noAutofit/>
          </a:bodyPr>
          <a:lstStyle/>
          <a:p>
            <a:pPr algn="ctr">
              <a:lnSpc>
                <a:spcPct val="100000"/>
              </a:lnSpc>
              <a:spcBef>
                <a:spcPts val="1200"/>
              </a:spcBef>
            </a:pPr>
            <a:r>
              <a:rPr lang="en-GB" sz="2500" b="1" dirty="0">
                <a:solidFill>
                  <a:srgbClr val="0070C0"/>
                </a:solidFill>
              </a:rPr>
              <a:t>DATRAS ALK Estimator</a:t>
            </a:r>
          </a:p>
        </p:txBody>
      </p:sp>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17567" y="423746"/>
            <a:ext cx="11959044" cy="6434254"/>
          </a:xfrm>
        </p:spPr>
        <p:txBody>
          <a:bodyPr>
            <a:normAutofit fontScale="92500" lnSpcReduction="10000"/>
          </a:bodyPr>
          <a:lstStyle/>
          <a:p>
            <a:pPr>
              <a:lnSpc>
                <a:spcPct val="100000"/>
              </a:lnSpc>
              <a:spcBef>
                <a:spcPts val="1200"/>
              </a:spcBef>
            </a:pPr>
            <a:r>
              <a:rPr lang="en-US" sz="1800" dirty="0"/>
              <a:t>This is an aggregation of individual samples from a haul combined over a RFA</a:t>
            </a:r>
          </a:p>
          <a:p>
            <a:pPr>
              <a:lnSpc>
                <a:spcPct val="100000"/>
              </a:lnSpc>
              <a:spcBef>
                <a:spcPts val="1200"/>
              </a:spcBef>
            </a:pPr>
            <a:r>
              <a:rPr lang="en-US" sz="1800" dirty="0"/>
              <a:t>Assumes age-length compositions are homogeneous within a RFA. This is not case as seen in age distribution Plot (2 – 40cm)</a:t>
            </a:r>
          </a:p>
          <a:p>
            <a:pPr>
              <a:lnSpc>
                <a:spcPct val="100000"/>
              </a:lnSpc>
              <a:spcBef>
                <a:spcPts val="1200"/>
              </a:spcBef>
            </a:pPr>
            <a:r>
              <a:rPr lang="en-US" sz="1800" dirty="0"/>
              <a:t>Violations of assumption will give bias results (Kimura, 1977)</a:t>
            </a:r>
          </a:p>
          <a:p>
            <a:pPr>
              <a:lnSpc>
                <a:spcPct val="100000"/>
              </a:lnSpc>
              <a:spcBef>
                <a:spcPts val="1200"/>
              </a:spcBef>
            </a:pPr>
            <a:endParaRPr lang="en-US" sz="1800" dirty="0"/>
          </a:p>
          <a:p>
            <a:pPr>
              <a:lnSpc>
                <a:spcPct val="100000"/>
              </a:lnSpc>
              <a:spcBef>
                <a:spcPts val="1200"/>
              </a:spcBef>
            </a:pPr>
            <a:endParaRPr lang="en-US" sz="1700" dirty="0"/>
          </a:p>
          <a:p>
            <a:pPr>
              <a:lnSpc>
                <a:spcPct val="100000"/>
              </a:lnSpc>
              <a:spcBef>
                <a:spcPts val="1200"/>
              </a:spcBef>
            </a:pPr>
            <a:endParaRPr lang="en-US" sz="1700" dirty="0"/>
          </a:p>
          <a:p>
            <a:pPr marL="0" indent="0">
              <a:lnSpc>
                <a:spcPct val="100000"/>
              </a:lnSpc>
              <a:spcBef>
                <a:spcPts val="1200"/>
              </a:spcBef>
              <a:buNone/>
            </a:pPr>
            <a:r>
              <a:rPr lang="en-US" sz="1700" dirty="0"/>
              <a:t>                                                                 +                                                               =</a:t>
            </a:r>
          </a:p>
          <a:p>
            <a:pPr>
              <a:lnSpc>
                <a:spcPct val="100000"/>
              </a:lnSpc>
              <a:spcBef>
                <a:spcPts val="1200"/>
              </a:spcBef>
            </a:pPr>
            <a:endParaRPr lang="en-US" sz="1700" dirty="0"/>
          </a:p>
          <a:p>
            <a:pPr>
              <a:lnSpc>
                <a:spcPct val="100000"/>
              </a:lnSpc>
              <a:spcBef>
                <a:spcPts val="1200"/>
              </a:spcBef>
            </a:pPr>
            <a:endParaRPr lang="en-US" sz="1700" dirty="0"/>
          </a:p>
          <a:p>
            <a:pPr marL="0" indent="0">
              <a:lnSpc>
                <a:spcPct val="100000"/>
              </a:lnSpc>
              <a:spcBef>
                <a:spcPts val="1200"/>
              </a:spcBef>
              <a:buNone/>
            </a:pPr>
            <a:endParaRPr lang="en-US" sz="1700" dirty="0"/>
          </a:p>
          <a:p>
            <a:pPr>
              <a:lnSpc>
                <a:spcPct val="100000"/>
              </a:lnSpc>
              <a:spcBef>
                <a:spcPts val="1200"/>
              </a:spcBef>
            </a:pPr>
            <a:endParaRPr lang="en-US" sz="1700" dirty="0"/>
          </a:p>
          <a:p>
            <a:pPr>
              <a:lnSpc>
                <a:spcPct val="100000"/>
              </a:lnSpc>
              <a:spcBef>
                <a:spcPts val="1800"/>
              </a:spcBef>
            </a:pPr>
            <a:r>
              <a:rPr lang="en-US" sz="1700" dirty="0"/>
              <a:t>Missing ALKs are imputed by extrapolation: taking averages and borrowing closest length group age-length composition</a:t>
            </a:r>
          </a:p>
          <a:p>
            <a:pPr>
              <a:lnSpc>
                <a:spcPct val="100000"/>
              </a:lnSpc>
              <a:spcBef>
                <a:spcPts val="1800"/>
              </a:spcBef>
            </a:pPr>
            <a:r>
              <a:rPr lang="en-US" sz="1700" dirty="0"/>
              <a:t>A single ALK for a RFA</a:t>
            </a:r>
          </a:p>
          <a:p>
            <a:pPr>
              <a:lnSpc>
                <a:spcPct val="100000"/>
              </a:lnSpc>
              <a:spcBef>
                <a:spcPts val="1800"/>
              </a:spcBef>
            </a:pPr>
            <a:r>
              <a:rPr lang="en-GB" sz="1700" dirty="0"/>
              <a:t>Does not account for spatial variation in the data and as a consequence would result in</a:t>
            </a:r>
          </a:p>
          <a:p>
            <a:pPr lvl="1">
              <a:lnSpc>
                <a:spcPct val="100000"/>
              </a:lnSpc>
              <a:spcBef>
                <a:spcPts val="1200"/>
              </a:spcBef>
            </a:pPr>
            <a:r>
              <a:rPr lang="en-GB" sz="1500" dirty="0">
                <a:solidFill>
                  <a:srgbClr val="C00000"/>
                </a:solidFill>
              </a:rPr>
              <a:t>biased  estimates, and </a:t>
            </a:r>
          </a:p>
          <a:p>
            <a:pPr lvl="1">
              <a:lnSpc>
                <a:spcPct val="100000"/>
              </a:lnSpc>
              <a:spcBef>
                <a:spcPts val="1200"/>
              </a:spcBef>
            </a:pPr>
            <a:r>
              <a:rPr lang="en-GB" sz="1500" dirty="0">
                <a:solidFill>
                  <a:srgbClr val="C00000"/>
                </a:solidFill>
              </a:rPr>
              <a:t>an underestimation of uncertainty</a:t>
            </a:r>
          </a:p>
          <a:p>
            <a:pPr marL="0" indent="0">
              <a:buNone/>
            </a:pPr>
            <a:endParaRPr lang="nb-NO" dirty="0"/>
          </a:p>
        </p:txBody>
      </p:sp>
      <p:graphicFrame>
        <p:nvGraphicFramePr>
          <p:cNvPr id="4" name="Table 3">
            <a:extLst>
              <a:ext uri="{FF2B5EF4-FFF2-40B4-BE49-F238E27FC236}">
                <a16:creationId xmlns:a16="http://schemas.microsoft.com/office/drawing/2014/main" id="{5DC584CC-8BAC-497C-BE39-2E66E6CC0BF2}"/>
              </a:ext>
            </a:extLst>
          </p:cNvPr>
          <p:cNvGraphicFramePr>
            <a:graphicFrameLocks noGrp="1"/>
          </p:cNvGraphicFramePr>
          <p:nvPr>
            <p:extLst>
              <p:ext uri="{D42A27DB-BD31-4B8C-83A1-F6EECF244321}">
                <p14:modId xmlns:p14="http://schemas.microsoft.com/office/powerpoint/2010/main" val="3961442809"/>
              </p:ext>
            </p:extLst>
          </p:nvPr>
        </p:nvGraphicFramePr>
        <p:xfrm>
          <a:off x="364645" y="1865971"/>
          <a:ext cx="2625634" cy="2499360"/>
        </p:xfrm>
        <a:graphic>
          <a:graphicData uri="http://schemas.openxmlformats.org/drawingml/2006/table">
            <a:tbl>
              <a:tblPr firstRow="1" bandRow="1">
                <a:tableStyleId>{5940675A-B579-460E-94D1-54222C63F5DA}</a:tableStyleId>
              </a:tblPr>
              <a:tblGrid>
                <a:gridCol w="1335938">
                  <a:extLst>
                    <a:ext uri="{9D8B030D-6E8A-4147-A177-3AD203B41FA5}">
                      <a16:colId xmlns:a16="http://schemas.microsoft.com/office/drawing/2014/main" val="714269687"/>
                    </a:ext>
                  </a:extLst>
                </a:gridCol>
                <a:gridCol w="1289696">
                  <a:extLst>
                    <a:ext uri="{9D8B030D-6E8A-4147-A177-3AD203B41FA5}">
                      <a16:colId xmlns:a16="http://schemas.microsoft.com/office/drawing/2014/main" val="3014673696"/>
                    </a:ext>
                  </a:extLst>
                </a:gridCol>
              </a:tblGrid>
              <a:tr h="249927">
                <a:tc gridSpan="2">
                  <a:txBody>
                    <a:bodyPr/>
                    <a:lstStyle/>
                    <a:p>
                      <a:pPr algn="ctr"/>
                      <a:r>
                        <a:rPr lang="en-GB" sz="1100" dirty="0"/>
                        <a:t>Haul ID: 11101</a:t>
                      </a:r>
                      <a:endParaRPr lang="nb-NO" sz="1100" dirty="0"/>
                    </a:p>
                  </a:txBody>
                  <a:tcPr/>
                </a:tc>
                <a:tc hMerge="1">
                  <a:txBody>
                    <a:bodyPr/>
                    <a:lstStyle/>
                    <a:p>
                      <a:endParaRPr lang="nb-NO" dirty="0"/>
                    </a:p>
                  </a:txBody>
                  <a:tcPr/>
                </a:tc>
                <a:extLst>
                  <a:ext uri="{0D108BD9-81ED-4DB2-BD59-A6C34878D82A}">
                    <a16:rowId xmlns:a16="http://schemas.microsoft.com/office/drawing/2014/main" val="356213564"/>
                  </a:ext>
                </a:extLst>
              </a:tr>
              <a:tr h="411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Length class (cm)</a:t>
                      </a:r>
                      <a:endParaRPr lang="nb-NO" sz="1100" dirty="0"/>
                    </a:p>
                    <a:p>
                      <a:endParaRPr lang="nb-NO" sz="1100" dirty="0"/>
                    </a:p>
                  </a:txBody>
                  <a:tcPr/>
                </a:tc>
                <a:tc>
                  <a:txBody>
                    <a:bodyPr/>
                    <a:lstStyle/>
                    <a:p>
                      <a:r>
                        <a:rPr lang="en-GB" sz="1100" dirty="0"/>
                        <a:t>Age (years)</a:t>
                      </a:r>
                      <a:endParaRPr lang="nb-NO" sz="1100" dirty="0"/>
                    </a:p>
                  </a:txBody>
                  <a:tcPr/>
                </a:tc>
                <a:extLst>
                  <a:ext uri="{0D108BD9-81ED-4DB2-BD59-A6C34878D82A}">
                    <a16:rowId xmlns:a16="http://schemas.microsoft.com/office/drawing/2014/main" val="137421321"/>
                  </a:ext>
                </a:extLst>
              </a:tr>
              <a:tr h="249927">
                <a:tc>
                  <a:txBody>
                    <a:bodyPr/>
                    <a:lstStyle/>
                    <a:p>
                      <a:r>
                        <a:rPr lang="en-GB" sz="1100" dirty="0"/>
                        <a:t>10</a:t>
                      </a:r>
                      <a:endParaRPr lang="nb-NO" sz="1100" dirty="0"/>
                    </a:p>
                  </a:txBody>
                  <a:tcPr/>
                </a:tc>
                <a:tc>
                  <a:txBody>
                    <a:bodyPr/>
                    <a:lstStyle/>
                    <a:p>
                      <a:r>
                        <a:rPr lang="en-GB" sz="1100" dirty="0"/>
                        <a:t>1</a:t>
                      </a:r>
                      <a:endParaRPr lang="nb-NO" sz="1100" dirty="0"/>
                    </a:p>
                  </a:txBody>
                  <a:tcPr/>
                </a:tc>
                <a:extLst>
                  <a:ext uri="{0D108BD9-81ED-4DB2-BD59-A6C34878D82A}">
                    <a16:rowId xmlns:a16="http://schemas.microsoft.com/office/drawing/2014/main" val="1762093079"/>
                  </a:ext>
                </a:extLst>
              </a:tr>
              <a:tr h="249927">
                <a:tc>
                  <a:txBody>
                    <a:bodyPr/>
                    <a:lstStyle/>
                    <a:p>
                      <a:r>
                        <a:rPr lang="en-GB" sz="1100" dirty="0"/>
                        <a:t>11</a:t>
                      </a:r>
                      <a:endParaRPr lang="nb-NO" sz="1100" dirty="0"/>
                    </a:p>
                  </a:txBody>
                  <a:tcPr/>
                </a:tc>
                <a:tc>
                  <a:txBody>
                    <a:bodyPr/>
                    <a:lstStyle/>
                    <a:p>
                      <a:r>
                        <a:rPr lang="en-GB" sz="1100" dirty="0"/>
                        <a:t>2                                   </a:t>
                      </a:r>
                      <a:endParaRPr lang="nb-NO" sz="1100" dirty="0"/>
                    </a:p>
                  </a:txBody>
                  <a:tcPr/>
                </a:tc>
                <a:extLst>
                  <a:ext uri="{0D108BD9-81ED-4DB2-BD59-A6C34878D82A}">
                    <a16:rowId xmlns:a16="http://schemas.microsoft.com/office/drawing/2014/main" val="4224166402"/>
                  </a:ext>
                </a:extLst>
              </a:tr>
              <a:tr h="249927">
                <a:tc>
                  <a:txBody>
                    <a:bodyPr/>
                    <a:lstStyle/>
                    <a:p>
                      <a:r>
                        <a:rPr lang="en-GB" sz="1100" dirty="0"/>
                        <a:t>12</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1999055660"/>
                  </a:ext>
                </a:extLst>
              </a:tr>
              <a:tr h="249927">
                <a:tc>
                  <a:txBody>
                    <a:bodyPr/>
                    <a:lstStyle/>
                    <a:p>
                      <a:r>
                        <a:rPr lang="en-GB" sz="1100" dirty="0"/>
                        <a:t>13</a:t>
                      </a:r>
                      <a:endParaRPr lang="nb-NO" sz="1100" dirty="0"/>
                    </a:p>
                  </a:txBody>
                  <a:tcPr/>
                </a:tc>
                <a:tc>
                  <a:txBody>
                    <a:bodyPr/>
                    <a:lstStyle/>
                    <a:p>
                      <a:endParaRPr lang="nb-NO" sz="1100" dirty="0"/>
                    </a:p>
                  </a:txBody>
                  <a:tcPr/>
                </a:tc>
                <a:extLst>
                  <a:ext uri="{0D108BD9-81ED-4DB2-BD59-A6C34878D82A}">
                    <a16:rowId xmlns:a16="http://schemas.microsoft.com/office/drawing/2014/main" val="961868192"/>
                  </a:ext>
                </a:extLst>
              </a:tr>
              <a:tr h="249927">
                <a:tc>
                  <a:txBody>
                    <a:bodyPr/>
                    <a:lstStyle/>
                    <a:p>
                      <a:r>
                        <a:rPr lang="en-GB" sz="1100" dirty="0"/>
                        <a:t>14</a:t>
                      </a:r>
                      <a:endParaRPr lang="nb-NO" sz="1100" dirty="0"/>
                    </a:p>
                  </a:txBody>
                  <a:tcPr/>
                </a:tc>
                <a:tc>
                  <a:txBody>
                    <a:bodyPr/>
                    <a:lstStyle/>
                    <a:p>
                      <a:r>
                        <a:rPr lang="en-GB" sz="1100" dirty="0"/>
                        <a:t>3</a:t>
                      </a:r>
                      <a:endParaRPr lang="nb-NO" sz="1100" dirty="0"/>
                    </a:p>
                  </a:txBody>
                  <a:tcPr/>
                </a:tc>
                <a:extLst>
                  <a:ext uri="{0D108BD9-81ED-4DB2-BD59-A6C34878D82A}">
                    <a16:rowId xmlns:a16="http://schemas.microsoft.com/office/drawing/2014/main" val="2020966650"/>
                  </a:ext>
                </a:extLst>
              </a:tr>
              <a:tr h="249927">
                <a:tc>
                  <a:txBody>
                    <a:bodyPr/>
                    <a:lstStyle/>
                    <a:p>
                      <a:r>
                        <a:rPr lang="en-GB" sz="1100" dirty="0"/>
                        <a:t>15</a:t>
                      </a:r>
                      <a:endParaRPr lang="nb-NO" sz="1100" dirty="0"/>
                    </a:p>
                  </a:txBody>
                  <a:tcPr/>
                </a:tc>
                <a:tc>
                  <a:txBody>
                    <a:bodyPr/>
                    <a:lstStyle/>
                    <a:p>
                      <a:r>
                        <a:rPr lang="en-GB" sz="1100" dirty="0"/>
                        <a:t>4</a:t>
                      </a:r>
                      <a:endParaRPr lang="nb-NO" sz="1100" dirty="0"/>
                    </a:p>
                  </a:txBody>
                  <a:tcPr/>
                </a:tc>
                <a:extLst>
                  <a:ext uri="{0D108BD9-81ED-4DB2-BD59-A6C34878D82A}">
                    <a16:rowId xmlns:a16="http://schemas.microsoft.com/office/drawing/2014/main" val="3448182580"/>
                  </a:ext>
                </a:extLst>
              </a:tr>
              <a:tr h="249927">
                <a:tc>
                  <a:txBody>
                    <a:bodyPr/>
                    <a:lstStyle/>
                    <a:p>
                      <a:r>
                        <a:rPr lang="en-GB" sz="1100" dirty="0"/>
                        <a:t>16</a:t>
                      </a:r>
                      <a:endParaRPr lang="nb-NO" sz="1100" dirty="0"/>
                    </a:p>
                  </a:txBody>
                  <a:tcPr/>
                </a:tc>
                <a:tc>
                  <a:txBody>
                    <a:bodyPr/>
                    <a:lstStyle/>
                    <a:p>
                      <a:endParaRPr lang="nb-NO" sz="1100" dirty="0"/>
                    </a:p>
                  </a:txBody>
                  <a:tcPr/>
                </a:tc>
                <a:extLst>
                  <a:ext uri="{0D108BD9-81ED-4DB2-BD59-A6C34878D82A}">
                    <a16:rowId xmlns:a16="http://schemas.microsoft.com/office/drawing/2014/main" val="2266911387"/>
                  </a:ext>
                </a:extLst>
              </a:tr>
            </a:tbl>
          </a:graphicData>
        </a:graphic>
      </p:graphicFrame>
      <p:graphicFrame>
        <p:nvGraphicFramePr>
          <p:cNvPr id="5" name="Table 4">
            <a:extLst>
              <a:ext uri="{FF2B5EF4-FFF2-40B4-BE49-F238E27FC236}">
                <a16:creationId xmlns:a16="http://schemas.microsoft.com/office/drawing/2014/main" id="{C445BB4B-ACB7-4D55-8A08-F957188AED88}"/>
              </a:ext>
            </a:extLst>
          </p:cNvPr>
          <p:cNvGraphicFramePr>
            <a:graphicFrameLocks noGrp="1"/>
          </p:cNvGraphicFramePr>
          <p:nvPr>
            <p:extLst>
              <p:ext uri="{D42A27DB-BD31-4B8C-83A1-F6EECF244321}">
                <p14:modId xmlns:p14="http://schemas.microsoft.com/office/powerpoint/2010/main" val="538747830"/>
              </p:ext>
            </p:extLst>
          </p:nvPr>
        </p:nvGraphicFramePr>
        <p:xfrm>
          <a:off x="3505571" y="1888273"/>
          <a:ext cx="2625634" cy="2499360"/>
        </p:xfrm>
        <a:graphic>
          <a:graphicData uri="http://schemas.openxmlformats.org/drawingml/2006/table">
            <a:tbl>
              <a:tblPr firstRow="1" bandRow="1">
                <a:tableStyleId>{5940675A-B579-460E-94D1-54222C63F5DA}</a:tableStyleId>
              </a:tblPr>
              <a:tblGrid>
                <a:gridCol w="1335938">
                  <a:extLst>
                    <a:ext uri="{9D8B030D-6E8A-4147-A177-3AD203B41FA5}">
                      <a16:colId xmlns:a16="http://schemas.microsoft.com/office/drawing/2014/main" val="714269687"/>
                    </a:ext>
                  </a:extLst>
                </a:gridCol>
                <a:gridCol w="1289696">
                  <a:extLst>
                    <a:ext uri="{9D8B030D-6E8A-4147-A177-3AD203B41FA5}">
                      <a16:colId xmlns:a16="http://schemas.microsoft.com/office/drawing/2014/main" val="3014673696"/>
                    </a:ext>
                  </a:extLst>
                </a:gridCol>
              </a:tblGrid>
              <a:tr h="254750">
                <a:tc gridSpan="2">
                  <a:txBody>
                    <a:bodyPr/>
                    <a:lstStyle/>
                    <a:p>
                      <a:pPr algn="ctr"/>
                      <a:r>
                        <a:rPr lang="en-GB" sz="1100" dirty="0"/>
                        <a:t>Haul ID: 56801</a:t>
                      </a:r>
                      <a:endParaRPr lang="nb-NO" sz="1100" dirty="0"/>
                    </a:p>
                  </a:txBody>
                  <a:tcPr/>
                </a:tc>
                <a:tc hMerge="1">
                  <a:txBody>
                    <a:bodyPr/>
                    <a:lstStyle/>
                    <a:p>
                      <a:endParaRPr lang="nb-NO" dirty="0"/>
                    </a:p>
                  </a:txBody>
                  <a:tcPr/>
                </a:tc>
                <a:extLst>
                  <a:ext uri="{0D108BD9-81ED-4DB2-BD59-A6C34878D82A}">
                    <a16:rowId xmlns:a16="http://schemas.microsoft.com/office/drawing/2014/main" val="356213564"/>
                  </a:ext>
                </a:extLst>
              </a:tr>
              <a:tr h="419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Length class (cm)</a:t>
                      </a:r>
                      <a:endParaRPr lang="nb-NO" sz="1100" dirty="0"/>
                    </a:p>
                    <a:p>
                      <a:endParaRPr lang="nb-NO" sz="1100" dirty="0"/>
                    </a:p>
                  </a:txBody>
                  <a:tcPr/>
                </a:tc>
                <a:tc>
                  <a:txBody>
                    <a:bodyPr/>
                    <a:lstStyle/>
                    <a:p>
                      <a:r>
                        <a:rPr lang="en-GB" sz="1100" dirty="0"/>
                        <a:t>Age (years)</a:t>
                      </a:r>
                      <a:endParaRPr lang="nb-NO" sz="1100" dirty="0"/>
                    </a:p>
                  </a:txBody>
                  <a:tcPr/>
                </a:tc>
                <a:extLst>
                  <a:ext uri="{0D108BD9-81ED-4DB2-BD59-A6C34878D82A}">
                    <a16:rowId xmlns:a16="http://schemas.microsoft.com/office/drawing/2014/main" val="137421321"/>
                  </a:ext>
                </a:extLst>
              </a:tr>
              <a:tr h="254750">
                <a:tc>
                  <a:txBody>
                    <a:bodyPr/>
                    <a:lstStyle/>
                    <a:p>
                      <a:r>
                        <a:rPr lang="en-GB" sz="1100" dirty="0"/>
                        <a:t>10</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1762093079"/>
                  </a:ext>
                </a:extLst>
              </a:tr>
              <a:tr h="254750">
                <a:tc>
                  <a:txBody>
                    <a:bodyPr/>
                    <a:lstStyle/>
                    <a:p>
                      <a:r>
                        <a:rPr lang="en-GB" sz="1100" dirty="0"/>
                        <a:t>11</a:t>
                      </a:r>
                      <a:endParaRPr lang="nb-NO" sz="1100" dirty="0"/>
                    </a:p>
                  </a:txBody>
                  <a:tcPr/>
                </a:tc>
                <a:tc>
                  <a:txBody>
                    <a:bodyPr/>
                    <a:lstStyle/>
                    <a:p>
                      <a:r>
                        <a:rPr lang="en-GB" sz="1100" dirty="0"/>
                        <a:t>1</a:t>
                      </a:r>
                      <a:endParaRPr lang="nb-NO" sz="1100" dirty="0"/>
                    </a:p>
                  </a:txBody>
                  <a:tcPr/>
                </a:tc>
                <a:extLst>
                  <a:ext uri="{0D108BD9-81ED-4DB2-BD59-A6C34878D82A}">
                    <a16:rowId xmlns:a16="http://schemas.microsoft.com/office/drawing/2014/main" val="4224166402"/>
                  </a:ext>
                </a:extLst>
              </a:tr>
              <a:tr h="254750">
                <a:tc>
                  <a:txBody>
                    <a:bodyPr/>
                    <a:lstStyle/>
                    <a:p>
                      <a:r>
                        <a:rPr lang="en-GB" sz="1100" dirty="0"/>
                        <a:t>12</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1999055660"/>
                  </a:ext>
                </a:extLst>
              </a:tr>
              <a:tr h="254750">
                <a:tc>
                  <a:txBody>
                    <a:bodyPr/>
                    <a:lstStyle/>
                    <a:p>
                      <a:r>
                        <a:rPr lang="en-GB" sz="1100" dirty="0"/>
                        <a:t>13</a:t>
                      </a:r>
                      <a:endParaRPr lang="nb-NO" sz="1100" dirty="0"/>
                    </a:p>
                  </a:txBody>
                  <a:tcPr/>
                </a:tc>
                <a:tc>
                  <a:txBody>
                    <a:bodyPr/>
                    <a:lstStyle/>
                    <a:p>
                      <a:endParaRPr lang="nb-NO" sz="1100" dirty="0"/>
                    </a:p>
                  </a:txBody>
                  <a:tcPr/>
                </a:tc>
                <a:extLst>
                  <a:ext uri="{0D108BD9-81ED-4DB2-BD59-A6C34878D82A}">
                    <a16:rowId xmlns:a16="http://schemas.microsoft.com/office/drawing/2014/main" val="961868192"/>
                  </a:ext>
                </a:extLst>
              </a:tr>
              <a:tr h="254750">
                <a:tc>
                  <a:txBody>
                    <a:bodyPr/>
                    <a:lstStyle/>
                    <a:p>
                      <a:r>
                        <a:rPr lang="en-GB" sz="1100" dirty="0"/>
                        <a:t>14</a:t>
                      </a:r>
                      <a:endParaRPr lang="nb-NO" sz="1100" dirty="0"/>
                    </a:p>
                  </a:txBody>
                  <a:tcPr/>
                </a:tc>
                <a:tc>
                  <a:txBody>
                    <a:bodyPr/>
                    <a:lstStyle/>
                    <a:p>
                      <a:r>
                        <a:rPr lang="en-GB" sz="1100" dirty="0"/>
                        <a:t>3</a:t>
                      </a:r>
                      <a:endParaRPr lang="nb-NO" sz="1100" dirty="0"/>
                    </a:p>
                  </a:txBody>
                  <a:tcPr/>
                </a:tc>
                <a:extLst>
                  <a:ext uri="{0D108BD9-81ED-4DB2-BD59-A6C34878D82A}">
                    <a16:rowId xmlns:a16="http://schemas.microsoft.com/office/drawing/2014/main" val="2020966650"/>
                  </a:ext>
                </a:extLst>
              </a:tr>
              <a:tr h="254750">
                <a:tc>
                  <a:txBody>
                    <a:bodyPr/>
                    <a:lstStyle/>
                    <a:p>
                      <a:r>
                        <a:rPr lang="en-GB" sz="1100" dirty="0"/>
                        <a:t>15</a:t>
                      </a:r>
                      <a:endParaRPr lang="nb-NO" sz="1100" dirty="0"/>
                    </a:p>
                  </a:txBody>
                  <a:tcPr/>
                </a:tc>
                <a:tc>
                  <a:txBody>
                    <a:bodyPr/>
                    <a:lstStyle/>
                    <a:p>
                      <a:endParaRPr lang="nb-NO" sz="1100" dirty="0"/>
                    </a:p>
                  </a:txBody>
                  <a:tcPr/>
                </a:tc>
                <a:extLst>
                  <a:ext uri="{0D108BD9-81ED-4DB2-BD59-A6C34878D82A}">
                    <a16:rowId xmlns:a16="http://schemas.microsoft.com/office/drawing/2014/main" val="3448182580"/>
                  </a:ext>
                </a:extLst>
              </a:tr>
              <a:tr h="254750">
                <a:tc>
                  <a:txBody>
                    <a:bodyPr/>
                    <a:lstStyle/>
                    <a:p>
                      <a:r>
                        <a:rPr lang="en-GB" sz="1100" dirty="0"/>
                        <a:t>16</a:t>
                      </a:r>
                      <a:endParaRPr lang="nb-NO" sz="1100" dirty="0"/>
                    </a:p>
                  </a:txBody>
                  <a:tcPr/>
                </a:tc>
                <a:tc>
                  <a:txBody>
                    <a:bodyPr/>
                    <a:lstStyle/>
                    <a:p>
                      <a:r>
                        <a:rPr lang="en-GB" sz="1100" dirty="0"/>
                        <a:t>4</a:t>
                      </a:r>
                      <a:endParaRPr lang="nb-NO" sz="1100" dirty="0"/>
                    </a:p>
                  </a:txBody>
                  <a:tcPr/>
                </a:tc>
                <a:extLst>
                  <a:ext uri="{0D108BD9-81ED-4DB2-BD59-A6C34878D82A}">
                    <a16:rowId xmlns:a16="http://schemas.microsoft.com/office/drawing/2014/main" val="1138232037"/>
                  </a:ext>
                </a:extLst>
              </a:tr>
            </a:tbl>
          </a:graphicData>
        </a:graphic>
      </p:graphicFrame>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11E20D49-E350-4A6B-8549-51B130216521}"/>
                  </a:ext>
                </a:extLst>
              </p:cNvPr>
              <p:cNvGraphicFramePr>
                <a:graphicFrameLocks noGrp="1"/>
              </p:cNvGraphicFramePr>
              <p:nvPr>
                <p:extLst>
                  <p:ext uri="{D42A27DB-BD31-4B8C-83A1-F6EECF244321}">
                    <p14:modId xmlns:p14="http://schemas.microsoft.com/office/powerpoint/2010/main" val="1992830894"/>
                  </p:ext>
                </p:extLst>
              </p:nvPr>
            </p:nvGraphicFramePr>
            <p:xfrm>
              <a:off x="6490010" y="1888273"/>
              <a:ext cx="5367456" cy="2590800"/>
            </p:xfrm>
            <a:graphic>
              <a:graphicData uri="http://schemas.openxmlformats.org/drawingml/2006/table">
                <a:tbl>
                  <a:tblPr firstRow="1" bandRow="1">
                    <a:tableStyleId>{5940675A-B579-460E-94D1-54222C63F5DA}</a:tableStyleId>
                  </a:tblPr>
                  <a:tblGrid>
                    <a:gridCol w="1204331">
                      <a:extLst>
                        <a:ext uri="{9D8B030D-6E8A-4147-A177-3AD203B41FA5}">
                          <a16:colId xmlns:a16="http://schemas.microsoft.com/office/drawing/2014/main" val="1355998477"/>
                        </a:ext>
                      </a:extLst>
                    </a:gridCol>
                    <a:gridCol w="584821">
                      <a:extLst>
                        <a:ext uri="{9D8B030D-6E8A-4147-A177-3AD203B41FA5}">
                          <a16:colId xmlns:a16="http://schemas.microsoft.com/office/drawing/2014/main" val="3182872379"/>
                        </a:ext>
                      </a:extLst>
                    </a:gridCol>
                    <a:gridCol w="894576">
                      <a:extLst>
                        <a:ext uri="{9D8B030D-6E8A-4147-A177-3AD203B41FA5}">
                          <a16:colId xmlns:a16="http://schemas.microsoft.com/office/drawing/2014/main" val="2389646361"/>
                        </a:ext>
                      </a:extLst>
                    </a:gridCol>
                    <a:gridCol w="894576">
                      <a:extLst>
                        <a:ext uri="{9D8B030D-6E8A-4147-A177-3AD203B41FA5}">
                          <a16:colId xmlns:a16="http://schemas.microsoft.com/office/drawing/2014/main" val="720116305"/>
                        </a:ext>
                      </a:extLst>
                    </a:gridCol>
                    <a:gridCol w="894576">
                      <a:extLst>
                        <a:ext uri="{9D8B030D-6E8A-4147-A177-3AD203B41FA5}">
                          <a16:colId xmlns:a16="http://schemas.microsoft.com/office/drawing/2014/main" val="191180558"/>
                        </a:ext>
                      </a:extLst>
                    </a:gridCol>
                    <a:gridCol w="894576">
                      <a:extLst>
                        <a:ext uri="{9D8B030D-6E8A-4147-A177-3AD203B41FA5}">
                          <a16:colId xmlns:a16="http://schemas.microsoft.com/office/drawing/2014/main" val="3800157239"/>
                        </a:ext>
                      </a:extLst>
                    </a:gridCol>
                  </a:tblGrid>
                  <a:tr h="250675">
                    <a:tc gridSpan="6">
                      <a:txBody>
                        <a:bodyPr/>
                        <a:lstStyle/>
                        <a:p>
                          <a:pPr algn="ctr"/>
                          <a:r>
                            <a:rPr lang="en-GB" sz="1100" b="1" dirty="0">
                              <a:solidFill>
                                <a:srgbClr val="C00000"/>
                              </a:solidFill>
                            </a:rPr>
                            <a:t>ALK: combined samples from hauls</a:t>
                          </a:r>
                          <a:endParaRPr lang="nb-NO" sz="1100" b="1" dirty="0">
                            <a:solidFill>
                              <a:srgbClr val="C00000"/>
                            </a:solidFill>
                          </a:endParaRPr>
                        </a:p>
                      </a:txBody>
                      <a:tcPr/>
                    </a:tc>
                    <a:tc hMerge="1">
                      <a:txBody>
                        <a:bodyPr/>
                        <a:lstStyle/>
                        <a:p>
                          <a:endParaRPr lang="nb-NO" dirty="0"/>
                        </a:p>
                      </a:txBody>
                      <a:tcPr/>
                    </a:tc>
                    <a:tc hMerge="1">
                      <a:txBody>
                        <a:bodyPr/>
                        <a:lstStyle/>
                        <a:p>
                          <a:endParaRPr lang="nb-NO" dirty="0"/>
                        </a:p>
                      </a:txBody>
                      <a:tcPr/>
                    </a:tc>
                    <a:tc hMerge="1">
                      <a:txBody>
                        <a:bodyPr/>
                        <a:lstStyle/>
                        <a:p>
                          <a:endParaRPr lang="nb-NO" dirty="0"/>
                        </a:p>
                      </a:txBody>
                      <a:tcPr/>
                    </a:tc>
                    <a:tc hMerge="1">
                      <a:txBody>
                        <a:bodyPr/>
                        <a:lstStyle/>
                        <a:p>
                          <a:endParaRPr lang="nb-NO" dirty="0"/>
                        </a:p>
                      </a:txBody>
                      <a:tcPr/>
                    </a:tc>
                    <a:tc hMerge="1">
                      <a:txBody>
                        <a:bodyPr/>
                        <a:lstStyle/>
                        <a:p>
                          <a:endParaRPr lang="nb-NO" dirty="0"/>
                        </a:p>
                      </a:txBody>
                      <a:tcPr/>
                    </a:tc>
                    <a:extLst>
                      <a:ext uri="{0D108BD9-81ED-4DB2-BD59-A6C34878D82A}">
                        <a16:rowId xmlns:a16="http://schemas.microsoft.com/office/drawing/2014/main" val="217444867"/>
                      </a:ext>
                    </a:extLst>
                  </a:tr>
                  <a:tr h="250675">
                    <a:tc>
                      <a:txBody>
                        <a:bodyPr/>
                        <a:lstStyle/>
                        <a:p>
                          <a:r>
                            <a:rPr lang="en-GB" sz="1100" dirty="0"/>
                            <a:t>Length</a:t>
                          </a:r>
                          <a:endParaRPr lang="nb-NO" sz="1100" dirty="0"/>
                        </a:p>
                      </a:txBody>
                      <a:tcPr/>
                    </a:tc>
                    <a:tc gridSpan="5">
                      <a:txBody>
                        <a:bodyPr/>
                        <a:lstStyle/>
                        <a:p>
                          <a:pPr algn="ctr"/>
                          <a:r>
                            <a:rPr lang="en-GB" sz="1100" dirty="0"/>
                            <a:t>Age </a:t>
                          </a:r>
                          <a14:m>
                            <m:oMath xmlns:m="http://schemas.openxmlformats.org/officeDocument/2006/math">
                              <m:r>
                                <a:rPr lang="en-GB" sz="1100" b="0" i="1" smtClean="0">
                                  <a:latin typeface="Cambria Math" panose="02040503050406030204" pitchFamily="18" charset="0"/>
                                </a:rPr>
                                <m:t>𝑎</m:t>
                              </m:r>
                            </m:oMath>
                          </a14:m>
                          <a:r>
                            <a:rPr lang="nb-NO" sz="1100" dirty="0"/>
                            <a:t> (</a:t>
                          </a:r>
                          <a:r>
                            <a:rPr lang="nb-NO" sz="1100" dirty="0" err="1"/>
                            <a:t>years</a:t>
                          </a:r>
                          <a:r>
                            <a:rPr lang="nb-NO" sz="1100" dirty="0"/>
                            <a:t>)</a:t>
                          </a:r>
                        </a:p>
                      </a:txBody>
                      <a:tcPr/>
                    </a:tc>
                    <a:tc hMerge="1">
                      <a:txBody>
                        <a:bodyPr/>
                        <a:lstStyle/>
                        <a:p>
                          <a:endParaRPr lang="nb-NO" sz="1100" dirty="0"/>
                        </a:p>
                      </a:txBody>
                      <a:tcPr/>
                    </a:tc>
                    <a:tc hMerge="1">
                      <a:txBody>
                        <a:bodyPr/>
                        <a:lstStyle/>
                        <a:p>
                          <a:endParaRPr lang="nb-NO" sz="1100" dirty="0"/>
                        </a:p>
                      </a:txBody>
                      <a:tcPr/>
                    </a:tc>
                    <a:tc hMerge="1">
                      <a:txBody>
                        <a:bodyPr/>
                        <a:lstStyle/>
                        <a:p>
                          <a:endParaRPr lang="nb-NO" sz="1100" dirty="0"/>
                        </a:p>
                      </a:txBody>
                      <a:tcPr/>
                    </a:tc>
                    <a:tc hMerge="1">
                      <a:txBody>
                        <a:bodyPr/>
                        <a:lstStyle/>
                        <a:p>
                          <a:endParaRPr lang="nb-NO" sz="1100" dirty="0"/>
                        </a:p>
                      </a:txBody>
                      <a:tcPr/>
                    </a:tc>
                    <a:extLst>
                      <a:ext uri="{0D108BD9-81ED-4DB2-BD59-A6C34878D82A}">
                        <a16:rowId xmlns:a16="http://schemas.microsoft.com/office/drawing/2014/main" val="1665807075"/>
                      </a:ext>
                    </a:extLst>
                  </a:tr>
                  <a:tr h="250675">
                    <a:tc>
                      <a:txBody>
                        <a:bodyPr/>
                        <a:lstStyle/>
                        <a:p>
                          <a14:m>
                            <m:oMath xmlns:m="http://schemas.openxmlformats.org/officeDocument/2006/math">
                              <m:r>
                                <a:rPr lang="en-GB" sz="1100" b="0" i="1" smtClean="0">
                                  <a:latin typeface="Cambria Math" panose="02040503050406030204" pitchFamily="18" charset="0"/>
                                </a:rPr>
                                <m:t>𝑙</m:t>
                              </m:r>
                              <m:r>
                                <a:rPr lang="en-GB" sz="1100" b="0" i="1" smtClean="0">
                                  <a:latin typeface="Cambria Math" panose="02040503050406030204" pitchFamily="18" charset="0"/>
                                </a:rPr>
                                <m:t> </m:t>
                              </m:r>
                            </m:oMath>
                          </a14:m>
                          <a:r>
                            <a:rPr lang="nb-NO" sz="1100" dirty="0"/>
                            <a:t>(cm)</a:t>
                          </a:r>
                        </a:p>
                      </a:txBody>
                      <a:tcPr/>
                    </a:tc>
                    <a:tc>
                      <a:txBody>
                        <a:bodyPr/>
                        <a:lstStyle/>
                        <a:p>
                          <a:r>
                            <a:rPr lang="en-GB" sz="1100" b="1" dirty="0">
                              <a:solidFill>
                                <a:srgbClr val="0070C0"/>
                              </a:solidFill>
                            </a:rPr>
                            <a:t>0</a:t>
                          </a:r>
                          <a:endParaRPr lang="nb-NO" sz="1100" b="1" dirty="0">
                            <a:solidFill>
                              <a:srgbClr val="0070C0"/>
                            </a:solidFill>
                          </a:endParaRPr>
                        </a:p>
                      </a:txBody>
                      <a:tcPr/>
                    </a:tc>
                    <a:tc>
                      <a:txBody>
                        <a:bodyPr/>
                        <a:lstStyle/>
                        <a:p>
                          <a:r>
                            <a:rPr lang="en-GB" sz="1100" b="1" dirty="0">
                              <a:solidFill>
                                <a:srgbClr val="0070C0"/>
                              </a:solidFill>
                            </a:rPr>
                            <a:t>1</a:t>
                          </a:r>
                          <a:endParaRPr lang="nb-NO" sz="1100" b="1" dirty="0">
                            <a:solidFill>
                              <a:srgbClr val="0070C0"/>
                            </a:solidFill>
                          </a:endParaRPr>
                        </a:p>
                      </a:txBody>
                      <a:tcPr/>
                    </a:tc>
                    <a:tc>
                      <a:txBody>
                        <a:bodyPr/>
                        <a:lstStyle/>
                        <a:p>
                          <a:r>
                            <a:rPr lang="en-GB" sz="1100" b="1" dirty="0">
                              <a:solidFill>
                                <a:srgbClr val="0070C0"/>
                              </a:solidFill>
                            </a:rPr>
                            <a:t>2</a:t>
                          </a:r>
                          <a:endParaRPr lang="nb-NO" sz="1100" b="1" dirty="0">
                            <a:solidFill>
                              <a:srgbClr val="0070C0"/>
                            </a:solidFill>
                          </a:endParaRPr>
                        </a:p>
                      </a:txBody>
                      <a:tcPr/>
                    </a:tc>
                    <a:tc>
                      <a:txBody>
                        <a:bodyPr/>
                        <a:lstStyle/>
                        <a:p>
                          <a:r>
                            <a:rPr lang="en-GB" sz="1100" b="1" dirty="0">
                              <a:solidFill>
                                <a:srgbClr val="0070C0"/>
                              </a:solidFill>
                            </a:rPr>
                            <a:t>3</a:t>
                          </a:r>
                          <a:endParaRPr lang="nb-NO" sz="1100" b="1" dirty="0">
                            <a:solidFill>
                              <a:srgbClr val="0070C0"/>
                            </a:solidFill>
                          </a:endParaRPr>
                        </a:p>
                      </a:txBody>
                      <a:tcPr/>
                    </a:tc>
                    <a:tc>
                      <a:txBody>
                        <a:bodyPr/>
                        <a:lstStyle/>
                        <a:p>
                          <a:r>
                            <a:rPr lang="en-GB" sz="1100" b="1" dirty="0">
                              <a:solidFill>
                                <a:srgbClr val="0070C0"/>
                              </a:solidFill>
                            </a:rPr>
                            <a:t>4</a:t>
                          </a:r>
                          <a:endParaRPr lang="nb-NO" sz="1100" b="1" dirty="0">
                            <a:solidFill>
                              <a:srgbClr val="0070C0"/>
                            </a:solidFill>
                          </a:endParaRPr>
                        </a:p>
                      </a:txBody>
                      <a:tcPr/>
                    </a:tc>
                    <a:extLst>
                      <a:ext uri="{0D108BD9-81ED-4DB2-BD59-A6C34878D82A}">
                        <a16:rowId xmlns:a16="http://schemas.microsoft.com/office/drawing/2014/main" val="1387856110"/>
                      </a:ext>
                    </a:extLst>
                  </a:tr>
                  <a:tr h="250675">
                    <a:tc>
                      <a:txBody>
                        <a:bodyPr/>
                        <a:lstStyle/>
                        <a:p>
                          <a:r>
                            <a:rPr lang="en-GB" sz="1100" dirty="0"/>
                            <a:t>10</a:t>
                          </a:r>
                          <a:endParaRPr lang="nb-NO" sz="1100" dirty="0"/>
                        </a:p>
                      </a:txBody>
                      <a:tcPr/>
                    </a:tc>
                    <a:tc>
                      <a:txBody>
                        <a:bodyPr/>
                        <a:lstStyle/>
                        <a:p>
                          <a:r>
                            <a:rPr lang="en-GB" sz="1100" dirty="0"/>
                            <a:t>0</a:t>
                          </a:r>
                          <a:endParaRPr lang="nb-NO" sz="1100" dirty="0"/>
                        </a:p>
                      </a:txBody>
                      <a:tcPr/>
                    </a:tc>
                    <a:tc>
                      <a:txBody>
                        <a:bodyPr/>
                        <a:lstStyle/>
                        <a:p>
                          <a:r>
                            <a:rPr lang="en-GB" sz="1100" dirty="0"/>
                            <a:t>1</a:t>
                          </a:r>
                          <a:endParaRPr lang="nb-NO" sz="1100" dirty="0"/>
                        </a:p>
                      </a:txBody>
                      <a:tcPr/>
                    </a:tc>
                    <a:tc>
                      <a:txBody>
                        <a:bodyPr/>
                        <a:lstStyle/>
                        <a:p>
                          <a:r>
                            <a:rPr lang="en-GB" sz="1100" dirty="0"/>
                            <a:t>1</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extLst>
                      <a:ext uri="{0D108BD9-81ED-4DB2-BD59-A6C34878D82A}">
                        <a16:rowId xmlns:a16="http://schemas.microsoft.com/office/drawing/2014/main" val="244259656"/>
                      </a:ext>
                    </a:extLst>
                  </a:tr>
                  <a:tr h="250675">
                    <a:tc>
                      <a:txBody>
                        <a:bodyPr/>
                        <a:lstStyle/>
                        <a:p>
                          <a:r>
                            <a:rPr lang="en-GB" sz="1100" dirty="0"/>
                            <a:t>11</a:t>
                          </a:r>
                          <a:endParaRPr lang="nb-NO" sz="1100" dirty="0"/>
                        </a:p>
                      </a:txBody>
                      <a:tcPr/>
                    </a:tc>
                    <a:tc>
                      <a:txBody>
                        <a:bodyPr/>
                        <a:lstStyle/>
                        <a:p>
                          <a:r>
                            <a:rPr lang="en-GB" sz="1100" dirty="0"/>
                            <a:t>0</a:t>
                          </a:r>
                          <a:endParaRPr lang="nb-NO" sz="1100" dirty="0"/>
                        </a:p>
                      </a:txBody>
                      <a:tcPr/>
                    </a:tc>
                    <a:tc>
                      <a:txBody>
                        <a:bodyPr/>
                        <a:lstStyle/>
                        <a:p>
                          <a:r>
                            <a:rPr lang="en-GB" sz="1100" dirty="0"/>
                            <a:t>1</a:t>
                          </a:r>
                          <a:endParaRPr lang="nb-NO" sz="1100" dirty="0"/>
                        </a:p>
                      </a:txBody>
                      <a:tcPr/>
                    </a:tc>
                    <a:tc>
                      <a:txBody>
                        <a:bodyPr/>
                        <a:lstStyle/>
                        <a:p>
                          <a:r>
                            <a:rPr lang="en-GB" sz="1100" dirty="0"/>
                            <a:t>1</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extLst>
                      <a:ext uri="{0D108BD9-81ED-4DB2-BD59-A6C34878D82A}">
                        <a16:rowId xmlns:a16="http://schemas.microsoft.com/office/drawing/2014/main" val="1943632591"/>
                      </a:ext>
                    </a:extLst>
                  </a:tr>
                  <a:tr h="250675">
                    <a:tc>
                      <a:txBody>
                        <a:bodyPr/>
                        <a:lstStyle/>
                        <a:p>
                          <a:r>
                            <a:rPr lang="en-GB" sz="1100" dirty="0"/>
                            <a:t>12</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2</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extLst>
                      <a:ext uri="{0D108BD9-81ED-4DB2-BD59-A6C34878D82A}">
                        <a16:rowId xmlns:a16="http://schemas.microsoft.com/office/drawing/2014/main" val="317378317"/>
                      </a:ext>
                    </a:extLst>
                  </a:tr>
                  <a:tr h="250675">
                    <a:tc>
                      <a:txBody>
                        <a:bodyPr/>
                        <a:lstStyle/>
                        <a:p>
                          <a:r>
                            <a:rPr lang="en-GB" sz="1100" dirty="0">
                              <a:solidFill>
                                <a:srgbClr val="C00000"/>
                              </a:solidFill>
                            </a:rPr>
                            <a:t>13</a:t>
                          </a:r>
                          <a:endParaRPr lang="nb-NO" sz="1100" dirty="0">
                            <a:solidFill>
                              <a:srgbClr val="C00000"/>
                            </a:solidFill>
                          </a:endParaRPr>
                        </a:p>
                      </a:txBody>
                      <a:tcPr/>
                    </a:tc>
                    <a:tc>
                      <a:txBody>
                        <a:bodyPr/>
                        <a:lstStyle/>
                        <a:p>
                          <a:endParaRPr lang="nb-NO" sz="1100" dirty="0"/>
                        </a:p>
                      </a:txBody>
                      <a:tcPr/>
                    </a:tc>
                    <a:tc>
                      <a:txBody>
                        <a:bodyPr/>
                        <a:lstStyle/>
                        <a:p>
                          <a:endParaRPr lang="nb-NO" sz="1100"/>
                        </a:p>
                      </a:txBody>
                      <a:tcPr/>
                    </a:tc>
                    <a:tc>
                      <a:txBody>
                        <a:bodyPr/>
                        <a:lstStyle/>
                        <a:p>
                          <a:endParaRPr lang="nb-NO" sz="1100"/>
                        </a:p>
                      </a:txBody>
                      <a:tcPr/>
                    </a:tc>
                    <a:tc>
                      <a:txBody>
                        <a:bodyPr/>
                        <a:lstStyle/>
                        <a:p>
                          <a:endParaRPr lang="nb-NO" sz="1100"/>
                        </a:p>
                      </a:txBody>
                      <a:tcPr/>
                    </a:tc>
                    <a:tc>
                      <a:txBody>
                        <a:bodyPr/>
                        <a:lstStyle/>
                        <a:p>
                          <a:endParaRPr lang="nb-NO" sz="1100"/>
                        </a:p>
                      </a:txBody>
                      <a:tcPr/>
                    </a:tc>
                    <a:extLst>
                      <a:ext uri="{0D108BD9-81ED-4DB2-BD59-A6C34878D82A}">
                        <a16:rowId xmlns:a16="http://schemas.microsoft.com/office/drawing/2014/main" val="111192407"/>
                      </a:ext>
                    </a:extLst>
                  </a:tr>
                  <a:tr h="250675">
                    <a:tc>
                      <a:txBody>
                        <a:bodyPr/>
                        <a:lstStyle/>
                        <a:p>
                          <a:r>
                            <a:rPr lang="en-GB" sz="1100" dirty="0"/>
                            <a:t>14</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2</a:t>
                          </a:r>
                          <a:endParaRPr lang="nb-NO" sz="1100" dirty="0"/>
                        </a:p>
                      </a:txBody>
                      <a:tcPr/>
                    </a:tc>
                    <a:tc>
                      <a:txBody>
                        <a:bodyPr/>
                        <a:lstStyle/>
                        <a:p>
                          <a:r>
                            <a:rPr lang="en-GB" sz="1100" dirty="0"/>
                            <a:t>0</a:t>
                          </a:r>
                          <a:endParaRPr lang="nb-NO" sz="1100" dirty="0"/>
                        </a:p>
                      </a:txBody>
                      <a:tcPr/>
                    </a:tc>
                    <a:extLst>
                      <a:ext uri="{0D108BD9-81ED-4DB2-BD59-A6C34878D82A}">
                        <a16:rowId xmlns:a16="http://schemas.microsoft.com/office/drawing/2014/main" val="874425583"/>
                      </a:ext>
                    </a:extLst>
                  </a:tr>
                  <a:tr h="250675">
                    <a:tc>
                      <a:txBody>
                        <a:bodyPr/>
                        <a:lstStyle/>
                        <a:p>
                          <a:r>
                            <a:rPr lang="en-GB" sz="1100" dirty="0"/>
                            <a:t>15</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1</a:t>
                          </a:r>
                          <a:endParaRPr lang="nb-NO" sz="1100" dirty="0"/>
                        </a:p>
                      </a:txBody>
                      <a:tcPr/>
                    </a:tc>
                    <a:extLst>
                      <a:ext uri="{0D108BD9-81ED-4DB2-BD59-A6C34878D82A}">
                        <a16:rowId xmlns:a16="http://schemas.microsoft.com/office/drawing/2014/main" val="3671703840"/>
                      </a:ext>
                    </a:extLst>
                  </a:tr>
                  <a:tr h="250675">
                    <a:tc>
                      <a:txBody>
                        <a:bodyPr/>
                        <a:lstStyle/>
                        <a:p>
                          <a:r>
                            <a:rPr lang="en-GB" sz="1100" dirty="0"/>
                            <a:t>16</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1</a:t>
                          </a:r>
                          <a:endParaRPr lang="nb-NO" sz="1100" dirty="0"/>
                        </a:p>
                      </a:txBody>
                      <a:tcPr/>
                    </a:tc>
                    <a:extLst>
                      <a:ext uri="{0D108BD9-81ED-4DB2-BD59-A6C34878D82A}">
                        <a16:rowId xmlns:a16="http://schemas.microsoft.com/office/drawing/2014/main" val="3434779427"/>
                      </a:ext>
                    </a:extLst>
                  </a:tr>
                </a:tbl>
              </a:graphicData>
            </a:graphic>
          </p:graphicFrame>
        </mc:Choice>
        <mc:Fallback>
          <p:graphicFrame>
            <p:nvGraphicFramePr>
              <p:cNvPr id="6" name="Table 5">
                <a:extLst>
                  <a:ext uri="{FF2B5EF4-FFF2-40B4-BE49-F238E27FC236}">
                    <a16:creationId xmlns:a16="http://schemas.microsoft.com/office/drawing/2014/main" id="{11E20D49-E350-4A6B-8549-51B130216521}"/>
                  </a:ext>
                </a:extLst>
              </p:cNvPr>
              <p:cNvGraphicFramePr>
                <a:graphicFrameLocks noGrp="1"/>
              </p:cNvGraphicFramePr>
              <p:nvPr>
                <p:extLst>
                  <p:ext uri="{D42A27DB-BD31-4B8C-83A1-F6EECF244321}">
                    <p14:modId xmlns:p14="http://schemas.microsoft.com/office/powerpoint/2010/main" val="1992830894"/>
                  </p:ext>
                </p:extLst>
              </p:nvPr>
            </p:nvGraphicFramePr>
            <p:xfrm>
              <a:off x="6490010" y="1888273"/>
              <a:ext cx="5367456" cy="2590800"/>
            </p:xfrm>
            <a:graphic>
              <a:graphicData uri="http://schemas.openxmlformats.org/drawingml/2006/table">
                <a:tbl>
                  <a:tblPr firstRow="1" bandRow="1">
                    <a:tableStyleId>{5940675A-B579-460E-94D1-54222C63F5DA}</a:tableStyleId>
                  </a:tblPr>
                  <a:tblGrid>
                    <a:gridCol w="1204331">
                      <a:extLst>
                        <a:ext uri="{9D8B030D-6E8A-4147-A177-3AD203B41FA5}">
                          <a16:colId xmlns:a16="http://schemas.microsoft.com/office/drawing/2014/main" val="1355998477"/>
                        </a:ext>
                      </a:extLst>
                    </a:gridCol>
                    <a:gridCol w="584821">
                      <a:extLst>
                        <a:ext uri="{9D8B030D-6E8A-4147-A177-3AD203B41FA5}">
                          <a16:colId xmlns:a16="http://schemas.microsoft.com/office/drawing/2014/main" val="3182872379"/>
                        </a:ext>
                      </a:extLst>
                    </a:gridCol>
                    <a:gridCol w="894576">
                      <a:extLst>
                        <a:ext uri="{9D8B030D-6E8A-4147-A177-3AD203B41FA5}">
                          <a16:colId xmlns:a16="http://schemas.microsoft.com/office/drawing/2014/main" val="2389646361"/>
                        </a:ext>
                      </a:extLst>
                    </a:gridCol>
                    <a:gridCol w="894576">
                      <a:extLst>
                        <a:ext uri="{9D8B030D-6E8A-4147-A177-3AD203B41FA5}">
                          <a16:colId xmlns:a16="http://schemas.microsoft.com/office/drawing/2014/main" val="720116305"/>
                        </a:ext>
                      </a:extLst>
                    </a:gridCol>
                    <a:gridCol w="894576">
                      <a:extLst>
                        <a:ext uri="{9D8B030D-6E8A-4147-A177-3AD203B41FA5}">
                          <a16:colId xmlns:a16="http://schemas.microsoft.com/office/drawing/2014/main" val="191180558"/>
                        </a:ext>
                      </a:extLst>
                    </a:gridCol>
                    <a:gridCol w="894576">
                      <a:extLst>
                        <a:ext uri="{9D8B030D-6E8A-4147-A177-3AD203B41FA5}">
                          <a16:colId xmlns:a16="http://schemas.microsoft.com/office/drawing/2014/main" val="3800157239"/>
                        </a:ext>
                      </a:extLst>
                    </a:gridCol>
                  </a:tblGrid>
                  <a:tr h="259080">
                    <a:tc gridSpan="6">
                      <a:txBody>
                        <a:bodyPr/>
                        <a:lstStyle/>
                        <a:p>
                          <a:pPr algn="ctr"/>
                          <a:r>
                            <a:rPr lang="en-GB" sz="1100" b="1" dirty="0">
                              <a:solidFill>
                                <a:srgbClr val="C00000"/>
                              </a:solidFill>
                            </a:rPr>
                            <a:t>ALK: combined samples from hauls</a:t>
                          </a:r>
                          <a:endParaRPr lang="nb-NO" sz="1100" b="1" dirty="0">
                            <a:solidFill>
                              <a:srgbClr val="C00000"/>
                            </a:solidFill>
                          </a:endParaRPr>
                        </a:p>
                      </a:txBody>
                      <a:tcPr/>
                    </a:tc>
                    <a:tc hMerge="1">
                      <a:txBody>
                        <a:bodyPr/>
                        <a:lstStyle/>
                        <a:p>
                          <a:endParaRPr lang="nb-NO" dirty="0"/>
                        </a:p>
                      </a:txBody>
                      <a:tcPr/>
                    </a:tc>
                    <a:tc hMerge="1">
                      <a:txBody>
                        <a:bodyPr/>
                        <a:lstStyle/>
                        <a:p>
                          <a:endParaRPr lang="nb-NO" dirty="0"/>
                        </a:p>
                      </a:txBody>
                      <a:tcPr/>
                    </a:tc>
                    <a:tc hMerge="1">
                      <a:txBody>
                        <a:bodyPr/>
                        <a:lstStyle/>
                        <a:p>
                          <a:endParaRPr lang="nb-NO" dirty="0"/>
                        </a:p>
                      </a:txBody>
                      <a:tcPr/>
                    </a:tc>
                    <a:tc hMerge="1">
                      <a:txBody>
                        <a:bodyPr/>
                        <a:lstStyle/>
                        <a:p>
                          <a:endParaRPr lang="nb-NO" dirty="0"/>
                        </a:p>
                      </a:txBody>
                      <a:tcPr/>
                    </a:tc>
                    <a:tc hMerge="1">
                      <a:txBody>
                        <a:bodyPr/>
                        <a:lstStyle/>
                        <a:p>
                          <a:endParaRPr lang="nb-NO" dirty="0"/>
                        </a:p>
                      </a:txBody>
                      <a:tcPr/>
                    </a:tc>
                    <a:extLst>
                      <a:ext uri="{0D108BD9-81ED-4DB2-BD59-A6C34878D82A}">
                        <a16:rowId xmlns:a16="http://schemas.microsoft.com/office/drawing/2014/main" val="217444867"/>
                      </a:ext>
                    </a:extLst>
                  </a:tr>
                  <a:tr h="259080">
                    <a:tc>
                      <a:txBody>
                        <a:bodyPr/>
                        <a:lstStyle/>
                        <a:p>
                          <a:r>
                            <a:rPr lang="en-GB" sz="1100" dirty="0"/>
                            <a:t>Length</a:t>
                          </a:r>
                          <a:endParaRPr lang="nb-NO" sz="1100" dirty="0"/>
                        </a:p>
                      </a:txBody>
                      <a:tcPr/>
                    </a:tc>
                    <a:tc gridSpan="5">
                      <a:txBody>
                        <a:bodyPr/>
                        <a:lstStyle/>
                        <a:p>
                          <a:endParaRPr lang="nb-NO"/>
                        </a:p>
                      </a:txBody>
                      <a:tcPr>
                        <a:blipFill>
                          <a:blip r:embed="rId2"/>
                          <a:stretch>
                            <a:fillRect l="-29094" t="-104762" r="-292" b="-826190"/>
                          </a:stretch>
                        </a:blipFill>
                      </a:tcPr>
                    </a:tc>
                    <a:tc hMerge="1">
                      <a:txBody>
                        <a:bodyPr/>
                        <a:lstStyle/>
                        <a:p>
                          <a:endParaRPr lang="nb-NO" sz="1100" dirty="0"/>
                        </a:p>
                      </a:txBody>
                      <a:tcPr/>
                    </a:tc>
                    <a:tc hMerge="1">
                      <a:txBody>
                        <a:bodyPr/>
                        <a:lstStyle/>
                        <a:p>
                          <a:endParaRPr lang="nb-NO" sz="1100" dirty="0"/>
                        </a:p>
                      </a:txBody>
                      <a:tcPr/>
                    </a:tc>
                    <a:tc hMerge="1">
                      <a:txBody>
                        <a:bodyPr/>
                        <a:lstStyle/>
                        <a:p>
                          <a:endParaRPr lang="nb-NO" sz="1100" dirty="0"/>
                        </a:p>
                      </a:txBody>
                      <a:tcPr/>
                    </a:tc>
                    <a:tc hMerge="1">
                      <a:txBody>
                        <a:bodyPr/>
                        <a:lstStyle/>
                        <a:p>
                          <a:endParaRPr lang="nb-NO" sz="1100" dirty="0"/>
                        </a:p>
                      </a:txBody>
                      <a:tcPr/>
                    </a:tc>
                    <a:extLst>
                      <a:ext uri="{0D108BD9-81ED-4DB2-BD59-A6C34878D82A}">
                        <a16:rowId xmlns:a16="http://schemas.microsoft.com/office/drawing/2014/main" val="1665807075"/>
                      </a:ext>
                    </a:extLst>
                  </a:tr>
                  <a:tr h="259080">
                    <a:tc>
                      <a:txBody>
                        <a:bodyPr/>
                        <a:lstStyle/>
                        <a:p>
                          <a:endParaRPr lang="nb-NO"/>
                        </a:p>
                      </a:txBody>
                      <a:tcPr>
                        <a:blipFill>
                          <a:blip r:embed="rId2"/>
                          <a:stretch>
                            <a:fillRect l="-505" t="-200000" r="-346465" b="-706977"/>
                          </a:stretch>
                        </a:blipFill>
                      </a:tcPr>
                    </a:tc>
                    <a:tc>
                      <a:txBody>
                        <a:bodyPr/>
                        <a:lstStyle/>
                        <a:p>
                          <a:r>
                            <a:rPr lang="en-GB" sz="1100" b="1" dirty="0">
                              <a:solidFill>
                                <a:srgbClr val="0070C0"/>
                              </a:solidFill>
                            </a:rPr>
                            <a:t>0</a:t>
                          </a:r>
                          <a:endParaRPr lang="nb-NO" sz="1100" b="1" dirty="0">
                            <a:solidFill>
                              <a:srgbClr val="0070C0"/>
                            </a:solidFill>
                          </a:endParaRPr>
                        </a:p>
                      </a:txBody>
                      <a:tcPr/>
                    </a:tc>
                    <a:tc>
                      <a:txBody>
                        <a:bodyPr/>
                        <a:lstStyle/>
                        <a:p>
                          <a:r>
                            <a:rPr lang="en-GB" sz="1100" b="1" dirty="0">
                              <a:solidFill>
                                <a:srgbClr val="0070C0"/>
                              </a:solidFill>
                            </a:rPr>
                            <a:t>1</a:t>
                          </a:r>
                          <a:endParaRPr lang="nb-NO" sz="1100" b="1" dirty="0">
                            <a:solidFill>
                              <a:srgbClr val="0070C0"/>
                            </a:solidFill>
                          </a:endParaRPr>
                        </a:p>
                      </a:txBody>
                      <a:tcPr/>
                    </a:tc>
                    <a:tc>
                      <a:txBody>
                        <a:bodyPr/>
                        <a:lstStyle/>
                        <a:p>
                          <a:r>
                            <a:rPr lang="en-GB" sz="1100" b="1" dirty="0">
                              <a:solidFill>
                                <a:srgbClr val="0070C0"/>
                              </a:solidFill>
                            </a:rPr>
                            <a:t>2</a:t>
                          </a:r>
                          <a:endParaRPr lang="nb-NO" sz="1100" b="1" dirty="0">
                            <a:solidFill>
                              <a:srgbClr val="0070C0"/>
                            </a:solidFill>
                          </a:endParaRPr>
                        </a:p>
                      </a:txBody>
                      <a:tcPr/>
                    </a:tc>
                    <a:tc>
                      <a:txBody>
                        <a:bodyPr/>
                        <a:lstStyle/>
                        <a:p>
                          <a:r>
                            <a:rPr lang="en-GB" sz="1100" b="1" dirty="0">
                              <a:solidFill>
                                <a:srgbClr val="0070C0"/>
                              </a:solidFill>
                            </a:rPr>
                            <a:t>3</a:t>
                          </a:r>
                          <a:endParaRPr lang="nb-NO" sz="1100" b="1" dirty="0">
                            <a:solidFill>
                              <a:srgbClr val="0070C0"/>
                            </a:solidFill>
                          </a:endParaRPr>
                        </a:p>
                      </a:txBody>
                      <a:tcPr/>
                    </a:tc>
                    <a:tc>
                      <a:txBody>
                        <a:bodyPr/>
                        <a:lstStyle/>
                        <a:p>
                          <a:r>
                            <a:rPr lang="en-GB" sz="1100" b="1" dirty="0">
                              <a:solidFill>
                                <a:srgbClr val="0070C0"/>
                              </a:solidFill>
                            </a:rPr>
                            <a:t>4</a:t>
                          </a:r>
                          <a:endParaRPr lang="nb-NO" sz="1100" b="1" dirty="0">
                            <a:solidFill>
                              <a:srgbClr val="0070C0"/>
                            </a:solidFill>
                          </a:endParaRPr>
                        </a:p>
                      </a:txBody>
                      <a:tcPr/>
                    </a:tc>
                    <a:extLst>
                      <a:ext uri="{0D108BD9-81ED-4DB2-BD59-A6C34878D82A}">
                        <a16:rowId xmlns:a16="http://schemas.microsoft.com/office/drawing/2014/main" val="1387856110"/>
                      </a:ext>
                    </a:extLst>
                  </a:tr>
                  <a:tr h="259080">
                    <a:tc>
                      <a:txBody>
                        <a:bodyPr/>
                        <a:lstStyle/>
                        <a:p>
                          <a:r>
                            <a:rPr lang="en-GB" sz="1100" dirty="0"/>
                            <a:t>10</a:t>
                          </a:r>
                          <a:endParaRPr lang="nb-NO" sz="1100" dirty="0"/>
                        </a:p>
                      </a:txBody>
                      <a:tcPr/>
                    </a:tc>
                    <a:tc>
                      <a:txBody>
                        <a:bodyPr/>
                        <a:lstStyle/>
                        <a:p>
                          <a:r>
                            <a:rPr lang="en-GB" sz="1100" dirty="0"/>
                            <a:t>0</a:t>
                          </a:r>
                          <a:endParaRPr lang="nb-NO" sz="1100" dirty="0"/>
                        </a:p>
                      </a:txBody>
                      <a:tcPr/>
                    </a:tc>
                    <a:tc>
                      <a:txBody>
                        <a:bodyPr/>
                        <a:lstStyle/>
                        <a:p>
                          <a:r>
                            <a:rPr lang="en-GB" sz="1100" dirty="0"/>
                            <a:t>1</a:t>
                          </a:r>
                          <a:endParaRPr lang="nb-NO" sz="1100" dirty="0"/>
                        </a:p>
                      </a:txBody>
                      <a:tcPr/>
                    </a:tc>
                    <a:tc>
                      <a:txBody>
                        <a:bodyPr/>
                        <a:lstStyle/>
                        <a:p>
                          <a:r>
                            <a:rPr lang="en-GB" sz="1100" dirty="0"/>
                            <a:t>1</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extLst>
                      <a:ext uri="{0D108BD9-81ED-4DB2-BD59-A6C34878D82A}">
                        <a16:rowId xmlns:a16="http://schemas.microsoft.com/office/drawing/2014/main" val="244259656"/>
                      </a:ext>
                    </a:extLst>
                  </a:tr>
                  <a:tr h="259080">
                    <a:tc>
                      <a:txBody>
                        <a:bodyPr/>
                        <a:lstStyle/>
                        <a:p>
                          <a:r>
                            <a:rPr lang="en-GB" sz="1100" dirty="0"/>
                            <a:t>11</a:t>
                          </a:r>
                          <a:endParaRPr lang="nb-NO" sz="1100" dirty="0"/>
                        </a:p>
                      </a:txBody>
                      <a:tcPr/>
                    </a:tc>
                    <a:tc>
                      <a:txBody>
                        <a:bodyPr/>
                        <a:lstStyle/>
                        <a:p>
                          <a:r>
                            <a:rPr lang="en-GB" sz="1100" dirty="0"/>
                            <a:t>0</a:t>
                          </a:r>
                          <a:endParaRPr lang="nb-NO" sz="1100" dirty="0"/>
                        </a:p>
                      </a:txBody>
                      <a:tcPr/>
                    </a:tc>
                    <a:tc>
                      <a:txBody>
                        <a:bodyPr/>
                        <a:lstStyle/>
                        <a:p>
                          <a:r>
                            <a:rPr lang="en-GB" sz="1100" dirty="0"/>
                            <a:t>1</a:t>
                          </a:r>
                          <a:endParaRPr lang="nb-NO" sz="1100" dirty="0"/>
                        </a:p>
                      </a:txBody>
                      <a:tcPr/>
                    </a:tc>
                    <a:tc>
                      <a:txBody>
                        <a:bodyPr/>
                        <a:lstStyle/>
                        <a:p>
                          <a:r>
                            <a:rPr lang="en-GB" sz="1100" dirty="0"/>
                            <a:t>1</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extLst>
                      <a:ext uri="{0D108BD9-81ED-4DB2-BD59-A6C34878D82A}">
                        <a16:rowId xmlns:a16="http://schemas.microsoft.com/office/drawing/2014/main" val="1943632591"/>
                      </a:ext>
                    </a:extLst>
                  </a:tr>
                  <a:tr h="259080">
                    <a:tc>
                      <a:txBody>
                        <a:bodyPr/>
                        <a:lstStyle/>
                        <a:p>
                          <a:r>
                            <a:rPr lang="en-GB" sz="1100" dirty="0"/>
                            <a:t>12</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2</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extLst>
                      <a:ext uri="{0D108BD9-81ED-4DB2-BD59-A6C34878D82A}">
                        <a16:rowId xmlns:a16="http://schemas.microsoft.com/office/drawing/2014/main" val="317378317"/>
                      </a:ext>
                    </a:extLst>
                  </a:tr>
                  <a:tr h="259080">
                    <a:tc>
                      <a:txBody>
                        <a:bodyPr/>
                        <a:lstStyle/>
                        <a:p>
                          <a:r>
                            <a:rPr lang="en-GB" sz="1100" dirty="0">
                              <a:solidFill>
                                <a:srgbClr val="C00000"/>
                              </a:solidFill>
                            </a:rPr>
                            <a:t>13</a:t>
                          </a:r>
                          <a:endParaRPr lang="nb-NO" sz="1100" dirty="0">
                            <a:solidFill>
                              <a:srgbClr val="C00000"/>
                            </a:solidFill>
                          </a:endParaRPr>
                        </a:p>
                      </a:txBody>
                      <a:tcPr/>
                    </a:tc>
                    <a:tc>
                      <a:txBody>
                        <a:bodyPr/>
                        <a:lstStyle/>
                        <a:p>
                          <a:endParaRPr lang="nb-NO" sz="1100" dirty="0"/>
                        </a:p>
                      </a:txBody>
                      <a:tcPr/>
                    </a:tc>
                    <a:tc>
                      <a:txBody>
                        <a:bodyPr/>
                        <a:lstStyle/>
                        <a:p>
                          <a:endParaRPr lang="nb-NO" sz="1100"/>
                        </a:p>
                      </a:txBody>
                      <a:tcPr/>
                    </a:tc>
                    <a:tc>
                      <a:txBody>
                        <a:bodyPr/>
                        <a:lstStyle/>
                        <a:p>
                          <a:endParaRPr lang="nb-NO" sz="1100"/>
                        </a:p>
                      </a:txBody>
                      <a:tcPr/>
                    </a:tc>
                    <a:tc>
                      <a:txBody>
                        <a:bodyPr/>
                        <a:lstStyle/>
                        <a:p>
                          <a:endParaRPr lang="nb-NO" sz="1100"/>
                        </a:p>
                      </a:txBody>
                      <a:tcPr/>
                    </a:tc>
                    <a:tc>
                      <a:txBody>
                        <a:bodyPr/>
                        <a:lstStyle/>
                        <a:p>
                          <a:endParaRPr lang="nb-NO" sz="1100"/>
                        </a:p>
                      </a:txBody>
                      <a:tcPr/>
                    </a:tc>
                    <a:extLst>
                      <a:ext uri="{0D108BD9-81ED-4DB2-BD59-A6C34878D82A}">
                        <a16:rowId xmlns:a16="http://schemas.microsoft.com/office/drawing/2014/main" val="111192407"/>
                      </a:ext>
                    </a:extLst>
                  </a:tr>
                  <a:tr h="259080">
                    <a:tc>
                      <a:txBody>
                        <a:bodyPr/>
                        <a:lstStyle/>
                        <a:p>
                          <a:r>
                            <a:rPr lang="en-GB" sz="1100" dirty="0"/>
                            <a:t>14</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2</a:t>
                          </a:r>
                          <a:endParaRPr lang="nb-NO" sz="1100" dirty="0"/>
                        </a:p>
                      </a:txBody>
                      <a:tcPr/>
                    </a:tc>
                    <a:tc>
                      <a:txBody>
                        <a:bodyPr/>
                        <a:lstStyle/>
                        <a:p>
                          <a:r>
                            <a:rPr lang="en-GB" sz="1100" dirty="0"/>
                            <a:t>0</a:t>
                          </a:r>
                          <a:endParaRPr lang="nb-NO" sz="1100" dirty="0"/>
                        </a:p>
                      </a:txBody>
                      <a:tcPr/>
                    </a:tc>
                    <a:extLst>
                      <a:ext uri="{0D108BD9-81ED-4DB2-BD59-A6C34878D82A}">
                        <a16:rowId xmlns:a16="http://schemas.microsoft.com/office/drawing/2014/main" val="874425583"/>
                      </a:ext>
                    </a:extLst>
                  </a:tr>
                  <a:tr h="259080">
                    <a:tc>
                      <a:txBody>
                        <a:bodyPr/>
                        <a:lstStyle/>
                        <a:p>
                          <a:r>
                            <a:rPr lang="en-GB" sz="1100" dirty="0"/>
                            <a:t>15</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1</a:t>
                          </a:r>
                          <a:endParaRPr lang="nb-NO" sz="1100" dirty="0"/>
                        </a:p>
                      </a:txBody>
                      <a:tcPr/>
                    </a:tc>
                    <a:extLst>
                      <a:ext uri="{0D108BD9-81ED-4DB2-BD59-A6C34878D82A}">
                        <a16:rowId xmlns:a16="http://schemas.microsoft.com/office/drawing/2014/main" val="3671703840"/>
                      </a:ext>
                    </a:extLst>
                  </a:tr>
                  <a:tr h="259080">
                    <a:tc>
                      <a:txBody>
                        <a:bodyPr/>
                        <a:lstStyle/>
                        <a:p>
                          <a:r>
                            <a:rPr lang="en-GB" sz="1100" dirty="0"/>
                            <a:t>16</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0</a:t>
                          </a:r>
                          <a:endParaRPr lang="nb-NO" sz="1100" dirty="0"/>
                        </a:p>
                      </a:txBody>
                      <a:tcPr/>
                    </a:tc>
                    <a:tc>
                      <a:txBody>
                        <a:bodyPr/>
                        <a:lstStyle/>
                        <a:p>
                          <a:r>
                            <a:rPr lang="en-GB" sz="1100" dirty="0"/>
                            <a:t>1</a:t>
                          </a:r>
                          <a:endParaRPr lang="nb-NO" sz="1100" dirty="0"/>
                        </a:p>
                      </a:txBody>
                      <a:tcPr/>
                    </a:tc>
                    <a:extLst>
                      <a:ext uri="{0D108BD9-81ED-4DB2-BD59-A6C34878D82A}">
                        <a16:rowId xmlns:a16="http://schemas.microsoft.com/office/drawing/2014/main" val="3434779427"/>
                      </a:ext>
                    </a:extLst>
                  </a:tr>
                </a:tbl>
              </a:graphicData>
            </a:graphic>
          </p:graphicFrame>
        </mc:Fallback>
      </mc:AlternateContent>
    </p:spTree>
    <p:extLst>
      <p:ext uri="{BB962C8B-B14F-4D97-AF65-F5344CB8AC3E}">
        <p14:creationId xmlns:p14="http://schemas.microsoft.com/office/powerpoint/2010/main" val="277685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81776"/>
            <a:ext cx="10515600" cy="232685"/>
          </a:xfrm>
        </p:spPr>
        <p:txBody>
          <a:bodyPr>
            <a:noAutofit/>
          </a:bodyPr>
          <a:lstStyle/>
          <a:p>
            <a:pPr algn="ctr">
              <a:lnSpc>
                <a:spcPct val="100000"/>
              </a:lnSpc>
              <a:spcBef>
                <a:spcPts val="1200"/>
              </a:spcBef>
            </a:pPr>
            <a:r>
              <a:rPr lang="en-GB" sz="2500" b="1" dirty="0">
                <a:solidFill>
                  <a:srgbClr val="0070C0"/>
                </a:solidFill>
              </a:rPr>
              <a:t>Haul-based  ALK Estimator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17567" y="423746"/>
                <a:ext cx="11959044" cy="6434254"/>
              </a:xfrm>
            </p:spPr>
            <p:txBody>
              <a:bodyPr>
                <a:normAutofit/>
              </a:bodyPr>
              <a:lstStyle/>
              <a:p>
                <a:pPr>
                  <a:lnSpc>
                    <a:spcPct val="100000"/>
                  </a:lnSpc>
                  <a:spcBef>
                    <a:spcPts val="1200"/>
                  </a:spcBef>
                </a:pPr>
                <a:r>
                  <a:rPr lang="en-GB" sz="1700" dirty="0"/>
                  <a:t>Each trawl haul has an ALK </a:t>
                </a:r>
              </a:p>
              <a:p>
                <a:pPr>
                  <a:lnSpc>
                    <a:spcPct val="100000"/>
                  </a:lnSpc>
                  <a:spcBef>
                    <a:spcPts val="1200"/>
                  </a:spcBef>
                </a:pPr>
                <a:r>
                  <a:rPr lang="en-GB" sz="1700" dirty="0"/>
                  <a:t>Few observed length classes in a single haul so</a:t>
                </a:r>
              </a:p>
              <a:p>
                <a:pPr>
                  <a:lnSpc>
                    <a:spcPct val="100000"/>
                  </a:lnSpc>
                  <a:spcBef>
                    <a:spcPts val="1200"/>
                  </a:spcBef>
                </a:pPr>
                <a:r>
                  <a:rPr lang="en-GB" sz="1700" dirty="0"/>
                  <a:t>Length classes are pooled, </a:t>
                </a:r>
                <a14:m>
                  <m:oMath xmlns:m="http://schemas.openxmlformats.org/officeDocument/2006/math">
                    <m:sSup>
                      <m:sSupPr>
                        <m:ctrlPr>
                          <a:rPr lang="en-GB" sz="1700" i="1" smtClean="0">
                            <a:latin typeface="Cambria Math" panose="02040503050406030204" pitchFamily="18" charset="0"/>
                          </a:rPr>
                        </m:ctrlPr>
                      </m:sSupPr>
                      <m:e>
                        <m:r>
                          <a:rPr lang="en-GB" sz="1700" b="0" i="1" smtClean="0">
                            <a:latin typeface="Cambria Math" panose="02040503050406030204" pitchFamily="18" charset="0"/>
                          </a:rPr>
                          <m:t>𝑙</m:t>
                        </m:r>
                      </m:e>
                      <m:sup>
                        <m:r>
                          <a:rPr lang="en-GB" sz="1700" b="0" i="1" smtClean="0">
                            <a:latin typeface="Cambria Math" panose="02040503050406030204" pitchFamily="18" charset="0"/>
                          </a:rPr>
                          <m:t>∗</m:t>
                        </m:r>
                      </m:sup>
                    </m:sSup>
                    <m:r>
                      <a:rPr lang="en-GB" sz="1700" b="0" i="0" smtClean="0">
                        <a:latin typeface="Cambria Math" panose="02040503050406030204" pitchFamily="18" charset="0"/>
                      </a:rPr>
                      <m:t>.</m:t>
                    </m:r>
                  </m:oMath>
                </a14:m>
                <a:r>
                  <a:rPr lang="en-GB" sz="1700" dirty="0"/>
                  <a:t>  First pooled length group consists of the five smallest length classes and so on</a:t>
                </a:r>
              </a:p>
              <a:p>
                <a:pPr>
                  <a:lnSpc>
                    <a:spcPct val="100000"/>
                  </a:lnSpc>
                  <a:spcBef>
                    <a:spcPts val="1200"/>
                  </a:spcBef>
                </a:pPr>
                <a:r>
                  <a:rPr lang="en-GB" sz="1700" dirty="0"/>
                  <a:t>Search closest neighbour trawls in “air distance” for age-length compositions in the same pooled length group, if there are none</a:t>
                </a:r>
              </a:p>
              <a:p>
                <a:pPr>
                  <a:lnSpc>
                    <a:spcPct val="100000"/>
                  </a:lnSpc>
                  <a:spcBef>
                    <a:spcPts val="1200"/>
                  </a:spcBef>
                </a:pPr>
                <a:r>
                  <a:rPr lang="en-GB" sz="1700" dirty="0"/>
                  <a:t>Fill in missing values using DATRAS approach</a:t>
                </a:r>
              </a:p>
              <a:p>
                <a:pPr>
                  <a:lnSpc>
                    <a:spcPct val="100000"/>
                  </a:lnSpc>
                  <a:spcBef>
                    <a:spcPts val="1200"/>
                  </a:spcBef>
                </a:pPr>
                <a:endParaRPr lang="en-US" sz="1800" dirty="0"/>
              </a:p>
              <a:p>
                <a:pPr>
                  <a:lnSpc>
                    <a:spcPct val="100000"/>
                  </a:lnSpc>
                  <a:spcBef>
                    <a:spcPts val="1200"/>
                  </a:spcBef>
                </a:pPr>
                <a:endParaRPr lang="en-US" sz="1700" dirty="0"/>
              </a:p>
              <a:p>
                <a:pPr>
                  <a:lnSpc>
                    <a:spcPct val="100000"/>
                  </a:lnSpc>
                  <a:spcBef>
                    <a:spcPts val="1200"/>
                  </a:spcBef>
                </a:pPr>
                <a:endParaRPr lang="en-US" sz="1700" dirty="0"/>
              </a:p>
              <a:p>
                <a:pPr marL="0" indent="0">
                  <a:lnSpc>
                    <a:spcPct val="100000"/>
                  </a:lnSpc>
                  <a:spcBef>
                    <a:spcPts val="1200"/>
                  </a:spcBef>
                  <a:buNone/>
                </a:pPr>
                <a:r>
                  <a:rPr lang="en-US" sz="1700" dirty="0"/>
                  <a:t>                                                                                                                        </a:t>
                </a:r>
              </a:p>
              <a:p>
                <a:pPr>
                  <a:lnSpc>
                    <a:spcPct val="100000"/>
                  </a:lnSpc>
                  <a:spcBef>
                    <a:spcPts val="1200"/>
                  </a:spcBef>
                </a:pPr>
                <a:endParaRPr lang="en-US" sz="1700" dirty="0"/>
              </a:p>
              <a:p>
                <a:pPr>
                  <a:lnSpc>
                    <a:spcPct val="100000"/>
                  </a:lnSpc>
                  <a:spcBef>
                    <a:spcPts val="1200"/>
                  </a:spcBef>
                </a:pPr>
                <a:endParaRPr lang="en-US" sz="1700" dirty="0"/>
              </a:p>
              <a:p>
                <a:pPr marL="0" indent="0">
                  <a:lnSpc>
                    <a:spcPct val="100000"/>
                  </a:lnSpc>
                  <a:spcBef>
                    <a:spcPts val="1200"/>
                  </a:spcBef>
                  <a:buNone/>
                </a:pPr>
                <a:endParaRPr lang="en-US" sz="1700" dirty="0"/>
              </a:p>
              <a:p>
                <a:pPr>
                  <a:lnSpc>
                    <a:spcPct val="100000"/>
                  </a:lnSpc>
                  <a:spcBef>
                    <a:spcPts val="1200"/>
                  </a:spcBef>
                </a:pPr>
                <a:endParaRPr lang="en-US" sz="1700" dirty="0">
                  <a:solidFill>
                    <a:srgbClr val="C00000"/>
                  </a:solidFill>
                </a:endParaRPr>
              </a:p>
              <a:p>
                <a:pPr>
                  <a:lnSpc>
                    <a:spcPct val="100000"/>
                  </a:lnSpc>
                  <a:spcBef>
                    <a:spcPts val="1200"/>
                  </a:spcBef>
                </a:pPr>
                <a:endParaRPr lang="en-US" sz="1700" dirty="0">
                  <a:solidFill>
                    <a:srgbClr val="C00000"/>
                  </a:solidFill>
                </a:endParaRPr>
              </a:p>
              <a:p>
                <a:pPr>
                  <a:lnSpc>
                    <a:spcPct val="100000"/>
                  </a:lnSpc>
                  <a:spcBef>
                    <a:spcPts val="1200"/>
                  </a:spcBef>
                </a:pPr>
                <a:r>
                  <a:rPr lang="en-US" sz="1700" dirty="0">
                    <a:solidFill>
                      <a:srgbClr val="C00000"/>
                    </a:solidFill>
                  </a:rPr>
                  <a:t>Accounts for the stratified sampling design and variation in age-length structures between trawl haul locations</a:t>
                </a:r>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marL="0" indent="0">
                  <a:spcBef>
                    <a:spcPts val="0"/>
                  </a:spcBef>
                  <a:buNone/>
                </a:pPr>
                <a:endParaRPr lang="en-GB" sz="1800" dirty="0"/>
              </a:p>
              <a:p>
                <a:endParaRPr lang="nb-NO" dirty="0"/>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17567" y="423746"/>
                <a:ext cx="11959044" cy="6434254"/>
              </a:xfrm>
              <a:blipFill>
                <a:blip r:embed="rId2"/>
                <a:stretch>
                  <a:fillRect l="-255" t="-379"/>
                </a:stretch>
              </a:blipFill>
            </p:spPr>
            <p:txBody>
              <a:bodyPr/>
              <a:lstStyle/>
              <a:p>
                <a:r>
                  <a:rPr lang="nb-NO">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5DC584CC-8BAC-497C-BE39-2E66E6CC0BF2}"/>
                  </a:ext>
                </a:extLst>
              </p:cNvPr>
              <p:cNvGraphicFramePr>
                <a:graphicFrameLocks noGrp="1"/>
              </p:cNvGraphicFramePr>
              <p:nvPr>
                <p:extLst>
                  <p:ext uri="{D42A27DB-BD31-4B8C-83A1-F6EECF244321}">
                    <p14:modId xmlns:p14="http://schemas.microsoft.com/office/powerpoint/2010/main" val="923529197"/>
                  </p:ext>
                </p:extLst>
              </p:nvPr>
            </p:nvGraphicFramePr>
            <p:xfrm>
              <a:off x="431551" y="2616820"/>
              <a:ext cx="2625634" cy="2720896"/>
            </p:xfrm>
            <a:graphic>
              <a:graphicData uri="http://schemas.openxmlformats.org/drawingml/2006/table">
                <a:tbl>
                  <a:tblPr firstRow="1" bandRow="1">
                    <a:tableStyleId>{5940675A-B579-460E-94D1-54222C63F5DA}</a:tableStyleId>
                  </a:tblPr>
                  <a:tblGrid>
                    <a:gridCol w="1335938">
                      <a:extLst>
                        <a:ext uri="{9D8B030D-6E8A-4147-A177-3AD203B41FA5}">
                          <a16:colId xmlns:a16="http://schemas.microsoft.com/office/drawing/2014/main" val="714269687"/>
                        </a:ext>
                      </a:extLst>
                    </a:gridCol>
                    <a:gridCol w="1289696">
                      <a:extLst>
                        <a:ext uri="{9D8B030D-6E8A-4147-A177-3AD203B41FA5}">
                          <a16:colId xmlns:a16="http://schemas.microsoft.com/office/drawing/2014/main" val="3014673696"/>
                        </a:ext>
                      </a:extLst>
                    </a:gridCol>
                  </a:tblGrid>
                  <a:tr h="282044">
                    <a:tc gridSpan="2">
                      <a:txBody>
                        <a:bodyPr/>
                        <a:lstStyle/>
                        <a:p>
                          <a:pPr algn="ctr"/>
                          <a:r>
                            <a:rPr lang="en-GB" sz="1100" dirty="0"/>
                            <a:t>Haul ID: 11101</a:t>
                          </a:r>
                          <a:endParaRPr lang="nb-NO" sz="1100" dirty="0"/>
                        </a:p>
                      </a:txBody>
                      <a:tcPr/>
                    </a:tc>
                    <a:tc hMerge="1">
                      <a:txBody>
                        <a:bodyPr/>
                        <a:lstStyle/>
                        <a:p>
                          <a:endParaRPr lang="nb-NO" dirty="0"/>
                        </a:p>
                      </a:txBody>
                      <a:tcPr/>
                    </a:tc>
                    <a:extLst>
                      <a:ext uri="{0D108BD9-81ED-4DB2-BD59-A6C34878D82A}">
                        <a16:rowId xmlns:a16="http://schemas.microsoft.com/office/drawing/2014/main" val="356213564"/>
                      </a:ext>
                    </a:extLst>
                  </a:tr>
                  <a:tr h="464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Length class, </a:t>
                          </a:r>
                          <a14:m>
                            <m:oMath xmlns:m="http://schemas.openxmlformats.org/officeDocument/2006/math">
                              <m:r>
                                <a:rPr lang="en-GB" sz="1100" b="0" i="1" smtClean="0">
                                  <a:latin typeface="Cambria Math" panose="02040503050406030204" pitchFamily="18" charset="0"/>
                                </a:rPr>
                                <m:t>𝑙</m:t>
                              </m:r>
                            </m:oMath>
                          </a14:m>
                          <a:r>
                            <a:rPr lang="en-GB" sz="1100" dirty="0"/>
                            <a:t> (cm)</a:t>
                          </a:r>
                          <a:endParaRPr lang="nb-NO" sz="1100" dirty="0"/>
                        </a:p>
                        <a:p>
                          <a:endParaRPr lang="nb-NO" sz="1100" dirty="0"/>
                        </a:p>
                      </a:txBody>
                      <a:tcPr/>
                    </a:tc>
                    <a:tc>
                      <a:txBody>
                        <a:bodyPr/>
                        <a:lstStyle/>
                        <a:p>
                          <a:r>
                            <a:rPr lang="en-GB" sz="1100" dirty="0"/>
                            <a:t>Age (years)</a:t>
                          </a:r>
                          <a:endParaRPr lang="nb-NO" sz="1100" dirty="0"/>
                        </a:p>
                      </a:txBody>
                      <a:tcPr/>
                    </a:tc>
                    <a:extLst>
                      <a:ext uri="{0D108BD9-81ED-4DB2-BD59-A6C34878D82A}">
                        <a16:rowId xmlns:a16="http://schemas.microsoft.com/office/drawing/2014/main" val="137421321"/>
                      </a:ext>
                    </a:extLst>
                  </a:tr>
                  <a:tr h="282044">
                    <a:tc>
                      <a:txBody>
                        <a:bodyPr/>
                        <a:lstStyle/>
                        <a:p>
                          <a:r>
                            <a:rPr lang="en-GB" sz="1100" dirty="0"/>
                            <a:t>10</a:t>
                          </a:r>
                          <a:endParaRPr lang="nb-NO" sz="1100" dirty="0"/>
                        </a:p>
                      </a:txBody>
                      <a:tcPr/>
                    </a:tc>
                    <a:tc>
                      <a:txBody>
                        <a:bodyPr/>
                        <a:lstStyle/>
                        <a:p>
                          <a:r>
                            <a:rPr lang="en-GB" sz="1100" dirty="0"/>
                            <a:t>1</a:t>
                          </a:r>
                          <a:endParaRPr lang="nb-NO" sz="1100" dirty="0"/>
                        </a:p>
                      </a:txBody>
                      <a:tcPr/>
                    </a:tc>
                    <a:extLst>
                      <a:ext uri="{0D108BD9-81ED-4DB2-BD59-A6C34878D82A}">
                        <a16:rowId xmlns:a16="http://schemas.microsoft.com/office/drawing/2014/main" val="1762093079"/>
                      </a:ext>
                    </a:extLst>
                  </a:tr>
                  <a:tr h="282044">
                    <a:tc>
                      <a:txBody>
                        <a:bodyPr/>
                        <a:lstStyle/>
                        <a:p>
                          <a:r>
                            <a:rPr lang="en-GB" sz="1100" dirty="0"/>
                            <a:t>11</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4224166402"/>
                      </a:ext>
                    </a:extLst>
                  </a:tr>
                  <a:tr h="282044">
                    <a:tc>
                      <a:txBody>
                        <a:bodyPr/>
                        <a:lstStyle/>
                        <a:p>
                          <a:r>
                            <a:rPr lang="en-GB" sz="1100" dirty="0"/>
                            <a:t>12</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1999055660"/>
                      </a:ext>
                    </a:extLst>
                  </a:tr>
                  <a:tr h="282044">
                    <a:tc>
                      <a:txBody>
                        <a:bodyPr/>
                        <a:lstStyle/>
                        <a:p>
                          <a:r>
                            <a:rPr lang="en-GB" sz="1100" dirty="0"/>
                            <a:t>13</a:t>
                          </a:r>
                          <a:endParaRPr lang="nb-NO" sz="1100" dirty="0"/>
                        </a:p>
                      </a:txBody>
                      <a:tcPr/>
                    </a:tc>
                    <a:tc>
                      <a:txBody>
                        <a:bodyPr/>
                        <a:lstStyle/>
                        <a:p>
                          <a:endParaRPr lang="nb-NO" sz="1100" dirty="0"/>
                        </a:p>
                      </a:txBody>
                      <a:tcPr/>
                    </a:tc>
                    <a:extLst>
                      <a:ext uri="{0D108BD9-81ED-4DB2-BD59-A6C34878D82A}">
                        <a16:rowId xmlns:a16="http://schemas.microsoft.com/office/drawing/2014/main" val="961868192"/>
                      </a:ext>
                    </a:extLst>
                  </a:tr>
                  <a:tr h="282044">
                    <a:tc>
                      <a:txBody>
                        <a:bodyPr/>
                        <a:lstStyle/>
                        <a:p>
                          <a:r>
                            <a:rPr lang="en-GB" sz="1100" dirty="0"/>
                            <a:t>14</a:t>
                          </a:r>
                          <a:endParaRPr lang="nb-NO" sz="1100" dirty="0"/>
                        </a:p>
                      </a:txBody>
                      <a:tcPr/>
                    </a:tc>
                    <a:tc>
                      <a:txBody>
                        <a:bodyPr/>
                        <a:lstStyle/>
                        <a:p>
                          <a:r>
                            <a:rPr lang="en-GB" sz="1100" dirty="0"/>
                            <a:t>3</a:t>
                          </a:r>
                          <a:endParaRPr lang="nb-NO" sz="1100" dirty="0"/>
                        </a:p>
                      </a:txBody>
                      <a:tcPr/>
                    </a:tc>
                    <a:extLst>
                      <a:ext uri="{0D108BD9-81ED-4DB2-BD59-A6C34878D82A}">
                        <a16:rowId xmlns:a16="http://schemas.microsoft.com/office/drawing/2014/main" val="2020966650"/>
                      </a:ext>
                    </a:extLst>
                  </a:tr>
                  <a:tr h="282044">
                    <a:tc>
                      <a:txBody>
                        <a:bodyPr/>
                        <a:lstStyle/>
                        <a:p>
                          <a:r>
                            <a:rPr lang="en-GB" sz="1100" dirty="0"/>
                            <a:t>15</a:t>
                          </a:r>
                          <a:endParaRPr lang="nb-NO" sz="1100" dirty="0"/>
                        </a:p>
                      </a:txBody>
                      <a:tcPr/>
                    </a:tc>
                    <a:tc>
                      <a:txBody>
                        <a:bodyPr/>
                        <a:lstStyle/>
                        <a:p>
                          <a:r>
                            <a:rPr lang="en-GB" sz="1100" dirty="0"/>
                            <a:t>4</a:t>
                          </a:r>
                          <a:endParaRPr lang="nb-NO" sz="1100" dirty="0"/>
                        </a:p>
                      </a:txBody>
                      <a:tcPr/>
                    </a:tc>
                    <a:extLst>
                      <a:ext uri="{0D108BD9-81ED-4DB2-BD59-A6C34878D82A}">
                        <a16:rowId xmlns:a16="http://schemas.microsoft.com/office/drawing/2014/main" val="3448182580"/>
                      </a:ext>
                    </a:extLst>
                  </a:tr>
                  <a:tr h="282044">
                    <a:tc>
                      <a:txBody>
                        <a:bodyPr/>
                        <a:lstStyle/>
                        <a:p>
                          <a:r>
                            <a:rPr lang="en-GB" sz="1100" dirty="0"/>
                            <a:t>16</a:t>
                          </a:r>
                          <a:endParaRPr lang="nb-NO" sz="1100" dirty="0"/>
                        </a:p>
                      </a:txBody>
                      <a:tcPr/>
                    </a:tc>
                    <a:tc>
                      <a:txBody>
                        <a:bodyPr/>
                        <a:lstStyle/>
                        <a:p>
                          <a:endParaRPr lang="nb-NO" sz="1100" dirty="0">
                            <a:solidFill>
                              <a:srgbClr val="C00000"/>
                            </a:solidFill>
                          </a:endParaRPr>
                        </a:p>
                      </a:txBody>
                      <a:tcPr/>
                    </a:tc>
                    <a:extLst>
                      <a:ext uri="{0D108BD9-81ED-4DB2-BD59-A6C34878D82A}">
                        <a16:rowId xmlns:a16="http://schemas.microsoft.com/office/drawing/2014/main" val="2266911387"/>
                      </a:ext>
                    </a:extLst>
                  </a:tr>
                </a:tbl>
              </a:graphicData>
            </a:graphic>
          </p:graphicFrame>
        </mc:Choice>
        <mc:Fallback>
          <p:graphicFrame>
            <p:nvGraphicFramePr>
              <p:cNvPr id="4" name="Table 3">
                <a:extLst>
                  <a:ext uri="{FF2B5EF4-FFF2-40B4-BE49-F238E27FC236}">
                    <a16:creationId xmlns:a16="http://schemas.microsoft.com/office/drawing/2014/main" id="{5DC584CC-8BAC-497C-BE39-2E66E6CC0BF2}"/>
                  </a:ext>
                </a:extLst>
              </p:cNvPr>
              <p:cNvGraphicFramePr>
                <a:graphicFrameLocks noGrp="1"/>
              </p:cNvGraphicFramePr>
              <p:nvPr>
                <p:extLst>
                  <p:ext uri="{D42A27DB-BD31-4B8C-83A1-F6EECF244321}">
                    <p14:modId xmlns:p14="http://schemas.microsoft.com/office/powerpoint/2010/main" val="923529197"/>
                  </p:ext>
                </p:extLst>
              </p:nvPr>
            </p:nvGraphicFramePr>
            <p:xfrm>
              <a:off x="431551" y="2616820"/>
              <a:ext cx="2625634" cy="2720896"/>
            </p:xfrm>
            <a:graphic>
              <a:graphicData uri="http://schemas.openxmlformats.org/drawingml/2006/table">
                <a:tbl>
                  <a:tblPr firstRow="1" bandRow="1">
                    <a:tableStyleId>{5940675A-B579-460E-94D1-54222C63F5DA}</a:tableStyleId>
                  </a:tblPr>
                  <a:tblGrid>
                    <a:gridCol w="1335938">
                      <a:extLst>
                        <a:ext uri="{9D8B030D-6E8A-4147-A177-3AD203B41FA5}">
                          <a16:colId xmlns:a16="http://schemas.microsoft.com/office/drawing/2014/main" val="714269687"/>
                        </a:ext>
                      </a:extLst>
                    </a:gridCol>
                    <a:gridCol w="1289696">
                      <a:extLst>
                        <a:ext uri="{9D8B030D-6E8A-4147-A177-3AD203B41FA5}">
                          <a16:colId xmlns:a16="http://schemas.microsoft.com/office/drawing/2014/main" val="3014673696"/>
                        </a:ext>
                      </a:extLst>
                    </a:gridCol>
                  </a:tblGrid>
                  <a:tr h="282044">
                    <a:tc gridSpan="2">
                      <a:txBody>
                        <a:bodyPr/>
                        <a:lstStyle/>
                        <a:p>
                          <a:pPr algn="ctr"/>
                          <a:r>
                            <a:rPr lang="en-GB" sz="1100" dirty="0"/>
                            <a:t>Haul ID: 11101</a:t>
                          </a:r>
                          <a:endParaRPr lang="nb-NO" sz="1100" dirty="0"/>
                        </a:p>
                      </a:txBody>
                      <a:tcPr/>
                    </a:tc>
                    <a:tc hMerge="1">
                      <a:txBody>
                        <a:bodyPr/>
                        <a:lstStyle/>
                        <a:p>
                          <a:endParaRPr lang="nb-NO" dirty="0"/>
                        </a:p>
                      </a:txBody>
                      <a:tcPr/>
                    </a:tc>
                    <a:extLst>
                      <a:ext uri="{0D108BD9-81ED-4DB2-BD59-A6C34878D82A}">
                        <a16:rowId xmlns:a16="http://schemas.microsoft.com/office/drawing/2014/main" val="356213564"/>
                      </a:ext>
                    </a:extLst>
                  </a:tr>
                  <a:tr h="464544">
                    <a:tc>
                      <a:txBody>
                        <a:bodyPr/>
                        <a:lstStyle/>
                        <a:p>
                          <a:endParaRPr lang="nb-NO"/>
                        </a:p>
                      </a:txBody>
                      <a:tcPr>
                        <a:blipFill>
                          <a:blip r:embed="rId3"/>
                          <a:stretch>
                            <a:fillRect l="-455" t="-61039" r="-97273" b="-423377"/>
                          </a:stretch>
                        </a:blipFill>
                      </a:tcPr>
                    </a:tc>
                    <a:tc>
                      <a:txBody>
                        <a:bodyPr/>
                        <a:lstStyle/>
                        <a:p>
                          <a:r>
                            <a:rPr lang="en-GB" sz="1100" dirty="0"/>
                            <a:t>Age (years)</a:t>
                          </a:r>
                          <a:endParaRPr lang="nb-NO" sz="1100" dirty="0"/>
                        </a:p>
                      </a:txBody>
                      <a:tcPr/>
                    </a:tc>
                    <a:extLst>
                      <a:ext uri="{0D108BD9-81ED-4DB2-BD59-A6C34878D82A}">
                        <a16:rowId xmlns:a16="http://schemas.microsoft.com/office/drawing/2014/main" val="137421321"/>
                      </a:ext>
                    </a:extLst>
                  </a:tr>
                  <a:tr h="282044">
                    <a:tc>
                      <a:txBody>
                        <a:bodyPr/>
                        <a:lstStyle/>
                        <a:p>
                          <a:r>
                            <a:rPr lang="en-GB" sz="1100" dirty="0"/>
                            <a:t>10</a:t>
                          </a:r>
                          <a:endParaRPr lang="nb-NO" sz="1100" dirty="0"/>
                        </a:p>
                      </a:txBody>
                      <a:tcPr/>
                    </a:tc>
                    <a:tc>
                      <a:txBody>
                        <a:bodyPr/>
                        <a:lstStyle/>
                        <a:p>
                          <a:r>
                            <a:rPr lang="en-GB" sz="1100" dirty="0"/>
                            <a:t>1</a:t>
                          </a:r>
                          <a:endParaRPr lang="nb-NO" sz="1100" dirty="0"/>
                        </a:p>
                      </a:txBody>
                      <a:tcPr/>
                    </a:tc>
                    <a:extLst>
                      <a:ext uri="{0D108BD9-81ED-4DB2-BD59-A6C34878D82A}">
                        <a16:rowId xmlns:a16="http://schemas.microsoft.com/office/drawing/2014/main" val="1762093079"/>
                      </a:ext>
                    </a:extLst>
                  </a:tr>
                  <a:tr h="282044">
                    <a:tc>
                      <a:txBody>
                        <a:bodyPr/>
                        <a:lstStyle/>
                        <a:p>
                          <a:r>
                            <a:rPr lang="en-GB" sz="1100" dirty="0"/>
                            <a:t>11</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4224166402"/>
                      </a:ext>
                    </a:extLst>
                  </a:tr>
                  <a:tr h="282044">
                    <a:tc>
                      <a:txBody>
                        <a:bodyPr/>
                        <a:lstStyle/>
                        <a:p>
                          <a:r>
                            <a:rPr lang="en-GB" sz="1100" dirty="0"/>
                            <a:t>12</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1999055660"/>
                      </a:ext>
                    </a:extLst>
                  </a:tr>
                  <a:tr h="282044">
                    <a:tc>
                      <a:txBody>
                        <a:bodyPr/>
                        <a:lstStyle/>
                        <a:p>
                          <a:r>
                            <a:rPr lang="en-GB" sz="1100" dirty="0"/>
                            <a:t>13</a:t>
                          </a:r>
                          <a:endParaRPr lang="nb-NO" sz="1100" dirty="0"/>
                        </a:p>
                      </a:txBody>
                      <a:tcPr/>
                    </a:tc>
                    <a:tc>
                      <a:txBody>
                        <a:bodyPr/>
                        <a:lstStyle/>
                        <a:p>
                          <a:endParaRPr lang="nb-NO" sz="1100" dirty="0"/>
                        </a:p>
                      </a:txBody>
                      <a:tcPr/>
                    </a:tc>
                    <a:extLst>
                      <a:ext uri="{0D108BD9-81ED-4DB2-BD59-A6C34878D82A}">
                        <a16:rowId xmlns:a16="http://schemas.microsoft.com/office/drawing/2014/main" val="961868192"/>
                      </a:ext>
                    </a:extLst>
                  </a:tr>
                  <a:tr h="282044">
                    <a:tc>
                      <a:txBody>
                        <a:bodyPr/>
                        <a:lstStyle/>
                        <a:p>
                          <a:r>
                            <a:rPr lang="en-GB" sz="1100" dirty="0"/>
                            <a:t>14</a:t>
                          </a:r>
                          <a:endParaRPr lang="nb-NO" sz="1100" dirty="0"/>
                        </a:p>
                      </a:txBody>
                      <a:tcPr/>
                    </a:tc>
                    <a:tc>
                      <a:txBody>
                        <a:bodyPr/>
                        <a:lstStyle/>
                        <a:p>
                          <a:r>
                            <a:rPr lang="en-GB" sz="1100" dirty="0"/>
                            <a:t>3</a:t>
                          </a:r>
                          <a:endParaRPr lang="nb-NO" sz="1100" dirty="0"/>
                        </a:p>
                      </a:txBody>
                      <a:tcPr/>
                    </a:tc>
                    <a:extLst>
                      <a:ext uri="{0D108BD9-81ED-4DB2-BD59-A6C34878D82A}">
                        <a16:rowId xmlns:a16="http://schemas.microsoft.com/office/drawing/2014/main" val="2020966650"/>
                      </a:ext>
                    </a:extLst>
                  </a:tr>
                  <a:tr h="282044">
                    <a:tc>
                      <a:txBody>
                        <a:bodyPr/>
                        <a:lstStyle/>
                        <a:p>
                          <a:r>
                            <a:rPr lang="en-GB" sz="1100" dirty="0"/>
                            <a:t>15</a:t>
                          </a:r>
                          <a:endParaRPr lang="nb-NO" sz="1100" dirty="0"/>
                        </a:p>
                      </a:txBody>
                      <a:tcPr/>
                    </a:tc>
                    <a:tc>
                      <a:txBody>
                        <a:bodyPr/>
                        <a:lstStyle/>
                        <a:p>
                          <a:r>
                            <a:rPr lang="en-GB" sz="1100" dirty="0"/>
                            <a:t>4</a:t>
                          </a:r>
                          <a:endParaRPr lang="nb-NO" sz="1100" dirty="0"/>
                        </a:p>
                      </a:txBody>
                      <a:tcPr/>
                    </a:tc>
                    <a:extLst>
                      <a:ext uri="{0D108BD9-81ED-4DB2-BD59-A6C34878D82A}">
                        <a16:rowId xmlns:a16="http://schemas.microsoft.com/office/drawing/2014/main" val="3448182580"/>
                      </a:ext>
                    </a:extLst>
                  </a:tr>
                  <a:tr h="282044">
                    <a:tc>
                      <a:txBody>
                        <a:bodyPr/>
                        <a:lstStyle/>
                        <a:p>
                          <a:r>
                            <a:rPr lang="en-GB" sz="1100" dirty="0"/>
                            <a:t>16</a:t>
                          </a:r>
                          <a:endParaRPr lang="nb-NO" sz="1100" dirty="0"/>
                        </a:p>
                      </a:txBody>
                      <a:tcPr/>
                    </a:tc>
                    <a:tc>
                      <a:txBody>
                        <a:bodyPr/>
                        <a:lstStyle/>
                        <a:p>
                          <a:endParaRPr lang="nb-NO" sz="1100" dirty="0">
                            <a:solidFill>
                              <a:srgbClr val="C00000"/>
                            </a:solidFill>
                          </a:endParaRPr>
                        </a:p>
                      </a:txBody>
                      <a:tcPr/>
                    </a:tc>
                    <a:extLst>
                      <a:ext uri="{0D108BD9-81ED-4DB2-BD59-A6C34878D82A}">
                        <a16:rowId xmlns:a16="http://schemas.microsoft.com/office/drawing/2014/main" val="226691138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C445BB4B-ACB7-4D55-8A08-F957188AED88}"/>
                  </a:ext>
                </a:extLst>
              </p:cNvPr>
              <p:cNvGraphicFramePr>
                <a:graphicFrameLocks noGrp="1"/>
              </p:cNvGraphicFramePr>
              <p:nvPr>
                <p:extLst>
                  <p:ext uri="{D42A27DB-BD31-4B8C-83A1-F6EECF244321}">
                    <p14:modId xmlns:p14="http://schemas.microsoft.com/office/powerpoint/2010/main" val="2239975547"/>
                  </p:ext>
                </p:extLst>
              </p:nvPr>
            </p:nvGraphicFramePr>
            <p:xfrm>
              <a:off x="3676557" y="2639122"/>
              <a:ext cx="2625634" cy="2668859"/>
            </p:xfrm>
            <a:graphic>
              <a:graphicData uri="http://schemas.openxmlformats.org/drawingml/2006/table">
                <a:tbl>
                  <a:tblPr firstRow="1" bandRow="1">
                    <a:tableStyleId>{5940675A-B579-460E-94D1-54222C63F5DA}</a:tableStyleId>
                  </a:tblPr>
                  <a:tblGrid>
                    <a:gridCol w="1335938">
                      <a:extLst>
                        <a:ext uri="{9D8B030D-6E8A-4147-A177-3AD203B41FA5}">
                          <a16:colId xmlns:a16="http://schemas.microsoft.com/office/drawing/2014/main" val="714269687"/>
                        </a:ext>
                      </a:extLst>
                    </a:gridCol>
                    <a:gridCol w="1289696">
                      <a:extLst>
                        <a:ext uri="{9D8B030D-6E8A-4147-A177-3AD203B41FA5}">
                          <a16:colId xmlns:a16="http://schemas.microsoft.com/office/drawing/2014/main" val="3014673696"/>
                        </a:ext>
                      </a:extLst>
                    </a:gridCol>
                  </a:tblGrid>
                  <a:tr h="276650">
                    <a:tc gridSpan="2">
                      <a:txBody>
                        <a:bodyPr/>
                        <a:lstStyle/>
                        <a:p>
                          <a:pPr algn="ctr"/>
                          <a:r>
                            <a:rPr lang="en-GB" sz="1100" dirty="0"/>
                            <a:t>Haul ID: 56801</a:t>
                          </a:r>
                          <a:endParaRPr lang="nb-NO" sz="1100" dirty="0"/>
                        </a:p>
                      </a:txBody>
                      <a:tcPr/>
                    </a:tc>
                    <a:tc hMerge="1">
                      <a:txBody>
                        <a:bodyPr/>
                        <a:lstStyle/>
                        <a:p>
                          <a:endParaRPr lang="nb-NO" dirty="0"/>
                        </a:p>
                      </a:txBody>
                      <a:tcPr/>
                    </a:tc>
                    <a:extLst>
                      <a:ext uri="{0D108BD9-81ED-4DB2-BD59-A6C34878D82A}">
                        <a16:rowId xmlns:a16="http://schemas.microsoft.com/office/drawing/2014/main" val="356213564"/>
                      </a:ext>
                    </a:extLst>
                  </a:tr>
                  <a:tr h="4556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Length class </a:t>
                          </a:r>
                          <a14:m>
                            <m:oMath xmlns:m="http://schemas.openxmlformats.org/officeDocument/2006/math">
                              <m:r>
                                <a:rPr lang="en-GB" sz="1100" b="0" i="0" smtClean="0">
                                  <a:latin typeface="Cambria Math" panose="02040503050406030204" pitchFamily="18" charset="0"/>
                                </a:rPr>
                                <m:t>,  </m:t>
                              </m:r>
                              <m:r>
                                <a:rPr lang="en-GB" sz="1100" b="0" i="1" smtClean="0">
                                  <a:latin typeface="Cambria Math" panose="02040503050406030204" pitchFamily="18" charset="0"/>
                                </a:rPr>
                                <m:t>𝑙</m:t>
                              </m:r>
                              <m:r>
                                <a:rPr lang="en-GB" sz="1100" b="0" i="1" smtClean="0">
                                  <a:latin typeface="Cambria Math" panose="02040503050406030204" pitchFamily="18" charset="0"/>
                                </a:rPr>
                                <m:t> </m:t>
                              </m:r>
                            </m:oMath>
                          </a14:m>
                          <a:r>
                            <a:rPr lang="en-GB" sz="1100" dirty="0"/>
                            <a:t>(cm)</a:t>
                          </a:r>
                          <a:endParaRPr lang="nb-NO" sz="1100" dirty="0"/>
                        </a:p>
                        <a:p>
                          <a:endParaRPr lang="nb-NO" sz="1100" dirty="0"/>
                        </a:p>
                      </a:txBody>
                      <a:tcPr/>
                    </a:tc>
                    <a:tc>
                      <a:txBody>
                        <a:bodyPr/>
                        <a:lstStyle/>
                        <a:p>
                          <a:r>
                            <a:rPr lang="en-GB" sz="1100" dirty="0"/>
                            <a:t>Age  </a:t>
                          </a:r>
                          <a14:m>
                            <m:oMath xmlns:m="http://schemas.openxmlformats.org/officeDocument/2006/math">
                              <m:r>
                                <a:rPr lang="en-GB" sz="1100" b="0" i="1" smtClean="0">
                                  <a:latin typeface="Cambria Math" panose="02040503050406030204" pitchFamily="18" charset="0"/>
                                </a:rPr>
                                <m:t>𝑎</m:t>
                              </m:r>
                              <m:r>
                                <a:rPr lang="en-GB" sz="1100" b="0" i="1" smtClean="0">
                                  <a:latin typeface="Cambria Math" panose="02040503050406030204" pitchFamily="18" charset="0"/>
                                </a:rPr>
                                <m:t> </m:t>
                              </m:r>
                            </m:oMath>
                          </a14:m>
                          <a:r>
                            <a:rPr lang="en-GB" sz="1100" dirty="0"/>
                            <a:t>(years)</a:t>
                          </a:r>
                          <a:endParaRPr lang="nb-NO" sz="1100" dirty="0"/>
                        </a:p>
                      </a:txBody>
                      <a:tcPr/>
                    </a:tc>
                    <a:extLst>
                      <a:ext uri="{0D108BD9-81ED-4DB2-BD59-A6C34878D82A}">
                        <a16:rowId xmlns:a16="http://schemas.microsoft.com/office/drawing/2014/main" val="137421321"/>
                      </a:ext>
                    </a:extLst>
                  </a:tr>
                  <a:tr h="276650">
                    <a:tc>
                      <a:txBody>
                        <a:bodyPr/>
                        <a:lstStyle/>
                        <a:p>
                          <a:r>
                            <a:rPr lang="en-GB" sz="1100" dirty="0"/>
                            <a:t>10</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1762093079"/>
                      </a:ext>
                    </a:extLst>
                  </a:tr>
                  <a:tr h="276650">
                    <a:tc>
                      <a:txBody>
                        <a:bodyPr/>
                        <a:lstStyle/>
                        <a:p>
                          <a:r>
                            <a:rPr lang="en-GB" sz="1100" dirty="0"/>
                            <a:t>11</a:t>
                          </a:r>
                          <a:endParaRPr lang="nb-NO" sz="1100" dirty="0"/>
                        </a:p>
                      </a:txBody>
                      <a:tcPr/>
                    </a:tc>
                    <a:tc>
                      <a:txBody>
                        <a:bodyPr/>
                        <a:lstStyle/>
                        <a:p>
                          <a:r>
                            <a:rPr lang="en-GB" sz="1100" dirty="0"/>
                            <a:t>1</a:t>
                          </a:r>
                          <a:endParaRPr lang="nb-NO" sz="1100" dirty="0"/>
                        </a:p>
                      </a:txBody>
                      <a:tcPr/>
                    </a:tc>
                    <a:extLst>
                      <a:ext uri="{0D108BD9-81ED-4DB2-BD59-A6C34878D82A}">
                        <a16:rowId xmlns:a16="http://schemas.microsoft.com/office/drawing/2014/main" val="4224166402"/>
                      </a:ext>
                    </a:extLst>
                  </a:tr>
                  <a:tr h="276650">
                    <a:tc>
                      <a:txBody>
                        <a:bodyPr/>
                        <a:lstStyle/>
                        <a:p>
                          <a:r>
                            <a:rPr lang="en-GB" sz="1100" dirty="0"/>
                            <a:t>12</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1999055660"/>
                      </a:ext>
                    </a:extLst>
                  </a:tr>
                  <a:tr h="276650">
                    <a:tc>
                      <a:txBody>
                        <a:bodyPr/>
                        <a:lstStyle/>
                        <a:p>
                          <a:r>
                            <a:rPr lang="en-GB" sz="1100" dirty="0"/>
                            <a:t>13</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961868192"/>
                      </a:ext>
                    </a:extLst>
                  </a:tr>
                  <a:tr h="276650">
                    <a:tc>
                      <a:txBody>
                        <a:bodyPr/>
                        <a:lstStyle/>
                        <a:p>
                          <a:r>
                            <a:rPr lang="en-GB" sz="1100" dirty="0"/>
                            <a:t>14</a:t>
                          </a:r>
                          <a:endParaRPr lang="nb-NO" sz="1100" dirty="0"/>
                        </a:p>
                      </a:txBody>
                      <a:tcPr/>
                    </a:tc>
                    <a:tc>
                      <a:txBody>
                        <a:bodyPr/>
                        <a:lstStyle/>
                        <a:p>
                          <a:r>
                            <a:rPr lang="en-GB" sz="1100" dirty="0"/>
                            <a:t>3</a:t>
                          </a:r>
                          <a:endParaRPr lang="nb-NO" sz="1100" dirty="0"/>
                        </a:p>
                      </a:txBody>
                      <a:tcPr/>
                    </a:tc>
                    <a:extLst>
                      <a:ext uri="{0D108BD9-81ED-4DB2-BD59-A6C34878D82A}">
                        <a16:rowId xmlns:a16="http://schemas.microsoft.com/office/drawing/2014/main" val="2020966650"/>
                      </a:ext>
                    </a:extLst>
                  </a:tr>
                  <a:tr h="276650">
                    <a:tc>
                      <a:txBody>
                        <a:bodyPr/>
                        <a:lstStyle/>
                        <a:p>
                          <a:r>
                            <a:rPr lang="en-GB" sz="1100" dirty="0"/>
                            <a:t>15</a:t>
                          </a:r>
                          <a:endParaRPr lang="nb-NO" sz="1100" dirty="0"/>
                        </a:p>
                      </a:txBody>
                      <a:tcPr/>
                    </a:tc>
                    <a:tc>
                      <a:txBody>
                        <a:bodyPr/>
                        <a:lstStyle/>
                        <a:p>
                          <a:endParaRPr lang="nb-NO" sz="1100" dirty="0">
                            <a:solidFill>
                              <a:srgbClr val="C00000"/>
                            </a:solidFill>
                          </a:endParaRPr>
                        </a:p>
                      </a:txBody>
                      <a:tcPr/>
                    </a:tc>
                    <a:extLst>
                      <a:ext uri="{0D108BD9-81ED-4DB2-BD59-A6C34878D82A}">
                        <a16:rowId xmlns:a16="http://schemas.microsoft.com/office/drawing/2014/main" val="3448182580"/>
                      </a:ext>
                    </a:extLst>
                  </a:tr>
                  <a:tr h="276650">
                    <a:tc>
                      <a:txBody>
                        <a:bodyPr/>
                        <a:lstStyle/>
                        <a:p>
                          <a:r>
                            <a:rPr lang="en-GB" sz="1100" dirty="0"/>
                            <a:t>16</a:t>
                          </a:r>
                          <a:endParaRPr lang="nb-NO" sz="1100" dirty="0"/>
                        </a:p>
                      </a:txBody>
                      <a:tcPr/>
                    </a:tc>
                    <a:tc>
                      <a:txBody>
                        <a:bodyPr/>
                        <a:lstStyle/>
                        <a:p>
                          <a:endParaRPr lang="nb-NO" sz="1100" dirty="0"/>
                        </a:p>
                      </a:txBody>
                      <a:tcPr/>
                    </a:tc>
                    <a:extLst>
                      <a:ext uri="{0D108BD9-81ED-4DB2-BD59-A6C34878D82A}">
                        <a16:rowId xmlns:a16="http://schemas.microsoft.com/office/drawing/2014/main" val="1138232037"/>
                      </a:ext>
                    </a:extLst>
                  </a:tr>
                </a:tbl>
              </a:graphicData>
            </a:graphic>
          </p:graphicFrame>
        </mc:Choice>
        <mc:Fallback>
          <p:graphicFrame>
            <p:nvGraphicFramePr>
              <p:cNvPr id="5" name="Table 4">
                <a:extLst>
                  <a:ext uri="{FF2B5EF4-FFF2-40B4-BE49-F238E27FC236}">
                    <a16:creationId xmlns:a16="http://schemas.microsoft.com/office/drawing/2014/main" id="{C445BB4B-ACB7-4D55-8A08-F957188AED88}"/>
                  </a:ext>
                </a:extLst>
              </p:cNvPr>
              <p:cNvGraphicFramePr>
                <a:graphicFrameLocks noGrp="1"/>
              </p:cNvGraphicFramePr>
              <p:nvPr>
                <p:extLst>
                  <p:ext uri="{D42A27DB-BD31-4B8C-83A1-F6EECF244321}">
                    <p14:modId xmlns:p14="http://schemas.microsoft.com/office/powerpoint/2010/main" val="2239975547"/>
                  </p:ext>
                </p:extLst>
              </p:nvPr>
            </p:nvGraphicFramePr>
            <p:xfrm>
              <a:off x="3676557" y="2639122"/>
              <a:ext cx="2625634" cy="2668859"/>
            </p:xfrm>
            <a:graphic>
              <a:graphicData uri="http://schemas.openxmlformats.org/drawingml/2006/table">
                <a:tbl>
                  <a:tblPr firstRow="1" bandRow="1">
                    <a:tableStyleId>{5940675A-B579-460E-94D1-54222C63F5DA}</a:tableStyleId>
                  </a:tblPr>
                  <a:tblGrid>
                    <a:gridCol w="1335938">
                      <a:extLst>
                        <a:ext uri="{9D8B030D-6E8A-4147-A177-3AD203B41FA5}">
                          <a16:colId xmlns:a16="http://schemas.microsoft.com/office/drawing/2014/main" val="714269687"/>
                        </a:ext>
                      </a:extLst>
                    </a:gridCol>
                    <a:gridCol w="1289696">
                      <a:extLst>
                        <a:ext uri="{9D8B030D-6E8A-4147-A177-3AD203B41FA5}">
                          <a16:colId xmlns:a16="http://schemas.microsoft.com/office/drawing/2014/main" val="3014673696"/>
                        </a:ext>
                      </a:extLst>
                    </a:gridCol>
                  </a:tblGrid>
                  <a:tr h="276650">
                    <a:tc gridSpan="2">
                      <a:txBody>
                        <a:bodyPr/>
                        <a:lstStyle/>
                        <a:p>
                          <a:pPr algn="ctr"/>
                          <a:r>
                            <a:rPr lang="en-GB" sz="1100" dirty="0"/>
                            <a:t>Haul ID: 56801</a:t>
                          </a:r>
                          <a:endParaRPr lang="nb-NO" sz="1100" dirty="0"/>
                        </a:p>
                      </a:txBody>
                      <a:tcPr/>
                    </a:tc>
                    <a:tc hMerge="1">
                      <a:txBody>
                        <a:bodyPr/>
                        <a:lstStyle/>
                        <a:p>
                          <a:endParaRPr lang="nb-NO" dirty="0"/>
                        </a:p>
                      </a:txBody>
                      <a:tcPr/>
                    </a:tc>
                    <a:extLst>
                      <a:ext uri="{0D108BD9-81ED-4DB2-BD59-A6C34878D82A}">
                        <a16:rowId xmlns:a16="http://schemas.microsoft.com/office/drawing/2014/main" val="356213564"/>
                      </a:ext>
                    </a:extLst>
                  </a:tr>
                  <a:tr h="455659">
                    <a:tc>
                      <a:txBody>
                        <a:bodyPr/>
                        <a:lstStyle/>
                        <a:p>
                          <a:endParaRPr lang="nb-NO"/>
                        </a:p>
                      </a:txBody>
                      <a:tcPr>
                        <a:blipFill>
                          <a:blip r:embed="rId4"/>
                          <a:stretch>
                            <a:fillRect l="-457" t="-63514" r="-97717" b="-435135"/>
                          </a:stretch>
                        </a:blipFill>
                      </a:tcPr>
                    </a:tc>
                    <a:tc>
                      <a:txBody>
                        <a:bodyPr/>
                        <a:lstStyle/>
                        <a:p>
                          <a:endParaRPr lang="nb-NO"/>
                        </a:p>
                      </a:txBody>
                      <a:tcPr>
                        <a:blipFill>
                          <a:blip r:embed="rId4"/>
                          <a:stretch>
                            <a:fillRect l="-103774" t="-63514" r="-943" b="-435135"/>
                          </a:stretch>
                        </a:blipFill>
                      </a:tcPr>
                    </a:tc>
                    <a:extLst>
                      <a:ext uri="{0D108BD9-81ED-4DB2-BD59-A6C34878D82A}">
                        <a16:rowId xmlns:a16="http://schemas.microsoft.com/office/drawing/2014/main" val="137421321"/>
                      </a:ext>
                    </a:extLst>
                  </a:tr>
                  <a:tr h="276650">
                    <a:tc>
                      <a:txBody>
                        <a:bodyPr/>
                        <a:lstStyle/>
                        <a:p>
                          <a:r>
                            <a:rPr lang="en-GB" sz="1100" dirty="0"/>
                            <a:t>10</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1762093079"/>
                      </a:ext>
                    </a:extLst>
                  </a:tr>
                  <a:tr h="276650">
                    <a:tc>
                      <a:txBody>
                        <a:bodyPr/>
                        <a:lstStyle/>
                        <a:p>
                          <a:r>
                            <a:rPr lang="en-GB" sz="1100" dirty="0"/>
                            <a:t>11</a:t>
                          </a:r>
                          <a:endParaRPr lang="nb-NO" sz="1100" dirty="0"/>
                        </a:p>
                      </a:txBody>
                      <a:tcPr/>
                    </a:tc>
                    <a:tc>
                      <a:txBody>
                        <a:bodyPr/>
                        <a:lstStyle/>
                        <a:p>
                          <a:r>
                            <a:rPr lang="en-GB" sz="1100" dirty="0"/>
                            <a:t>1</a:t>
                          </a:r>
                          <a:endParaRPr lang="nb-NO" sz="1100" dirty="0"/>
                        </a:p>
                      </a:txBody>
                      <a:tcPr/>
                    </a:tc>
                    <a:extLst>
                      <a:ext uri="{0D108BD9-81ED-4DB2-BD59-A6C34878D82A}">
                        <a16:rowId xmlns:a16="http://schemas.microsoft.com/office/drawing/2014/main" val="4224166402"/>
                      </a:ext>
                    </a:extLst>
                  </a:tr>
                  <a:tr h="276650">
                    <a:tc>
                      <a:txBody>
                        <a:bodyPr/>
                        <a:lstStyle/>
                        <a:p>
                          <a:r>
                            <a:rPr lang="en-GB" sz="1100" dirty="0"/>
                            <a:t>12</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1999055660"/>
                      </a:ext>
                    </a:extLst>
                  </a:tr>
                  <a:tr h="276650">
                    <a:tc>
                      <a:txBody>
                        <a:bodyPr/>
                        <a:lstStyle/>
                        <a:p>
                          <a:r>
                            <a:rPr lang="en-GB" sz="1100" dirty="0"/>
                            <a:t>13</a:t>
                          </a:r>
                          <a:endParaRPr lang="nb-NO" sz="1100" dirty="0"/>
                        </a:p>
                      </a:txBody>
                      <a:tcPr/>
                    </a:tc>
                    <a:tc>
                      <a:txBody>
                        <a:bodyPr/>
                        <a:lstStyle/>
                        <a:p>
                          <a:r>
                            <a:rPr lang="en-GB" sz="1100" dirty="0"/>
                            <a:t>2</a:t>
                          </a:r>
                          <a:endParaRPr lang="nb-NO" sz="1100" dirty="0"/>
                        </a:p>
                      </a:txBody>
                      <a:tcPr/>
                    </a:tc>
                    <a:extLst>
                      <a:ext uri="{0D108BD9-81ED-4DB2-BD59-A6C34878D82A}">
                        <a16:rowId xmlns:a16="http://schemas.microsoft.com/office/drawing/2014/main" val="961868192"/>
                      </a:ext>
                    </a:extLst>
                  </a:tr>
                  <a:tr h="276650">
                    <a:tc>
                      <a:txBody>
                        <a:bodyPr/>
                        <a:lstStyle/>
                        <a:p>
                          <a:r>
                            <a:rPr lang="en-GB" sz="1100" dirty="0"/>
                            <a:t>14</a:t>
                          </a:r>
                          <a:endParaRPr lang="nb-NO" sz="1100" dirty="0"/>
                        </a:p>
                      </a:txBody>
                      <a:tcPr/>
                    </a:tc>
                    <a:tc>
                      <a:txBody>
                        <a:bodyPr/>
                        <a:lstStyle/>
                        <a:p>
                          <a:r>
                            <a:rPr lang="en-GB" sz="1100" dirty="0"/>
                            <a:t>3</a:t>
                          </a:r>
                          <a:endParaRPr lang="nb-NO" sz="1100" dirty="0"/>
                        </a:p>
                      </a:txBody>
                      <a:tcPr/>
                    </a:tc>
                    <a:extLst>
                      <a:ext uri="{0D108BD9-81ED-4DB2-BD59-A6C34878D82A}">
                        <a16:rowId xmlns:a16="http://schemas.microsoft.com/office/drawing/2014/main" val="2020966650"/>
                      </a:ext>
                    </a:extLst>
                  </a:tr>
                  <a:tr h="276650">
                    <a:tc>
                      <a:txBody>
                        <a:bodyPr/>
                        <a:lstStyle/>
                        <a:p>
                          <a:r>
                            <a:rPr lang="en-GB" sz="1100" dirty="0"/>
                            <a:t>15</a:t>
                          </a:r>
                          <a:endParaRPr lang="nb-NO" sz="1100" dirty="0"/>
                        </a:p>
                      </a:txBody>
                      <a:tcPr/>
                    </a:tc>
                    <a:tc>
                      <a:txBody>
                        <a:bodyPr/>
                        <a:lstStyle/>
                        <a:p>
                          <a:endParaRPr lang="nb-NO" sz="1100" dirty="0">
                            <a:solidFill>
                              <a:srgbClr val="C00000"/>
                            </a:solidFill>
                          </a:endParaRPr>
                        </a:p>
                      </a:txBody>
                      <a:tcPr/>
                    </a:tc>
                    <a:extLst>
                      <a:ext uri="{0D108BD9-81ED-4DB2-BD59-A6C34878D82A}">
                        <a16:rowId xmlns:a16="http://schemas.microsoft.com/office/drawing/2014/main" val="3448182580"/>
                      </a:ext>
                    </a:extLst>
                  </a:tr>
                  <a:tr h="276650">
                    <a:tc>
                      <a:txBody>
                        <a:bodyPr/>
                        <a:lstStyle/>
                        <a:p>
                          <a:r>
                            <a:rPr lang="en-GB" sz="1100" dirty="0"/>
                            <a:t>16</a:t>
                          </a:r>
                          <a:endParaRPr lang="nb-NO" sz="1100" dirty="0"/>
                        </a:p>
                      </a:txBody>
                      <a:tcPr/>
                    </a:tc>
                    <a:tc>
                      <a:txBody>
                        <a:bodyPr/>
                        <a:lstStyle/>
                        <a:p>
                          <a:endParaRPr lang="nb-NO" sz="1100" dirty="0"/>
                        </a:p>
                      </a:txBody>
                      <a:tcPr/>
                    </a:tc>
                    <a:extLst>
                      <a:ext uri="{0D108BD9-81ED-4DB2-BD59-A6C34878D82A}">
                        <a16:rowId xmlns:a16="http://schemas.microsoft.com/office/drawing/2014/main" val="113823203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CC6BA01-6A2C-4690-82A6-007497FF5A9D}"/>
                  </a:ext>
                </a:extLst>
              </p:cNvPr>
              <p:cNvGraphicFramePr>
                <a:graphicFrameLocks noGrp="1"/>
              </p:cNvGraphicFramePr>
              <p:nvPr>
                <p:extLst>
                  <p:ext uri="{D42A27DB-BD31-4B8C-83A1-F6EECF244321}">
                    <p14:modId xmlns:p14="http://schemas.microsoft.com/office/powerpoint/2010/main" val="3946421806"/>
                  </p:ext>
                </p:extLst>
              </p:nvPr>
            </p:nvGraphicFramePr>
            <p:xfrm>
              <a:off x="6943493" y="2637677"/>
              <a:ext cx="3305718" cy="2595880"/>
            </p:xfrm>
            <a:graphic>
              <a:graphicData uri="http://schemas.openxmlformats.org/drawingml/2006/table">
                <a:tbl>
                  <a:tblPr firstRow="1" bandRow="1">
                    <a:tableStyleId>{5940675A-B579-460E-94D1-54222C63F5DA}</a:tableStyleId>
                  </a:tblPr>
                  <a:tblGrid>
                    <a:gridCol w="1652859">
                      <a:extLst>
                        <a:ext uri="{9D8B030D-6E8A-4147-A177-3AD203B41FA5}">
                          <a16:colId xmlns:a16="http://schemas.microsoft.com/office/drawing/2014/main" val="2698179041"/>
                        </a:ext>
                      </a:extLst>
                    </a:gridCol>
                    <a:gridCol w="1652859">
                      <a:extLst>
                        <a:ext uri="{9D8B030D-6E8A-4147-A177-3AD203B41FA5}">
                          <a16:colId xmlns:a16="http://schemas.microsoft.com/office/drawing/2014/main" val="2423819404"/>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t> </a:t>
                          </a:r>
                          <a:r>
                            <a:rPr lang="en-GB" sz="1100" dirty="0">
                              <a:solidFill>
                                <a:srgbClr val="C00000"/>
                              </a:solidFill>
                            </a:rPr>
                            <a:t>Haul ID: 11101 with Pooled length classes</a:t>
                          </a:r>
                          <a:endParaRPr lang="nb-NO" sz="1100" dirty="0">
                            <a:solidFill>
                              <a:srgbClr val="C00000"/>
                            </a:solidFill>
                          </a:endParaRPr>
                        </a:p>
                      </a:txBody>
                      <a:tcPr/>
                    </a:tc>
                    <a:tc hMerge="1">
                      <a:txBody>
                        <a:bodyPr/>
                        <a:lstStyle/>
                        <a:p>
                          <a:endParaRPr lang="nb-NO" dirty="0"/>
                        </a:p>
                      </a:txBody>
                      <a:tcPr/>
                    </a:tc>
                    <a:extLst>
                      <a:ext uri="{0D108BD9-81ED-4DB2-BD59-A6C34878D82A}">
                        <a16:rowId xmlns:a16="http://schemas.microsoft.com/office/drawing/2014/main" val="34437816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GB" sz="1100" i="1" smtClean="0">
                                      <a:latin typeface="Cambria Math" panose="02040503050406030204" pitchFamily="18" charset="0"/>
                                    </a:rPr>
                                  </m:ctrlPr>
                                </m:sSupPr>
                                <m:e>
                                  <m:r>
                                    <a:rPr lang="en-GB" sz="1100" b="0" i="1" smtClean="0">
                                      <a:latin typeface="Cambria Math" panose="02040503050406030204" pitchFamily="18" charset="0"/>
                                    </a:rPr>
                                    <m:t>𝑙</m:t>
                                  </m:r>
                                </m:e>
                                <m:sup>
                                  <m:r>
                                    <a:rPr lang="en-GB" sz="1100" b="0" i="1" smtClean="0">
                                      <a:latin typeface="Cambria Math" panose="02040503050406030204" pitchFamily="18" charset="0"/>
                                    </a:rPr>
                                    <m:t>∗</m:t>
                                  </m:r>
                                </m:sup>
                              </m:sSup>
                            </m:oMath>
                          </a14:m>
                          <a:r>
                            <a:rPr lang="en-GB" sz="1100" dirty="0"/>
                            <a:t> (cm)</a:t>
                          </a:r>
                          <a:endParaRPr lang="nb-NO" sz="1100" dirty="0"/>
                        </a:p>
                      </a:txBody>
                      <a:tcPr/>
                    </a:tc>
                    <a:tc>
                      <a:txBody>
                        <a:bodyPr/>
                        <a:lstStyle/>
                        <a:p>
                          <a:r>
                            <a:rPr lang="en-GB" sz="1100" dirty="0"/>
                            <a:t>Age </a:t>
                          </a:r>
                          <a14:m>
                            <m:oMath xmlns:m="http://schemas.openxmlformats.org/officeDocument/2006/math">
                              <m:r>
                                <a:rPr lang="en-GB" sz="1100" b="0" i="1" smtClean="0">
                                  <a:latin typeface="Cambria Math" panose="02040503050406030204" pitchFamily="18" charset="0"/>
                                </a:rPr>
                                <m:t>𝑎</m:t>
                              </m:r>
                              <m:r>
                                <a:rPr lang="en-GB" sz="1100" b="0" i="1" smtClean="0">
                                  <a:latin typeface="Cambria Math" panose="02040503050406030204" pitchFamily="18" charset="0"/>
                                </a:rPr>
                                <m:t> </m:t>
                              </m:r>
                            </m:oMath>
                          </a14:m>
                          <a:r>
                            <a:rPr lang="en-GB" sz="1100" dirty="0"/>
                            <a:t>(years)</a:t>
                          </a:r>
                          <a:endParaRPr lang="nb-NO" sz="1100" dirty="0"/>
                        </a:p>
                      </a:txBody>
                      <a:tcPr/>
                    </a:tc>
                    <a:extLst>
                      <a:ext uri="{0D108BD9-81ED-4DB2-BD59-A6C34878D82A}">
                        <a16:rowId xmlns:a16="http://schemas.microsoft.com/office/drawing/2014/main" val="3593836194"/>
                      </a:ext>
                    </a:extLst>
                  </a:tr>
                  <a:tr h="370840">
                    <a:tc>
                      <a:txBody>
                        <a:bodyPr/>
                        <a:lstStyle/>
                        <a:p>
                          <a:endParaRPr lang="nb-NO" sz="1100" dirty="0"/>
                        </a:p>
                      </a:txBody>
                      <a:tcPr/>
                    </a:tc>
                    <a:tc>
                      <a:txBody>
                        <a:bodyPr/>
                        <a:lstStyle/>
                        <a:p>
                          <a:endParaRPr lang="nb-NO" sz="1100" dirty="0"/>
                        </a:p>
                      </a:txBody>
                      <a:tcPr/>
                    </a:tc>
                    <a:extLst>
                      <a:ext uri="{0D108BD9-81ED-4DB2-BD59-A6C34878D82A}">
                        <a16:rowId xmlns:a16="http://schemas.microsoft.com/office/drawing/2014/main" val="2035873148"/>
                      </a:ext>
                    </a:extLst>
                  </a:tr>
                  <a:tr h="370840">
                    <a:tc>
                      <a:txBody>
                        <a:bodyPr/>
                        <a:lstStyle/>
                        <a:p>
                          <a:endParaRPr lang="nb-NO" sz="1100"/>
                        </a:p>
                      </a:txBody>
                      <a:tcPr/>
                    </a:tc>
                    <a:tc>
                      <a:txBody>
                        <a:bodyPr/>
                        <a:lstStyle/>
                        <a:p>
                          <a:endParaRPr lang="nb-NO" sz="1100" dirty="0"/>
                        </a:p>
                      </a:txBody>
                      <a:tcPr/>
                    </a:tc>
                    <a:extLst>
                      <a:ext uri="{0D108BD9-81ED-4DB2-BD59-A6C34878D82A}">
                        <a16:rowId xmlns:a16="http://schemas.microsoft.com/office/drawing/2014/main" val="2076985147"/>
                      </a:ext>
                    </a:extLst>
                  </a:tr>
                  <a:tr h="370840">
                    <a:tc>
                      <a:txBody>
                        <a:bodyPr/>
                        <a:lstStyle/>
                        <a:p>
                          <a:endParaRPr lang="nb-NO" sz="1100"/>
                        </a:p>
                      </a:txBody>
                      <a:tcPr/>
                    </a:tc>
                    <a:tc>
                      <a:txBody>
                        <a:bodyPr/>
                        <a:lstStyle/>
                        <a:p>
                          <a:endParaRPr lang="nb-NO" sz="1100" dirty="0"/>
                        </a:p>
                      </a:txBody>
                      <a:tcPr/>
                    </a:tc>
                    <a:extLst>
                      <a:ext uri="{0D108BD9-81ED-4DB2-BD59-A6C34878D82A}">
                        <a16:rowId xmlns:a16="http://schemas.microsoft.com/office/drawing/2014/main" val="2151366791"/>
                      </a:ext>
                    </a:extLst>
                  </a:tr>
                  <a:tr h="370840">
                    <a:tc>
                      <a:txBody>
                        <a:bodyPr/>
                        <a:lstStyle/>
                        <a:p>
                          <a:endParaRPr lang="nb-NO" sz="1100"/>
                        </a:p>
                      </a:txBody>
                      <a:tcPr/>
                    </a:tc>
                    <a:tc>
                      <a:txBody>
                        <a:bodyPr/>
                        <a:lstStyle/>
                        <a:p>
                          <a:endParaRPr lang="nb-NO" sz="1100" dirty="0"/>
                        </a:p>
                      </a:txBody>
                      <a:tcPr/>
                    </a:tc>
                    <a:extLst>
                      <a:ext uri="{0D108BD9-81ED-4DB2-BD59-A6C34878D82A}">
                        <a16:rowId xmlns:a16="http://schemas.microsoft.com/office/drawing/2014/main" val="4132866959"/>
                      </a:ext>
                    </a:extLst>
                  </a:tr>
                  <a:tr h="370840">
                    <a:tc>
                      <a:txBody>
                        <a:bodyPr/>
                        <a:lstStyle/>
                        <a:p>
                          <a:endParaRPr lang="nb-NO" sz="1100"/>
                        </a:p>
                      </a:txBody>
                      <a:tcPr/>
                    </a:tc>
                    <a:tc>
                      <a:txBody>
                        <a:bodyPr/>
                        <a:lstStyle/>
                        <a:p>
                          <a:endParaRPr lang="nb-NO" sz="1100" dirty="0"/>
                        </a:p>
                      </a:txBody>
                      <a:tcPr/>
                    </a:tc>
                    <a:extLst>
                      <a:ext uri="{0D108BD9-81ED-4DB2-BD59-A6C34878D82A}">
                        <a16:rowId xmlns:a16="http://schemas.microsoft.com/office/drawing/2014/main" val="2906994166"/>
                      </a:ext>
                    </a:extLst>
                  </a:tr>
                </a:tbl>
              </a:graphicData>
            </a:graphic>
          </p:graphicFrame>
        </mc:Choice>
        <mc:Fallback xmlns="">
          <p:graphicFrame>
            <p:nvGraphicFramePr>
              <p:cNvPr id="9" name="Table 8">
                <a:extLst>
                  <a:ext uri="{FF2B5EF4-FFF2-40B4-BE49-F238E27FC236}">
                    <a16:creationId xmlns:a16="http://schemas.microsoft.com/office/drawing/2014/main" id="{BCC6BA01-6A2C-4690-82A6-007497FF5A9D}"/>
                  </a:ext>
                </a:extLst>
              </p:cNvPr>
              <p:cNvGraphicFramePr>
                <a:graphicFrameLocks noGrp="1"/>
              </p:cNvGraphicFramePr>
              <p:nvPr>
                <p:extLst>
                  <p:ext uri="{D42A27DB-BD31-4B8C-83A1-F6EECF244321}">
                    <p14:modId xmlns:p14="http://schemas.microsoft.com/office/powerpoint/2010/main" val="3946421806"/>
                  </p:ext>
                </p:extLst>
              </p:nvPr>
            </p:nvGraphicFramePr>
            <p:xfrm>
              <a:off x="6943493" y="2637677"/>
              <a:ext cx="3305718" cy="2595880"/>
            </p:xfrm>
            <a:graphic>
              <a:graphicData uri="http://schemas.openxmlformats.org/drawingml/2006/table">
                <a:tbl>
                  <a:tblPr firstRow="1" bandRow="1">
                    <a:tableStyleId>{5940675A-B579-460E-94D1-54222C63F5DA}</a:tableStyleId>
                  </a:tblPr>
                  <a:tblGrid>
                    <a:gridCol w="1652859">
                      <a:extLst>
                        <a:ext uri="{9D8B030D-6E8A-4147-A177-3AD203B41FA5}">
                          <a16:colId xmlns:a16="http://schemas.microsoft.com/office/drawing/2014/main" val="2698179041"/>
                        </a:ext>
                      </a:extLst>
                    </a:gridCol>
                    <a:gridCol w="1652859">
                      <a:extLst>
                        <a:ext uri="{9D8B030D-6E8A-4147-A177-3AD203B41FA5}">
                          <a16:colId xmlns:a16="http://schemas.microsoft.com/office/drawing/2014/main" val="2423819404"/>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t> </a:t>
                          </a:r>
                          <a:r>
                            <a:rPr lang="en-GB" sz="1100" dirty="0">
                              <a:solidFill>
                                <a:srgbClr val="C00000"/>
                              </a:solidFill>
                            </a:rPr>
                            <a:t>Haul ID: 11101 with Pooled length classes</a:t>
                          </a:r>
                          <a:endParaRPr lang="nb-NO" sz="1100" dirty="0">
                            <a:solidFill>
                              <a:srgbClr val="C00000"/>
                            </a:solidFill>
                          </a:endParaRPr>
                        </a:p>
                      </a:txBody>
                      <a:tcPr/>
                    </a:tc>
                    <a:tc hMerge="1">
                      <a:txBody>
                        <a:bodyPr/>
                        <a:lstStyle/>
                        <a:p>
                          <a:endParaRPr lang="nb-NO" dirty="0"/>
                        </a:p>
                      </a:txBody>
                      <a:tcPr/>
                    </a:tc>
                    <a:extLst>
                      <a:ext uri="{0D108BD9-81ED-4DB2-BD59-A6C34878D82A}">
                        <a16:rowId xmlns:a16="http://schemas.microsoft.com/office/drawing/2014/main" val="3443781698"/>
                      </a:ext>
                    </a:extLst>
                  </a:tr>
                  <a:tr h="370840">
                    <a:tc>
                      <a:txBody>
                        <a:bodyPr/>
                        <a:lstStyle/>
                        <a:p>
                          <a:endParaRPr lang="nb-NO"/>
                        </a:p>
                      </a:txBody>
                      <a:tcPr>
                        <a:blipFill>
                          <a:blip r:embed="rId5"/>
                          <a:stretch>
                            <a:fillRect l="-735" t="-101639" r="-100368" b="-503279"/>
                          </a:stretch>
                        </a:blipFill>
                      </a:tcPr>
                    </a:tc>
                    <a:tc>
                      <a:txBody>
                        <a:bodyPr/>
                        <a:lstStyle/>
                        <a:p>
                          <a:endParaRPr lang="nb-NO"/>
                        </a:p>
                      </a:txBody>
                      <a:tcPr>
                        <a:blipFill>
                          <a:blip r:embed="rId5"/>
                          <a:stretch>
                            <a:fillRect l="-101107" t="-101639" r="-738" b="-503279"/>
                          </a:stretch>
                        </a:blipFill>
                      </a:tcPr>
                    </a:tc>
                    <a:extLst>
                      <a:ext uri="{0D108BD9-81ED-4DB2-BD59-A6C34878D82A}">
                        <a16:rowId xmlns:a16="http://schemas.microsoft.com/office/drawing/2014/main" val="3593836194"/>
                      </a:ext>
                    </a:extLst>
                  </a:tr>
                  <a:tr h="370840">
                    <a:tc>
                      <a:txBody>
                        <a:bodyPr/>
                        <a:lstStyle/>
                        <a:p>
                          <a:endParaRPr lang="nb-NO" sz="1100" dirty="0"/>
                        </a:p>
                      </a:txBody>
                      <a:tcPr/>
                    </a:tc>
                    <a:tc>
                      <a:txBody>
                        <a:bodyPr/>
                        <a:lstStyle/>
                        <a:p>
                          <a:endParaRPr lang="nb-NO" sz="1100" dirty="0"/>
                        </a:p>
                      </a:txBody>
                      <a:tcPr/>
                    </a:tc>
                    <a:extLst>
                      <a:ext uri="{0D108BD9-81ED-4DB2-BD59-A6C34878D82A}">
                        <a16:rowId xmlns:a16="http://schemas.microsoft.com/office/drawing/2014/main" val="2035873148"/>
                      </a:ext>
                    </a:extLst>
                  </a:tr>
                  <a:tr h="370840">
                    <a:tc>
                      <a:txBody>
                        <a:bodyPr/>
                        <a:lstStyle/>
                        <a:p>
                          <a:endParaRPr lang="nb-NO" sz="1100"/>
                        </a:p>
                      </a:txBody>
                      <a:tcPr/>
                    </a:tc>
                    <a:tc>
                      <a:txBody>
                        <a:bodyPr/>
                        <a:lstStyle/>
                        <a:p>
                          <a:endParaRPr lang="nb-NO" sz="1100" dirty="0"/>
                        </a:p>
                      </a:txBody>
                      <a:tcPr/>
                    </a:tc>
                    <a:extLst>
                      <a:ext uri="{0D108BD9-81ED-4DB2-BD59-A6C34878D82A}">
                        <a16:rowId xmlns:a16="http://schemas.microsoft.com/office/drawing/2014/main" val="2076985147"/>
                      </a:ext>
                    </a:extLst>
                  </a:tr>
                  <a:tr h="370840">
                    <a:tc>
                      <a:txBody>
                        <a:bodyPr/>
                        <a:lstStyle/>
                        <a:p>
                          <a:endParaRPr lang="nb-NO" sz="1100"/>
                        </a:p>
                      </a:txBody>
                      <a:tcPr/>
                    </a:tc>
                    <a:tc>
                      <a:txBody>
                        <a:bodyPr/>
                        <a:lstStyle/>
                        <a:p>
                          <a:endParaRPr lang="nb-NO" sz="1100" dirty="0"/>
                        </a:p>
                      </a:txBody>
                      <a:tcPr/>
                    </a:tc>
                    <a:extLst>
                      <a:ext uri="{0D108BD9-81ED-4DB2-BD59-A6C34878D82A}">
                        <a16:rowId xmlns:a16="http://schemas.microsoft.com/office/drawing/2014/main" val="2151366791"/>
                      </a:ext>
                    </a:extLst>
                  </a:tr>
                  <a:tr h="370840">
                    <a:tc>
                      <a:txBody>
                        <a:bodyPr/>
                        <a:lstStyle/>
                        <a:p>
                          <a:endParaRPr lang="nb-NO" sz="1100"/>
                        </a:p>
                      </a:txBody>
                      <a:tcPr/>
                    </a:tc>
                    <a:tc>
                      <a:txBody>
                        <a:bodyPr/>
                        <a:lstStyle/>
                        <a:p>
                          <a:endParaRPr lang="nb-NO" sz="1100" dirty="0"/>
                        </a:p>
                      </a:txBody>
                      <a:tcPr/>
                    </a:tc>
                    <a:extLst>
                      <a:ext uri="{0D108BD9-81ED-4DB2-BD59-A6C34878D82A}">
                        <a16:rowId xmlns:a16="http://schemas.microsoft.com/office/drawing/2014/main" val="4132866959"/>
                      </a:ext>
                    </a:extLst>
                  </a:tr>
                  <a:tr h="370840">
                    <a:tc>
                      <a:txBody>
                        <a:bodyPr/>
                        <a:lstStyle/>
                        <a:p>
                          <a:endParaRPr lang="nb-NO" sz="1100"/>
                        </a:p>
                      </a:txBody>
                      <a:tcPr/>
                    </a:tc>
                    <a:tc>
                      <a:txBody>
                        <a:bodyPr/>
                        <a:lstStyle/>
                        <a:p>
                          <a:endParaRPr lang="nb-NO" sz="1100" dirty="0"/>
                        </a:p>
                      </a:txBody>
                      <a:tcPr/>
                    </a:tc>
                    <a:extLst>
                      <a:ext uri="{0D108BD9-81ED-4DB2-BD59-A6C34878D82A}">
                        <a16:rowId xmlns:a16="http://schemas.microsoft.com/office/drawing/2014/main" val="2906994166"/>
                      </a:ext>
                    </a:extLst>
                  </a:tr>
                </a:tbl>
              </a:graphicData>
            </a:graphic>
          </p:graphicFrame>
        </mc:Fallback>
      </mc:AlternateContent>
    </p:spTree>
    <p:extLst>
      <p:ext uri="{BB962C8B-B14F-4D97-AF65-F5344CB8AC3E}">
        <p14:creationId xmlns:p14="http://schemas.microsoft.com/office/powerpoint/2010/main" val="387061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691800" y="63084"/>
            <a:ext cx="10515600" cy="232685"/>
          </a:xfrm>
        </p:spPr>
        <p:txBody>
          <a:bodyPr>
            <a:noAutofit/>
          </a:bodyPr>
          <a:lstStyle/>
          <a:p>
            <a:pPr algn="ctr">
              <a:lnSpc>
                <a:spcPct val="100000"/>
              </a:lnSpc>
              <a:spcBef>
                <a:spcPts val="1200"/>
              </a:spcBef>
            </a:pPr>
            <a:r>
              <a:rPr lang="en-GB" sz="2500" b="1" dirty="0">
                <a:solidFill>
                  <a:srgbClr val="0070C0"/>
                </a:solidFill>
              </a:rPr>
              <a:t>Model-based  ALK  Estimator</a:t>
            </a:r>
          </a:p>
        </p:txBody>
      </p:sp>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17567" y="620486"/>
            <a:ext cx="11959044" cy="6237514"/>
          </a:xfrm>
        </p:spPr>
        <p:txBody>
          <a:bodyPr>
            <a:normAutofit/>
          </a:bodyPr>
          <a:lstStyle/>
          <a:p>
            <a:pPr>
              <a:lnSpc>
                <a:spcPct val="100000"/>
              </a:lnSpc>
              <a:spcBef>
                <a:spcPts val="1800"/>
              </a:spcBef>
            </a:pPr>
            <a:r>
              <a:rPr lang="en-GB" sz="2000" dirty="0"/>
              <a:t>Spatial model-based ALKs are widely used in fisheries (Berg and Kristensen, 2012;  Gerritsen et al, 2006)</a:t>
            </a:r>
          </a:p>
          <a:p>
            <a:pPr marL="0" indent="0">
              <a:lnSpc>
                <a:spcPct val="100000"/>
              </a:lnSpc>
              <a:spcBef>
                <a:spcPts val="1800"/>
              </a:spcBef>
              <a:buNone/>
            </a:pPr>
            <a:endParaRPr lang="en-GB" sz="2000" dirty="0"/>
          </a:p>
          <a:p>
            <a:pPr>
              <a:lnSpc>
                <a:spcPct val="100000"/>
              </a:lnSpc>
              <a:spcBef>
                <a:spcPts val="1800"/>
              </a:spcBef>
            </a:pPr>
            <a:r>
              <a:rPr lang="en-GB" sz="2000" dirty="0"/>
              <a:t>Statistical models allows:</a:t>
            </a:r>
          </a:p>
          <a:p>
            <a:pPr marL="0" indent="0">
              <a:lnSpc>
                <a:spcPct val="100000"/>
              </a:lnSpc>
              <a:spcBef>
                <a:spcPts val="1800"/>
              </a:spcBef>
              <a:buNone/>
            </a:pPr>
            <a:endParaRPr lang="en-GB" sz="2000" dirty="0"/>
          </a:p>
          <a:p>
            <a:pPr lvl="1">
              <a:lnSpc>
                <a:spcPct val="100000"/>
              </a:lnSpc>
              <a:spcBef>
                <a:spcPts val="1800"/>
              </a:spcBef>
              <a:buFont typeface="Wingdings" panose="05000000000000000000" pitchFamily="2" charset="2"/>
              <a:buChar char="§"/>
            </a:pPr>
            <a:r>
              <a:rPr lang="en-GB" sz="1800" dirty="0"/>
              <a:t> the creation of a smooth distribution of age given length and possibly other covariates such haul location</a:t>
            </a:r>
          </a:p>
          <a:p>
            <a:pPr marL="457200" lvl="1" indent="0">
              <a:lnSpc>
                <a:spcPct val="100000"/>
              </a:lnSpc>
              <a:spcBef>
                <a:spcPts val="1800"/>
              </a:spcBef>
              <a:buNone/>
            </a:pPr>
            <a:endParaRPr lang="en-GB" sz="1800" dirty="0"/>
          </a:p>
          <a:p>
            <a:pPr lvl="1">
              <a:lnSpc>
                <a:spcPct val="100000"/>
              </a:lnSpc>
              <a:spcBef>
                <a:spcPts val="1800"/>
              </a:spcBef>
              <a:buFont typeface="Wingdings" panose="05000000000000000000" pitchFamily="2" charset="2"/>
              <a:buChar char="§"/>
            </a:pPr>
            <a:r>
              <a:rPr lang="en-GB" sz="1800" dirty="0"/>
              <a:t>filling in of missing values in a more objective and robust manner, while accounting for uncertainty arising due to sampling variability</a:t>
            </a:r>
          </a:p>
          <a:p>
            <a:pPr marL="457200" lvl="1" indent="0">
              <a:lnSpc>
                <a:spcPct val="100000"/>
              </a:lnSpc>
              <a:spcBef>
                <a:spcPts val="1800"/>
              </a:spcBef>
              <a:buNone/>
            </a:pPr>
            <a:endParaRPr lang="en-GB" sz="1700" dirty="0"/>
          </a:p>
          <a:p>
            <a:pPr>
              <a:lnSpc>
                <a:spcPct val="100000"/>
              </a:lnSpc>
              <a:spcBef>
                <a:spcPts val="1800"/>
              </a:spcBef>
            </a:pPr>
            <a:r>
              <a:rPr lang="en-US" sz="2000" dirty="0">
                <a:solidFill>
                  <a:srgbClr val="0070C0"/>
                </a:solidFill>
              </a:rPr>
              <a:t>We consider Logits:  </a:t>
            </a:r>
            <a:r>
              <a:rPr lang="en-US" sz="2000" dirty="0"/>
              <a:t>a type pf model for categorical response data (e.g., age groups)</a:t>
            </a:r>
          </a:p>
          <a:p>
            <a:pPr marL="0" indent="0">
              <a:lnSpc>
                <a:spcPct val="100000"/>
              </a:lnSpc>
              <a:spcBef>
                <a:spcPts val="1800"/>
              </a:spcBef>
              <a:buNone/>
            </a:pPr>
            <a:endParaRPr lang="en-US" sz="2000" dirty="0"/>
          </a:p>
          <a:p>
            <a:pPr>
              <a:lnSpc>
                <a:spcPct val="100000"/>
              </a:lnSpc>
              <a:spcBef>
                <a:spcPts val="1200"/>
              </a:spcBef>
            </a:pPr>
            <a:endParaRPr lang="en-US" sz="1700" dirty="0"/>
          </a:p>
          <a:p>
            <a:pPr marL="0" indent="0">
              <a:lnSpc>
                <a:spcPct val="100000"/>
              </a:lnSpc>
              <a:spcBef>
                <a:spcPts val="1200"/>
              </a:spcBef>
              <a:buNone/>
            </a:pPr>
            <a:r>
              <a:rPr lang="en-US" sz="1700" dirty="0"/>
              <a:t>                                                                                                                        </a:t>
            </a:r>
          </a:p>
          <a:p>
            <a:pPr>
              <a:lnSpc>
                <a:spcPct val="100000"/>
              </a:lnSpc>
              <a:spcBef>
                <a:spcPts val="1200"/>
              </a:spcBef>
            </a:pPr>
            <a:endParaRPr lang="en-US" sz="1700" dirty="0"/>
          </a:p>
          <a:p>
            <a:pPr>
              <a:lnSpc>
                <a:spcPct val="100000"/>
              </a:lnSpc>
              <a:spcBef>
                <a:spcPts val="1200"/>
              </a:spcBef>
            </a:pPr>
            <a:endParaRPr lang="en-US" sz="1700" dirty="0"/>
          </a:p>
          <a:p>
            <a:pPr marL="0" indent="0">
              <a:lnSpc>
                <a:spcPct val="100000"/>
              </a:lnSpc>
              <a:spcBef>
                <a:spcPts val="1200"/>
              </a:spcBef>
              <a:buNone/>
            </a:pPr>
            <a:endParaRPr lang="en-US" sz="1700" dirty="0"/>
          </a:p>
          <a:p>
            <a:pPr>
              <a:lnSpc>
                <a:spcPct val="100000"/>
              </a:lnSpc>
              <a:spcBef>
                <a:spcPts val="1200"/>
              </a:spcBef>
            </a:pPr>
            <a:endParaRPr lang="en-US" sz="1700" dirty="0">
              <a:solidFill>
                <a:srgbClr val="C00000"/>
              </a:solidFill>
            </a:endParaRPr>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marL="0" indent="0">
              <a:spcBef>
                <a:spcPts val="0"/>
              </a:spcBef>
              <a:buNone/>
            </a:pPr>
            <a:endParaRPr lang="en-GB" sz="1800" dirty="0"/>
          </a:p>
          <a:p>
            <a:endParaRPr lang="nb-NO" dirty="0"/>
          </a:p>
        </p:txBody>
      </p:sp>
    </p:spTree>
    <p:extLst>
      <p:ext uri="{BB962C8B-B14F-4D97-AF65-F5344CB8AC3E}">
        <p14:creationId xmlns:p14="http://schemas.microsoft.com/office/powerpoint/2010/main" val="30121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691800" y="63084"/>
            <a:ext cx="10515600" cy="232685"/>
          </a:xfrm>
        </p:spPr>
        <p:txBody>
          <a:bodyPr>
            <a:noAutofit/>
          </a:bodyPr>
          <a:lstStyle/>
          <a:p>
            <a:pPr algn="ctr">
              <a:lnSpc>
                <a:spcPct val="100000"/>
              </a:lnSpc>
              <a:spcBef>
                <a:spcPts val="1200"/>
              </a:spcBef>
            </a:pPr>
            <a:r>
              <a:rPr lang="en-GB" sz="2500" b="1" dirty="0">
                <a:solidFill>
                  <a:srgbClr val="0070C0"/>
                </a:solidFill>
              </a:rPr>
              <a:t>Model-based  ALK  Estimator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17567" y="483326"/>
                <a:ext cx="11959044" cy="6322423"/>
              </a:xfrm>
            </p:spPr>
            <p:txBody>
              <a:bodyPr>
                <a:normAutofit fontScale="92500" lnSpcReduction="10000"/>
              </a:bodyPr>
              <a:lstStyle/>
              <a:p>
                <a:pPr>
                  <a:lnSpc>
                    <a:spcPct val="100000"/>
                  </a:lnSpc>
                  <a:spcBef>
                    <a:spcPts val="1800"/>
                  </a:spcBef>
                </a:pPr>
                <a:r>
                  <a:rPr lang="en-GB" sz="1800" dirty="0"/>
                  <a:t>Let the response variable of the age group of a fish be </a:t>
                </a:r>
                <a14:m>
                  <m:oMath xmlns:m="http://schemas.openxmlformats.org/officeDocument/2006/math">
                    <m:r>
                      <a:rPr lang="en-GB" sz="1800" b="1" i="1" smtClean="0">
                        <a:solidFill>
                          <a:srgbClr val="0070C0"/>
                        </a:solidFill>
                        <a:latin typeface="Cambria Math" panose="02040503050406030204" pitchFamily="18" charset="0"/>
                      </a:rPr>
                      <m:t>𝒂</m:t>
                    </m:r>
                    <m:r>
                      <a:rPr lang="en-GB" sz="1800" b="1" i="1" smtClean="0">
                        <a:solidFill>
                          <a:srgbClr val="0070C0"/>
                        </a:solidFill>
                        <a:latin typeface="Cambria Math" panose="02040503050406030204" pitchFamily="18" charset="0"/>
                      </a:rPr>
                      <m:t>=</m:t>
                    </m:r>
                    <m:r>
                      <a:rPr lang="en-GB" sz="1800" b="1" i="1" smtClean="0">
                        <a:solidFill>
                          <a:srgbClr val="0070C0"/>
                        </a:solidFill>
                        <a:latin typeface="Cambria Math" panose="02040503050406030204" pitchFamily="18" charset="0"/>
                      </a:rPr>
                      <m:t>𝑴</m:t>
                    </m:r>
                    <m:r>
                      <a:rPr lang="en-GB" sz="1800" b="1" i="1" smtClean="0">
                        <a:solidFill>
                          <a:srgbClr val="0070C0"/>
                        </a:solidFill>
                        <a:latin typeface="Cambria Math" panose="02040503050406030204" pitchFamily="18" charset="0"/>
                      </a:rPr>
                      <m:t>,…, </m:t>
                    </m:r>
                    <m:r>
                      <a:rPr lang="en-GB" sz="1800" b="1" i="1" smtClean="0">
                        <a:solidFill>
                          <a:srgbClr val="0070C0"/>
                        </a:solidFill>
                        <a:latin typeface="Cambria Math" panose="02040503050406030204" pitchFamily="18" charset="0"/>
                      </a:rPr>
                      <m:t>𝑨</m:t>
                    </m:r>
                  </m:oMath>
                </a14:m>
                <a:endParaRPr lang="en-GB" sz="1800" b="1" dirty="0">
                  <a:solidFill>
                    <a:srgbClr val="0070C0"/>
                  </a:solidFill>
                </a:endParaRPr>
              </a:p>
              <a:p>
                <a:pPr lvl="1">
                  <a:lnSpc>
                    <a:spcPct val="100000"/>
                  </a:lnSpc>
                  <a:spcBef>
                    <a:spcPts val="1800"/>
                  </a:spcBef>
                  <a:buFont typeface="Wingdings" panose="05000000000000000000" pitchFamily="2" charset="2"/>
                  <a:buChar char="§"/>
                </a:pPr>
                <a14:m>
                  <m:oMath xmlns:m="http://schemas.openxmlformats.org/officeDocument/2006/math">
                    <m:r>
                      <a:rPr lang="en-GB" sz="1500" b="1" i="1" dirty="0" smtClean="0">
                        <a:solidFill>
                          <a:srgbClr val="0070C0"/>
                        </a:solidFill>
                        <a:latin typeface="Cambria Math" panose="02040503050406030204" pitchFamily="18" charset="0"/>
                      </a:rPr>
                      <m:t>𝑴</m:t>
                    </m:r>
                  </m:oMath>
                </a14:m>
                <a:r>
                  <a:rPr lang="en-GB" sz="1500" dirty="0"/>
                  <a:t> is the  youngest fish</a:t>
                </a:r>
              </a:p>
              <a:p>
                <a:pPr lvl="1">
                  <a:lnSpc>
                    <a:spcPct val="100000"/>
                  </a:lnSpc>
                  <a:spcBef>
                    <a:spcPts val="1800"/>
                  </a:spcBef>
                  <a:buFont typeface="Wingdings" panose="05000000000000000000" pitchFamily="2" charset="2"/>
                  <a:buChar char="§"/>
                </a:pPr>
                <a14:m>
                  <m:oMath xmlns:m="http://schemas.openxmlformats.org/officeDocument/2006/math">
                    <m:r>
                      <a:rPr lang="en-GB" sz="1500" b="1" i="1" dirty="0" smtClean="0">
                        <a:solidFill>
                          <a:srgbClr val="0070C0"/>
                        </a:solidFill>
                        <a:latin typeface="Cambria Math" panose="02040503050406030204" pitchFamily="18" charset="0"/>
                      </a:rPr>
                      <m:t>𝑨</m:t>
                    </m:r>
                  </m:oMath>
                </a14:m>
                <a:r>
                  <a:rPr lang="en-GB" sz="1500" b="1" dirty="0">
                    <a:solidFill>
                      <a:srgbClr val="0070C0"/>
                    </a:solidFill>
                  </a:rPr>
                  <a:t> </a:t>
                </a:r>
                <a:r>
                  <a:rPr lang="en-GB" sz="1500" dirty="0"/>
                  <a:t>is the oldest fish, which is typically defined as a plus group</a:t>
                </a:r>
              </a:p>
              <a:p>
                <a:pPr>
                  <a:lnSpc>
                    <a:spcPct val="100000"/>
                  </a:lnSpc>
                  <a:spcBef>
                    <a:spcPts val="1800"/>
                  </a:spcBef>
                </a:pPr>
                <a:r>
                  <a:rPr lang="en-GB" sz="1800" dirty="0"/>
                  <a:t>Suppose the age of a fish with length </a:t>
                </a:r>
                <a14:m>
                  <m:oMath xmlns:m="http://schemas.openxmlformats.org/officeDocument/2006/math">
                    <m:r>
                      <a:rPr lang="en-GB" sz="1800" b="1" i="1" dirty="0" smtClean="0">
                        <a:solidFill>
                          <a:srgbClr val="0070C0"/>
                        </a:solidFill>
                        <a:latin typeface="Cambria Math" panose="02040503050406030204" pitchFamily="18" charset="0"/>
                      </a:rPr>
                      <m:t>𝒍</m:t>
                    </m:r>
                  </m:oMath>
                </a14:m>
                <a:r>
                  <a:rPr lang="en-GB" sz="1800" dirty="0">
                    <a:solidFill>
                      <a:srgbClr val="0070C0"/>
                    </a:solidFill>
                  </a:rPr>
                  <a:t> </a:t>
                </a:r>
                <a:r>
                  <a:rPr lang="en-GB" sz="1800" dirty="0"/>
                  <a:t>caught at location </a:t>
                </a:r>
                <a14:m>
                  <m:oMath xmlns:m="http://schemas.openxmlformats.org/officeDocument/2006/math">
                    <m:r>
                      <a:rPr lang="en-GB" sz="1800" b="1" i="1" dirty="0" smtClean="0">
                        <a:solidFill>
                          <a:srgbClr val="0070C0"/>
                        </a:solidFill>
                        <a:latin typeface="Cambria Math" panose="02040503050406030204" pitchFamily="18" charset="0"/>
                      </a:rPr>
                      <m:t>𝒔</m:t>
                    </m:r>
                  </m:oMath>
                </a14:m>
                <a:r>
                  <a:rPr lang="en-GB" sz="1800" dirty="0"/>
                  <a:t> in trawl </a:t>
                </a:r>
                <a14:m>
                  <m:oMath xmlns:m="http://schemas.openxmlformats.org/officeDocument/2006/math">
                    <m:r>
                      <a:rPr lang="en-GB" sz="1800" b="1" i="1" dirty="0" smtClean="0">
                        <a:solidFill>
                          <a:srgbClr val="0070C0"/>
                        </a:solidFill>
                        <a:latin typeface="Cambria Math" panose="02040503050406030204" pitchFamily="18" charset="0"/>
                      </a:rPr>
                      <m:t>𝒉</m:t>
                    </m:r>
                  </m:oMath>
                </a14:m>
                <a:r>
                  <a:rPr lang="en-GB" sz="1800" dirty="0"/>
                  <a:t> is  defined as  </a:t>
                </a:r>
                <a14:m>
                  <m:oMath xmlns:m="http://schemas.openxmlformats.org/officeDocument/2006/math">
                    <m:r>
                      <a:rPr lang="en-GB" sz="1800" b="1" i="1" smtClean="0">
                        <a:solidFill>
                          <a:srgbClr val="0070C0"/>
                        </a:solidFill>
                        <a:latin typeface="Cambria Math" panose="02040503050406030204" pitchFamily="18" charset="0"/>
                      </a:rPr>
                      <m:t>𝒚</m:t>
                    </m:r>
                    <m:r>
                      <a:rPr lang="en-GB" sz="1800" b="1" i="1" smtClean="0">
                        <a:solidFill>
                          <a:srgbClr val="0070C0"/>
                        </a:solidFill>
                        <a:latin typeface="Cambria Math" panose="02040503050406030204" pitchFamily="18" charset="0"/>
                      </a:rPr>
                      <m:t>(</m:t>
                    </m:r>
                    <m:r>
                      <a:rPr lang="en-GB" sz="1800" b="1" i="1" smtClean="0">
                        <a:solidFill>
                          <a:srgbClr val="0070C0"/>
                        </a:solidFill>
                        <a:latin typeface="Cambria Math" panose="02040503050406030204" pitchFamily="18" charset="0"/>
                      </a:rPr>
                      <m:t>𝒍</m:t>
                    </m:r>
                    <m:r>
                      <a:rPr lang="en-GB" sz="1800" b="1" i="1" smtClean="0">
                        <a:solidFill>
                          <a:srgbClr val="0070C0"/>
                        </a:solidFill>
                        <a:latin typeface="Cambria Math" panose="02040503050406030204" pitchFamily="18" charset="0"/>
                      </a:rPr>
                      <m:t>, </m:t>
                    </m:r>
                    <m:r>
                      <a:rPr lang="en-GB" sz="1800" b="1" i="1" smtClean="0">
                        <a:solidFill>
                          <a:srgbClr val="0070C0"/>
                        </a:solidFill>
                        <a:latin typeface="Cambria Math" panose="02040503050406030204" pitchFamily="18" charset="0"/>
                      </a:rPr>
                      <m:t>𝒔</m:t>
                    </m:r>
                    <m:r>
                      <a:rPr lang="en-GB" sz="1800" b="1" i="1" smtClean="0">
                        <a:solidFill>
                          <a:srgbClr val="0070C0"/>
                        </a:solidFill>
                        <a:latin typeface="Cambria Math" panose="02040503050406030204" pitchFamily="18" charset="0"/>
                      </a:rPr>
                      <m:t>, </m:t>
                    </m:r>
                    <m:r>
                      <a:rPr lang="en-GB" sz="1800" b="1" i="1" smtClean="0">
                        <a:solidFill>
                          <a:srgbClr val="0070C0"/>
                        </a:solidFill>
                        <a:latin typeface="Cambria Math" panose="02040503050406030204" pitchFamily="18" charset="0"/>
                      </a:rPr>
                      <m:t>𝒉</m:t>
                    </m:r>
                    <m:r>
                      <a:rPr lang="en-GB" sz="1800" b="1" i="1" smtClean="0">
                        <a:solidFill>
                          <a:srgbClr val="0070C0"/>
                        </a:solidFill>
                        <a:latin typeface="Cambria Math" panose="02040503050406030204" pitchFamily="18" charset="0"/>
                      </a:rPr>
                      <m:t>)</m:t>
                    </m:r>
                  </m:oMath>
                </a14:m>
                <a:endParaRPr lang="en-GB" sz="1800" b="1" dirty="0">
                  <a:solidFill>
                    <a:srgbClr val="0070C0"/>
                  </a:solidFill>
                </a:endParaRPr>
              </a:p>
              <a:p>
                <a:pPr>
                  <a:lnSpc>
                    <a:spcPct val="100000"/>
                  </a:lnSpc>
                  <a:spcBef>
                    <a:spcPts val="1800"/>
                  </a:spcBef>
                </a:pPr>
                <a:r>
                  <a:rPr lang="en-GB" sz="1800" dirty="0"/>
                  <a:t>The probability of age </a:t>
                </a:r>
                <a14:m>
                  <m:oMath xmlns:m="http://schemas.openxmlformats.org/officeDocument/2006/math">
                    <m:r>
                      <a:rPr lang="en-GB" sz="1800" b="1" i="1" dirty="0" smtClean="0">
                        <a:solidFill>
                          <a:srgbClr val="0070C0"/>
                        </a:solidFill>
                        <a:latin typeface="Cambria Math" panose="02040503050406030204" pitchFamily="18" charset="0"/>
                      </a:rPr>
                      <m:t>𝒂</m:t>
                    </m:r>
                  </m:oMath>
                </a14:m>
                <a:r>
                  <a:rPr lang="en-GB" sz="1800" dirty="0"/>
                  <a:t> in a given year and quarter is given by </a:t>
                </a:r>
              </a:p>
              <a:p>
                <a:pPr marL="0" indent="0">
                  <a:lnSpc>
                    <a:spcPct val="100000"/>
                  </a:lnSpc>
                  <a:spcBef>
                    <a:spcPts val="1800"/>
                  </a:spcBef>
                  <a:buNone/>
                </a:pPr>
                <a:endParaRPr lang="en-GB" sz="1200" dirty="0">
                  <a:solidFill>
                    <a:schemeClr val="tx1"/>
                  </a:solidFill>
                </a:endParaRPr>
              </a:p>
              <a:p>
                <a:pPr marL="0" indent="0">
                  <a:lnSpc>
                    <a:spcPct val="100000"/>
                  </a:lnSpc>
                  <a:spcBef>
                    <a:spcPts val="1800"/>
                  </a:spcBef>
                  <a:buNone/>
                </a:pPr>
                <a14:m>
                  <m:oMathPara xmlns:m="http://schemas.openxmlformats.org/officeDocument/2006/math">
                    <m:oMathParaPr>
                      <m:jc m:val="centerGroup"/>
                    </m:oMathParaPr>
                    <m:oMath xmlns:m="http://schemas.openxmlformats.org/officeDocument/2006/math">
                      <m:sSub>
                        <m:sSubPr>
                          <m:ctrlPr>
                            <a:rPr lang="en-GB" sz="1200" b="1" i="1" smtClean="0">
                              <a:solidFill>
                                <a:schemeClr val="tx1"/>
                              </a:solidFill>
                              <a:latin typeface="Cambria Math" panose="02040503050406030204" pitchFamily="18" charset="0"/>
                            </a:rPr>
                          </m:ctrlPr>
                        </m:sSubPr>
                        <m:e>
                          <m:r>
                            <a:rPr lang="en-GB" sz="1200" b="1" i="1" smtClean="0">
                              <a:solidFill>
                                <a:schemeClr val="tx1"/>
                              </a:solidFill>
                              <a:latin typeface="Cambria Math" panose="02040503050406030204" pitchFamily="18" charset="0"/>
                              <a:ea typeface="Cambria Math" panose="02040503050406030204" pitchFamily="18" charset="0"/>
                            </a:rPr>
                            <m:t>𝝅</m:t>
                          </m:r>
                        </m:e>
                        <m:sub>
                          <m:r>
                            <a:rPr lang="en-GB" sz="1200" b="1" i="1" smtClean="0">
                              <a:solidFill>
                                <a:schemeClr val="tx1"/>
                              </a:solidFill>
                              <a:latin typeface="Cambria Math" panose="02040503050406030204" pitchFamily="18" charset="0"/>
                            </a:rPr>
                            <m:t>𝒂</m:t>
                          </m:r>
                        </m:sub>
                      </m:sSub>
                      <m:d>
                        <m:dPr>
                          <m:ctrlPr>
                            <a:rPr lang="en-GB" sz="1200" b="1" i="1" smtClean="0">
                              <a:solidFill>
                                <a:schemeClr val="tx1"/>
                              </a:solidFill>
                              <a:latin typeface="Cambria Math" panose="02040503050406030204" pitchFamily="18" charset="0"/>
                            </a:rPr>
                          </m:ctrlPr>
                        </m:dPr>
                        <m:e>
                          <m:r>
                            <a:rPr lang="en-GB" sz="1200" b="1" i="1" smtClean="0">
                              <a:solidFill>
                                <a:schemeClr val="tx1"/>
                              </a:solidFill>
                              <a:latin typeface="Cambria Math" panose="02040503050406030204" pitchFamily="18" charset="0"/>
                            </a:rPr>
                            <m:t>𝒚</m:t>
                          </m:r>
                          <m:d>
                            <m:dPr>
                              <m:ctrlPr>
                                <a:rPr lang="en-GB" sz="1200" b="1" i="1" smtClean="0">
                                  <a:solidFill>
                                    <a:schemeClr val="tx1"/>
                                  </a:solidFill>
                                  <a:latin typeface="Cambria Math" panose="02040503050406030204" pitchFamily="18" charset="0"/>
                                </a:rPr>
                              </m:ctrlPr>
                            </m:dPr>
                            <m:e>
                              <m:r>
                                <a:rPr lang="en-GB" sz="1200" b="1" i="1" smtClean="0">
                                  <a:solidFill>
                                    <a:schemeClr val="tx1"/>
                                  </a:solidFill>
                                  <a:latin typeface="Cambria Math" panose="02040503050406030204" pitchFamily="18" charset="0"/>
                                </a:rPr>
                                <m:t>𝒍</m:t>
                              </m:r>
                              <m:r>
                                <a:rPr lang="en-GB" sz="1200" b="1" i="1" smtClean="0">
                                  <a:solidFill>
                                    <a:schemeClr val="tx1"/>
                                  </a:solidFill>
                                  <a:latin typeface="Cambria Math" panose="02040503050406030204" pitchFamily="18" charset="0"/>
                                </a:rPr>
                                <m:t>,</m:t>
                              </m:r>
                              <m:r>
                                <a:rPr lang="en-GB" sz="1200" b="1" i="1" smtClean="0">
                                  <a:solidFill>
                                    <a:schemeClr val="tx1"/>
                                  </a:solidFill>
                                  <a:latin typeface="Cambria Math" panose="02040503050406030204" pitchFamily="18" charset="0"/>
                                </a:rPr>
                                <m:t>𝒔</m:t>
                              </m:r>
                              <m:r>
                                <a:rPr lang="en-GB" sz="1200" b="1" i="1" smtClean="0">
                                  <a:solidFill>
                                    <a:schemeClr val="tx1"/>
                                  </a:solidFill>
                                  <a:latin typeface="Cambria Math" panose="02040503050406030204" pitchFamily="18" charset="0"/>
                                </a:rPr>
                                <m:t>,</m:t>
                              </m:r>
                              <m:r>
                                <a:rPr lang="en-GB" sz="1200" b="1" i="1" smtClean="0">
                                  <a:solidFill>
                                    <a:schemeClr val="tx1"/>
                                  </a:solidFill>
                                  <a:latin typeface="Cambria Math" panose="02040503050406030204" pitchFamily="18" charset="0"/>
                                </a:rPr>
                                <m:t>𝒉</m:t>
                              </m:r>
                            </m:e>
                          </m:d>
                        </m:e>
                      </m:d>
                      <m:r>
                        <a:rPr lang="en-GB" sz="1200" b="1" i="1" smtClean="0">
                          <a:solidFill>
                            <a:schemeClr val="tx1"/>
                          </a:solidFill>
                          <a:latin typeface="Cambria Math" panose="02040503050406030204" pitchFamily="18" charset="0"/>
                        </a:rPr>
                        <m:t>= </m:t>
                      </m:r>
                      <m:d>
                        <m:dPr>
                          <m:begChr m:val="{"/>
                          <m:endChr m:val=""/>
                          <m:ctrlPr>
                            <a:rPr lang="en-GB" sz="1200" b="1" i="1" smtClean="0">
                              <a:solidFill>
                                <a:schemeClr val="tx1"/>
                              </a:solidFill>
                              <a:latin typeface="Cambria Math" panose="02040503050406030204" pitchFamily="18" charset="0"/>
                            </a:rPr>
                          </m:ctrlPr>
                        </m:dPr>
                        <m:e>
                          <m:m>
                            <m:mPr>
                              <m:mcs>
                                <m:mc>
                                  <m:mcPr>
                                    <m:count m:val="1"/>
                                    <m:mcJc m:val="center"/>
                                  </m:mcPr>
                                </m:mc>
                              </m:mcs>
                              <m:ctrlPr>
                                <a:rPr lang="en-GB" sz="1200" b="1" i="1" smtClean="0">
                                  <a:solidFill>
                                    <a:schemeClr val="tx1"/>
                                  </a:solidFill>
                                  <a:latin typeface="Cambria Math" panose="02040503050406030204" pitchFamily="18" charset="0"/>
                                </a:rPr>
                              </m:ctrlPr>
                            </m:mPr>
                            <m:mr>
                              <m:e>
                                <m:f>
                                  <m:fPr>
                                    <m:ctrlPr>
                                      <a:rPr lang="en-GB" sz="1200" b="1" i="1" smtClean="0">
                                        <a:solidFill>
                                          <a:schemeClr val="tx1"/>
                                        </a:solidFill>
                                        <a:latin typeface="Cambria Math" panose="02040503050406030204" pitchFamily="18" charset="0"/>
                                      </a:rPr>
                                    </m:ctrlPr>
                                  </m:fPr>
                                  <m:num>
                                    <m:r>
                                      <a:rPr lang="en-GB" sz="1200" b="1" i="0" smtClean="0">
                                        <a:solidFill>
                                          <a:schemeClr val="tx1"/>
                                        </a:solidFill>
                                        <a:latin typeface="Cambria Math" panose="02040503050406030204" pitchFamily="18" charset="0"/>
                                      </a:rPr>
                                      <m:t>𝐞𝐱𝐩</m:t>
                                    </m:r>
                                    <m:r>
                                      <a:rPr lang="en-GB" sz="1200" b="1" i="1" smtClean="0">
                                        <a:solidFill>
                                          <a:schemeClr val="tx1"/>
                                        </a:solidFill>
                                        <a:latin typeface="Cambria Math" panose="02040503050406030204" pitchFamily="18" charset="0"/>
                                      </a:rPr>
                                      <m:t>⁡(</m:t>
                                    </m:r>
                                    <m:sSub>
                                      <m:sSubPr>
                                        <m:ctrlPr>
                                          <a:rPr lang="en-GB" sz="1200" b="1" i="1" smtClean="0">
                                            <a:solidFill>
                                              <a:schemeClr val="tx1"/>
                                            </a:solidFill>
                                            <a:latin typeface="Cambria Math" panose="02040503050406030204" pitchFamily="18" charset="0"/>
                                          </a:rPr>
                                        </m:ctrlPr>
                                      </m:sSubPr>
                                      <m:e>
                                        <m:r>
                                          <a:rPr lang="en-GB" sz="1200" b="1" i="1" smtClean="0">
                                            <a:solidFill>
                                              <a:schemeClr val="tx1"/>
                                            </a:solidFill>
                                            <a:latin typeface="Cambria Math" panose="02040503050406030204" pitchFamily="18" charset="0"/>
                                            <a:ea typeface="Cambria Math" panose="02040503050406030204" pitchFamily="18" charset="0"/>
                                          </a:rPr>
                                          <m:t>𝝁</m:t>
                                        </m:r>
                                      </m:e>
                                      <m:sub>
                                        <m:r>
                                          <a:rPr lang="en-GB" sz="1200" b="1" i="1" smtClean="0">
                                            <a:solidFill>
                                              <a:schemeClr val="tx1"/>
                                            </a:solidFill>
                                            <a:latin typeface="Cambria Math" panose="02040503050406030204" pitchFamily="18" charset="0"/>
                                          </a:rPr>
                                          <m:t>𝒂</m:t>
                                        </m:r>
                                      </m:sub>
                                    </m:sSub>
                                    <m:r>
                                      <a:rPr lang="en-GB" sz="1200" b="1" i="1" smtClean="0">
                                        <a:solidFill>
                                          <a:schemeClr val="tx1"/>
                                        </a:solidFill>
                                        <a:latin typeface="Cambria Math" panose="02040503050406030204" pitchFamily="18" charset="0"/>
                                      </a:rPr>
                                      <m:t>)</m:t>
                                    </m:r>
                                  </m:num>
                                  <m:den>
                                    <m:r>
                                      <a:rPr lang="en-GB" sz="1200" b="1" i="1" smtClean="0">
                                        <a:solidFill>
                                          <a:schemeClr val="tx1"/>
                                        </a:solidFill>
                                        <a:latin typeface="Cambria Math" panose="02040503050406030204" pitchFamily="18" charset="0"/>
                                      </a:rPr>
                                      <m:t>𝟏</m:t>
                                    </m:r>
                                    <m:r>
                                      <a:rPr lang="en-GB" sz="1200" b="1" i="1" smtClean="0">
                                        <a:solidFill>
                                          <a:schemeClr val="tx1"/>
                                        </a:solidFill>
                                        <a:latin typeface="Cambria Math" panose="02040503050406030204" pitchFamily="18" charset="0"/>
                                      </a:rPr>
                                      <m:t>+ </m:t>
                                    </m:r>
                                    <m:nary>
                                      <m:naryPr>
                                        <m:chr m:val="∑"/>
                                        <m:ctrlPr>
                                          <a:rPr lang="en-GB" sz="1200" b="1" i="1" smtClean="0">
                                            <a:solidFill>
                                              <a:schemeClr val="tx1"/>
                                            </a:solidFill>
                                            <a:latin typeface="Cambria Math" panose="02040503050406030204" pitchFamily="18" charset="0"/>
                                          </a:rPr>
                                        </m:ctrlPr>
                                      </m:naryPr>
                                      <m:sub>
                                        <m:r>
                                          <m:rPr>
                                            <m:brk m:alnAt="23"/>
                                          </m:rPr>
                                          <a:rPr lang="en-GB" sz="1200" b="1" i="1" smtClean="0">
                                            <a:solidFill>
                                              <a:schemeClr val="tx1"/>
                                            </a:solidFill>
                                            <a:latin typeface="Cambria Math" panose="02040503050406030204" pitchFamily="18" charset="0"/>
                                          </a:rPr>
                                          <m:t>𝒊</m:t>
                                        </m:r>
                                        <m:r>
                                          <a:rPr lang="en-GB" sz="1200" b="1" i="1" smtClean="0">
                                            <a:solidFill>
                                              <a:schemeClr val="tx1"/>
                                            </a:solidFill>
                                            <a:latin typeface="Cambria Math" panose="02040503050406030204" pitchFamily="18" charset="0"/>
                                          </a:rPr>
                                          <m:t>=</m:t>
                                        </m:r>
                                        <m:r>
                                          <a:rPr lang="en-GB" sz="1200" b="1" i="1" smtClean="0">
                                            <a:solidFill>
                                              <a:schemeClr val="tx1"/>
                                            </a:solidFill>
                                            <a:latin typeface="Cambria Math" panose="02040503050406030204" pitchFamily="18" charset="0"/>
                                          </a:rPr>
                                          <m:t>𝑴</m:t>
                                        </m:r>
                                      </m:sub>
                                      <m:sup>
                                        <m:r>
                                          <a:rPr lang="en-GB" sz="1200" b="1" i="1" smtClean="0">
                                            <a:solidFill>
                                              <a:schemeClr val="tx1"/>
                                            </a:solidFill>
                                            <a:latin typeface="Cambria Math" panose="02040503050406030204" pitchFamily="18" charset="0"/>
                                          </a:rPr>
                                          <m:t>𝑨</m:t>
                                        </m:r>
                                        <m:r>
                                          <a:rPr lang="en-GB" sz="1200" b="1" i="1" smtClean="0">
                                            <a:solidFill>
                                              <a:schemeClr val="tx1"/>
                                            </a:solidFill>
                                            <a:latin typeface="Cambria Math" panose="02040503050406030204" pitchFamily="18" charset="0"/>
                                          </a:rPr>
                                          <m:t> −</m:t>
                                        </m:r>
                                        <m:r>
                                          <a:rPr lang="en-GB" sz="1200" b="1" i="1" smtClean="0">
                                            <a:solidFill>
                                              <a:schemeClr val="tx1"/>
                                            </a:solidFill>
                                            <a:latin typeface="Cambria Math" panose="02040503050406030204" pitchFamily="18" charset="0"/>
                                          </a:rPr>
                                          <m:t>𝟏</m:t>
                                        </m:r>
                                      </m:sup>
                                      <m:e>
                                        <m:r>
                                          <a:rPr lang="en-GB" sz="1200" b="1" i="0" smtClean="0">
                                            <a:solidFill>
                                              <a:schemeClr val="tx1"/>
                                            </a:solidFill>
                                            <a:latin typeface="Cambria Math" panose="02040503050406030204" pitchFamily="18" charset="0"/>
                                          </a:rPr>
                                          <m:t>𝐞𝐱𝐩</m:t>
                                        </m:r>
                                        <m:r>
                                          <a:rPr lang="en-GB" sz="1200" b="1" i="1" smtClean="0">
                                            <a:solidFill>
                                              <a:schemeClr val="tx1"/>
                                            </a:solidFill>
                                            <a:latin typeface="Cambria Math" panose="02040503050406030204" pitchFamily="18" charset="0"/>
                                          </a:rPr>
                                          <m:t>⁡(</m:t>
                                        </m:r>
                                        <m:sSub>
                                          <m:sSubPr>
                                            <m:ctrlPr>
                                              <a:rPr lang="en-GB" sz="1200" b="1" i="1" smtClean="0">
                                                <a:solidFill>
                                                  <a:schemeClr val="tx1"/>
                                                </a:solidFill>
                                                <a:latin typeface="Cambria Math" panose="02040503050406030204" pitchFamily="18" charset="0"/>
                                              </a:rPr>
                                            </m:ctrlPr>
                                          </m:sSubPr>
                                          <m:e>
                                            <m:r>
                                              <a:rPr lang="en-GB" sz="1200" b="1" i="1" smtClean="0">
                                                <a:solidFill>
                                                  <a:schemeClr val="tx1"/>
                                                </a:solidFill>
                                                <a:latin typeface="Cambria Math" panose="02040503050406030204" pitchFamily="18" charset="0"/>
                                                <a:ea typeface="Cambria Math" panose="02040503050406030204" pitchFamily="18" charset="0"/>
                                              </a:rPr>
                                              <m:t>𝝁</m:t>
                                            </m:r>
                                          </m:e>
                                          <m:sub>
                                            <m:r>
                                              <a:rPr lang="en-GB" sz="1200" b="1" i="1" smtClean="0">
                                                <a:solidFill>
                                                  <a:schemeClr val="tx1"/>
                                                </a:solidFill>
                                                <a:latin typeface="Cambria Math" panose="02040503050406030204" pitchFamily="18" charset="0"/>
                                              </a:rPr>
                                              <m:t>𝒂</m:t>
                                            </m:r>
                                          </m:sub>
                                        </m:sSub>
                                        <m:r>
                                          <a:rPr lang="en-GB" sz="1200" b="1" i="1" smtClean="0">
                                            <a:solidFill>
                                              <a:schemeClr val="tx1"/>
                                            </a:solidFill>
                                            <a:latin typeface="Cambria Math" panose="02040503050406030204" pitchFamily="18" charset="0"/>
                                          </a:rPr>
                                          <m:t>)</m:t>
                                        </m:r>
                                      </m:e>
                                    </m:nary>
                                  </m:den>
                                </m:f>
                                <m:r>
                                  <m:rPr>
                                    <m:brk m:alnAt="7"/>
                                  </m:rPr>
                                  <a:rPr lang="en-GB" sz="1200" b="1" i="1" smtClean="0">
                                    <a:solidFill>
                                      <a:schemeClr val="tx1"/>
                                    </a:solidFill>
                                    <a:latin typeface="Cambria Math" panose="02040503050406030204" pitchFamily="18" charset="0"/>
                                  </a:rPr>
                                  <m:t>     </m:t>
                                </m:r>
                                <m:r>
                                  <a:rPr lang="en-GB" sz="1200" b="1" i="1" smtClean="0">
                                    <a:solidFill>
                                      <a:schemeClr val="tx1"/>
                                    </a:solidFill>
                                    <a:latin typeface="Cambria Math" panose="02040503050406030204" pitchFamily="18" charset="0"/>
                                  </a:rPr>
                                  <m:t>𝒂</m:t>
                                </m:r>
                                <m:r>
                                  <a:rPr lang="en-GB" sz="1200" b="1" i="1" smtClean="0">
                                    <a:solidFill>
                                      <a:schemeClr val="tx1"/>
                                    </a:solidFill>
                                    <a:latin typeface="Cambria Math" panose="02040503050406030204" pitchFamily="18" charset="0"/>
                                  </a:rPr>
                                  <m:t>&lt;</m:t>
                                </m:r>
                                <m:r>
                                  <a:rPr lang="en-GB" sz="1200" b="1" i="1" smtClean="0">
                                    <a:solidFill>
                                      <a:schemeClr val="tx1"/>
                                    </a:solidFill>
                                    <a:latin typeface="Cambria Math" panose="02040503050406030204" pitchFamily="18" charset="0"/>
                                  </a:rPr>
                                  <m:t>𝑨</m:t>
                                </m:r>
                                <m:r>
                                  <a:rPr lang="en-GB" sz="1200" b="1" i="1" smtClean="0">
                                    <a:solidFill>
                                      <a:schemeClr val="tx1"/>
                                    </a:solidFill>
                                    <a:latin typeface="Cambria Math" panose="02040503050406030204" pitchFamily="18" charset="0"/>
                                  </a:rPr>
                                  <m:t>              </m:t>
                                </m:r>
                              </m:e>
                            </m:mr>
                            <m:mr>
                              <m:e>
                                <m:f>
                                  <m:fPr>
                                    <m:ctrlPr>
                                      <a:rPr lang="en-GB" sz="1200" b="1" i="1" smtClean="0">
                                        <a:solidFill>
                                          <a:schemeClr val="tx1"/>
                                        </a:solidFill>
                                        <a:latin typeface="Cambria Math" panose="02040503050406030204" pitchFamily="18" charset="0"/>
                                      </a:rPr>
                                    </m:ctrlPr>
                                  </m:fPr>
                                  <m:num>
                                    <m:r>
                                      <a:rPr lang="en-GB" sz="1200" b="1" i="1" smtClean="0">
                                        <a:solidFill>
                                          <a:schemeClr val="tx1"/>
                                        </a:solidFill>
                                        <a:latin typeface="Cambria Math" panose="02040503050406030204" pitchFamily="18" charset="0"/>
                                      </a:rPr>
                                      <m:t>𝟏</m:t>
                                    </m:r>
                                  </m:num>
                                  <m:den>
                                    <m:r>
                                      <a:rPr lang="en-GB" sz="1200" b="1" i="1" smtClean="0">
                                        <a:solidFill>
                                          <a:schemeClr val="tx1"/>
                                        </a:solidFill>
                                        <a:latin typeface="Cambria Math" panose="02040503050406030204" pitchFamily="18" charset="0"/>
                                      </a:rPr>
                                      <m:t>𝟏</m:t>
                                    </m:r>
                                    <m:r>
                                      <a:rPr lang="en-GB" sz="1200" b="1" i="1" smtClean="0">
                                        <a:solidFill>
                                          <a:schemeClr val="tx1"/>
                                        </a:solidFill>
                                        <a:latin typeface="Cambria Math" panose="02040503050406030204" pitchFamily="18" charset="0"/>
                                      </a:rPr>
                                      <m:t>+</m:t>
                                    </m:r>
                                    <m:nary>
                                      <m:naryPr>
                                        <m:chr m:val="∑"/>
                                        <m:ctrlPr>
                                          <a:rPr lang="en-GB" sz="1200" b="1" i="1" smtClean="0">
                                            <a:solidFill>
                                              <a:schemeClr val="tx1"/>
                                            </a:solidFill>
                                            <a:latin typeface="Cambria Math" panose="02040503050406030204" pitchFamily="18" charset="0"/>
                                          </a:rPr>
                                        </m:ctrlPr>
                                      </m:naryPr>
                                      <m:sub>
                                        <m:r>
                                          <m:rPr>
                                            <m:brk m:alnAt="23"/>
                                          </m:rPr>
                                          <a:rPr lang="en-GB" sz="1200" b="1" i="1" smtClean="0">
                                            <a:solidFill>
                                              <a:schemeClr val="tx1"/>
                                            </a:solidFill>
                                            <a:latin typeface="Cambria Math" panose="02040503050406030204" pitchFamily="18" charset="0"/>
                                          </a:rPr>
                                          <m:t>𝒊</m:t>
                                        </m:r>
                                        <m:r>
                                          <a:rPr lang="en-GB" sz="1200" b="1" i="1" smtClean="0">
                                            <a:solidFill>
                                              <a:schemeClr val="tx1"/>
                                            </a:solidFill>
                                            <a:latin typeface="Cambria Math" panose="02040503050406030204" pitchFamily="18" charset="0"/>
                                          </a:rPr>
                                          <m:t>=</m:t>
                                        </m:r>
                                        <m:r>
                                          <a:rPr lang="en-GB" sz="1200" b="1" i="1" smtClean="0">
                                            <a:solidFill>
                                              <a:schemeClr val="tx1"/>
                                            </a:solidFill>
                                            <a:latin typeface="Cambria Math" panose="02040503050406030204" pitchFamily="18" charset="0"/>
                                          </a:rPr>
                                          <m:t>𝑴</m:t>
                                        </m:r>
                                      </m:sub>
                                      <m:sup>
                                        <m:r>
                                          <a:rPr lang="en-GB" sz="1200" b="1" i="1" smtClean="0">
                                            <a:solidFill>
                                              <a:schemeClr val="tx1"/>
                                            </a:solidFill>
                                            <a:latin typeface="Cambria Math" panose="02040503050406030204" pitchFamily="18" charset="0"/>
                                          </a:rPr>
                                          <m:t>𝑨</m:t>
                                        </m:r>
                                        <m:r>
                                          <a:rPr lang="en-GB" sz="1200" b="1" i="1" smtClean="0">
                                            <a:solidFill>
                                              <a:schemeClr val="tx1"/>
                                            </a:solidFill>
                                            <a:latin typeface="Cambria Math" panose="02040503050406030204" pitchFamily="18" charset="0"/>
                                          </a:rPr>
                                          <m:t> −</m:t>
                                        </m:r>
                                        <m:r>
                                          <a:rPr lang="en-GB" sz="1200" b="1" i="1" smtClean="0">
                                            <a:solidFill>
                                              <a:schemeClr val="tx1"/>
                                            </a:solidFill>
                                            <a:latin typeface="Cambria Math" panose="02040503050406030204" pitchFamily="18" charset="0"/>
                                          </a:rPr>
                                          <m:t>𝟏</m:t>
                                        </m:r>
                                      </m:sup>
                                      <m:e>
                                        <m:r>
                                          <a:rPr lang="en-GB" sz="1200" b="1" i="0" smtClean="0">
                                            <a:solidFill>
                                              <a:schemeClr val="tx1"/>
                                            </a:solidFill>
                                            <a:latin typeface="Cambria Math" panose="02040503050406030204" pitchFamily="18" charset="0"/>
                                          </a:rPr>
                                          <m:t>𝐞𝐱𝐩</m:t>
                                        </m:r>
                                        <m:r>
                                          <a:rPr lang="en-GB" sz="1200" b="1" i="1" smtClean="0">
                                            <a:solidFill>
                                              <a:schemeClr val="tx1"/>
                                            </a:solidFill>
                                            <a:latin typeface="Cambria Math" panose="02040503050406030204" pitchFamily="18" charset="0"/>
                                          </a:rPr>
                                          <m:t>⁡(</m:t>
                                        </m:r>
                                        <m:sSub>
                                          <m:sSubPr>
                                            <m:ctrlPr>
                                              <a:rPr lang="en-GB" sz="1200" b="1" i="1" smtClean="0">
                                                <a:solidFill>
                                                  <a:schemeClr val="tx1"/>
                                                </a:solidFill>
                                                <a:latin typeface="Cambria Math" panose="02040503050406030204" pitchFamily="18" charset="0"/>
                                              </a:rPr>
                                            </m:ctrlPr>
                                          </m:sSubPr>
                                          <m:e>
                                            <m:r>
                                              <a:rPr lang="en-GB" sz="1200" b="1" i="1" smtClean="0">
                                                <a:solidFill>
                                                  <a:schemeClr val="tx1"/>
                                                </a:solidFill>
                                                <a:latin typeface="Cambria Math" panose="02040503050406030204" pitchFamily="18" charset="0"/>
                                                <a:ea typeface="Cambria Math" panose="02040503050406030204" pitchFamily="18" charset="0"/>
                                              </a:rPr>
                                              <m:t>𝝁</m:t>
                                            </m:r>
                                          </m:e>
                                          <m:sub>
                                            <m:r>
                                              <a:rPr lang="en-GB" sz="1200" b="1" i="1" smtClean="0">
                                                <a:solidFill>
                                                  <a:schemeClr val="tx1"/>
                                                </a:solidFill>
                                                <a:latin typeface="Cambria Math" panose="02040503050406030204" pitchFamily="18" charset="0"/>
                                              </a:rPr>
                                              <m:t>𝒂</m:t>
                                            </m:r>
                                          </m:sub>
                                        </m:sSub>
                                        <m:r>
                                          <a:rPr lang="en-GB" sz="1200" b="1" i="1" smtClean="0">
                                            <a:solidFill>
                                              <a:schemeClr val="tx1"/>
                                            </a:solidFill>
                                            <a:latin typeface="Cambria Math" panose="02040503050406030204" pitchFamily="18" charset="0"/>
                                          </a:rPr>
                                          <m:t>)</m:t>
                                        </m:r>
                                      </m:e>
                                    </m:nary>
                                    <m:r>
                                      <a:rPr lang="en-GB" sz="1200" b="1" i="1" smtClean="0">
                                        <a:solidFill>
                                          <a:schemeClr val="tx1"/>
                                        </a:solidFill>
                                        <a:latin typeface="Cambria Math" panose="02040503050406030204" pitchFamily="18" charset="0"/>
                                      </a:rPr>
                                      <m:t> </m:t>
                                    </m:r>
                                  </m:den>
                                </m:f>
                                <m:r>
                                  <a:rPr lang="en-GB" sz="1200" b="1" i="1" smtClean="0">
                                    <a:solidFill>
                                      <a:schemeClr val="tx1"/>
                                    </a:solidFill>
                                    <a:latin typeface="Cambria Math" panose="02040503050406030204" pitchFamily="18" charset="0"/>
                                  </a:rPr>
                                  <m:t>       </m:t>
                                </m:r>
                                <m:r>
                                  <a:rPr lang="en-GB" sz="1200" b="1" i="1" smtClean="0">
                                    <a:solidFill>
                                      <a:schemeClr val="tx1"/>
                                    </a:solidFill>
                                    <a:latin typeface="Cambria Math" panose="02040503050406030204" pitchFamily="18" charset="0"/>
                                  </a:rPr>
                                  <m:t>𝒂</m:t>
                                </m:r>
                                <m:r>
                                  <a:rPr lang="en-GB" sz="1200" b="1" i="1" smtClean="0">
                                    <a:solidFill>
                                      <a:schemeClr val="tx1"/>
                                    </a:solidFill>
                                    <a:latin typeface="Cambria Math" panose="02040503050406030204" pitchFamily="18" charset="0"/>
                                  </a:rPr>
                                  <m:t>=</m:t>
                                </m:r>
                                <m:r>
                                  <a:rPr lang="en-GB" sz="1200" b="1" i="1" smtClean="0">
                                    <a:solidFill>
                                      <a:schemeClr val="tx1"/>
                                    </a:solidFill>
                                    <a:latin typeface="Cambria Math" panose="02040503050406030204" pitchFamily="18" charset="0"/>
                                  </a:rPr>
                                  <m:t>𝑨</m:t>
                                </m:r>
                                <m:r>
                                  <a:rPr lang="en-GB" sz="1200" b="1" i="1" smtClean="0">
                                    <a:solidFill>
                                      <a:schemeClr val="tx1"/>
                                    </a:solidFill>
                                    <a:latin typeface="Cambria Math" panose="02040503050406030204" pitchFamily="18" charset="0"/>
                                  </a:rPr>
                                  <m:t>   </m:t>
                                </m:r>
                              </m:e>
                            </m:mr>
                          </m:m>
                        </m:e>
                      </m:d>
                      <m:r>
                        <a:rPr lang="en-GB" sz="1200" b="1" i="1" smtClean="0">
                          <a:solidFill>
                            <a:schemeClr val="tx1"/>
                          </a:solidFill>
                          <a:latin typeface="Cambria Math" panose="02040503050406030204" pitchFamily="18" charset="0"/>
                        </a:rPr>
                        <m:t> </m:t>
                      </m:r>
                    </m:oMath>
                  </m:oMathPara>
                </a14:m>
                <a:endParaRPr lang="en-GB" sz="1200" b="1" i="1" dirty="0">
                  <a:latin typeface="Cambria Math" panose="02040503050406030204" pitchFamily="18" charset="0"/>
                </a:endParaRPr>
              </a:p>
              <a:p>
                <a:pPr marL="457200" lvl="1" indent="0">
                  <a:lnSpc>
                    <a:spcPct val="100000"/>
                  </a:lnSpc>
                  <a:spcBef>
                    <a:spcPts val="1800"/>
                  </a:spcBef>
                  <a:buNone/>
                </a:pPr>
                <a:r>
                  <a:rPr lang="en-GB" sz="1200" b="1" dirty="0"/>
                  <a:t>Where					</a:t>
                </a:r>
                <a14:m>
                  <m:oMath xmlns:m="http://schemas.openxmlformats.org/officeDocument/2006/math">
                    <m:sSub>
                      <m:sSubPr>
                        <m:ctrlPr>
                          <a:rPr lang="en-GB" sz="1200" b="1" i="1" smtClean="0">
                            <a:latin typeface="Cambria Math" panose="02040503050406030204" pitchFamily="18" charset="0"/>
                          </a:rPr>
                        </m:ctrlPr>
                      </m:sSubPr>
                      <m:e>
                        <m:r>
                          <a:rPr lang="en-GB" sz="1200" b="1" i="1" smtClean="0">
                            <a:latin typeface="Cambria Math" panose="02040503050406030204" pitchFamily="18" charset="0"/>
                            <a:ea typeface="Cambria Math" panose="02040503050406030204" pitchFamily="18" charset="0"/>
                          </a:rPr>
                          <m:t>𝝁</m:t>
                        </m:r>
                      </m:e>
                      <m:sub>
                        <m:r>
                          <a:rPr lang="en-GB" sz="1200" b="1" i="1" smtClean="0">
                            <a:latin typeface="Cambria Math" panose="02040503050406030204" pitchFamily="18" charset="0"/>
                          </a:rPr>
                          <m:t>𝒂</m:t>
                        </m:r>
                      </m:sub>
                    </m:sSub>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𝒍</m:t>
                        </m:r>
                        <m:r>
                          <a:rPr lang="en-GB" sz="1200" b="1" i="1" smtClean="0">
                            <a:latin typeface="Cambria Math" panose="02040503050406030204" pitchFamily="18" charset="0"/>
                          </a:rPr>
                          <m:t>, </m:t>
                        </m:r>
                        <m:r>
                          <a:rPr lang="en-GB" sz="1200" b="1" i="1" smtClean="0">
                            <a:latin typeface="Cambria Math" panose="02040503050406030204" pitchFamily="18" charset="0"/>
                          </a:rPr>
                          <m:t>𝒔</m:t>
                        </m:r>
                        <m:r>
                          <a:rPr lang="en-GB" sz="1200" b="1" i="1" smtClean="0">
                            <a:latin typeface="Cambria Math" panose="02040503050406030204" pitchFamily="18" charset="0"/>
                          </a:rPr>
                          <m:t>, </m:t>
                        </m:r>
                        <m:r>
                          <a:rPr lang="en-GB" sz="1200" b="1" i="1" smtClean="0">
                            <a:latin typeface="Cambria Math" panose="02040503050406030204" pitchFamily="18" charset="0"/>
                          </a:rPr>
                          <m:t>𝒉</m:t>
                        </m:r>
                      </m:e>
                    </m:d>
                    <m:r>
                      <a:rPr lang="en-GB" sz="1200" b="1" i="1" smtClean="0">
                        <a:latin typeface="Cambria Math" panose="02040503050406030204" pitchFamily="18" charset="0"/>
                      </a:rPr>
                      <m:t>=  </m:t>
                    </m:r>
                    <m:sSub>
                      <m:sSubPr>
                        <m:ctrlPr>
                          <a:rPr lang="en-GB" sz="1200" b="1" i="1" smtClean="0">
                            <a:latin typeface="Cambria Math" panose="02040503050406030204" pitchFamily="18" charset="0"/>
                          </a:rPr>
                        </m:ctrlPr>
                      </m:sSubPr>
                      <m:e>
                        <m:r>
                          <a:rPr lang="en-GB" sz="1200" b="1" i="1" smtClean="0">
                            <a:latin typeface="Cambria Math" panose="02040503050406030204" pitchFamily="18" charset="0"/>
                          </a:rPr>
                          <m:t>𝒇</m:t>
                        </m:r>
                      </m:e>
                      <m:sub>
                        <m:r>
                          <a:rPr lang="en-GB" sz="1200" b="1" i="1" smtClean="0">
                            <a:latin typeface="Cambria Math" panose="02040503050406030204" pitchFamily="18" charset="0"/>
                          </a:rPr>
                          <m:t>𝒂</m:t>
                        </m:r>
                      </m:sub>
                    </m:sSub>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𝒍</m:t>
                        </m:r>
                      </m:e>
                    </m:d>
                    <m:r>
                      <a:rPr lang="en-GB" sz="1200" b="1" i="1" smtClean="0">
                        <a:latin typeface="Cambria Math" panose="02040503050406030204" pitchFamily="18" charset="0"/>
                      </a:rPr>
                      <m:t>+  </m:t>
                    </m:r>
                    <m:sSub>
                      <m:sSubPr>
                        <m:ctrlPr>
                          <a:rPr lang="en-GB" sz="1200" b="1" i="1" smtClean="0">
                            <a:latin typeface="Cambria Math" panose="02040503050406030204" pitchFamily="18" charset="0"/>
                          </a:rPr>
                        </m:ctrlPr>
                      </m:sSubPr>
                      <m:e>
                        <m:r>
                          <a:rPr lang="en-GB" sz="1200" b="1" i="1" smtClean="0">
                            <a:latin typeface="Cambria Math" panose="02040503050406030204" pitchFamily="18" charset="0"/>
                            <a:ea typeface="Cambria Math" panose="02040503050406030204" pitchFamily="18" charset="0"/>
                          </a:rPr>
                          <m:t>𝜸</m:t>
                        </m:r>
                      </m:e>
                      <m:sub>
                        <m:r>
                          <a:rPr lang="en-GB" sz="1200" b="1" i="1" smtClean="0">
                            <a:latin typeface="Cambria Math" panose="02040503050406030204" pitchFamily="18" charset="0"/>
                          </a:rPr>
                          <m:t>𝒂</m:t>
                        </m:r>
                      </m:sub>
                    </m:sSub>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𝒔</m:t>
                        </m:r>
                      </m:e>
                    </m:d>
                    <m:r>
                      <a:rPr lang="en-GB" sz="1200" b="1" i="1" smtClean="0">
                        <a:latin typeface="Cambria Math" panose="02040503050406030204" pitchFamily="18" charset="0"/>
                      </a:rPr>
                      <m:t>+ </m:t>
                    </m:r>
                    <m:sSub>
                      <m:sSubPr>
                        <m:ctrlPr>
                          <a:rPr lang="en-GB" sz="1200" b="1" i="1" smtClean="0">
                            <a:latin typeface="Cambria Math" panose="02040503050406030204" pitchFamily="18" charset="0"/>
                          </a:rPr>
                        </m:ctrlPr>
                      </m:sSubPr>
                      <m:e>
                        <m:r>
                          <a:rPr lang="en-GB" sz="1200" b="1" i="1" smtClean="0">
                            <a:latin typeface="Cambria Math" panose="02040503050406030204" pitchFamily="18" charset="0"/>
                          </a:rPr>
                          <m:t>𝒗</m:t>
                        </m:r>
                      </m:e>
                      <m:sub>
                        <m:r>
                          <a:rPr lang="en-GB" sz="1200" b="1" i="1" smtClean="0">
                            <a:latin typeface="Cambria Math" panose="02040503050406030204" pitchFamily="18" charset="0"/>
                          </a:rPr>
                          <m:t>𝒂</m:t>
                        </m:r>
                      </m:sub>
                    </m:sSub>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𝒉</m:t>
                        </m:r>
                      </m:e>
                    </m:d>
                  </m:oMath>
                </a14:m>
                <a:endParaRPr lang="en-GB" sz="1200" b="1" dirty="0"/>
              </a:p>
              <a:p>
                <a:pPr lvl="1">
                  <a:lnSpc>
                    <a:spcPct val="100000"/>
                  </a:lnSpc>
                  <a:spcBef>
                    <a:spcPts val="1800"/>
                  </a:spcBef>
                </a:pPr>
                <a14:m>
                  <m:oMath xmlns:m="http://schemas.openxmlformats.org/officeDocument/2006/math">
                    <m:sSub>
                      <m:sSubPr>
                        <m:ctrlPr>
                          <a:rPr lang="en-GB" sz="1200" b="1" i="1" smtClean="0">
                            <a:solidFill>
                              <a:srgbClr val="0070C0"/>
                            </a:solidFill>
                            <a:latin typeface="Cambria Math" panose="02040503050406030204" pitchFamily="18" charset="0"/>
                          </a:rPr>
                        </m:ctrlPr>
                      </m:sSubPr>
                      <m:e>
                        <m:r>
                          <a:rPr lang="en-GB" sz="1200" b="1" i="1" smtClean="0">
                            <a:solidFill>
                              <a:srgbClr val="0070C0"/>
                            </a:solidFill>
                            <a:latin typeface="Cambria Math" panose="02040503050406030204" pitchFamily="18" charset="0"/>
                            <a:ea typeface="Cambria Math" panose="02040503050406030204" pitchFamily="18" charset="0"/>
                          </a:rPr>
                          <m:t>𝝁</m:t>
                        </m:r>
                      </m:e>
                      <m:sub>
                        <m:r>
                          <a:rPr lang="en-GB" sz="1200" b="1" i="1" smtClean="0">
                            <a:solidFill>
                              <a:srgbClr val="0070C0"/>
                            </a:solidFill>
                            <a:latin typeface="Cambria Math" panose="02040503050406030204" pitchFamily="18" charset="0"/>
                          </a:rPr>
                          <m:t>𝒂</m:t>
                        </m:r>
                      </m:sub>
                    </m:sSub>
                    <m:d>
                      <m:dPr>
                        <m:ctrlPr>
                          <a:rPr lang="en-GB" sz="1200" b="1" i="1" smtClean="0">
                            <a:solidFill>
                              <a:srgbClr val="0070C0"/>
                            </a:solidFill>
                            <a:latin typeface="Cambria Math" panose="02040503050406030204" pitchFamily="18" charset="0"/>
                          </a:rPr>
                        </m:ctrlPr>
                      </m:dPr>
                      <m:e>
                        <m:r>
                          <a:rPr lang="en-GB" sz="1200" b="1" i="1" smtClean="0">
                            <a:solidFill>
                              <a:srgbClr val="0070C0"/>
                            </a:solidFill>
                            <a:latin typeface="Cambria Math" panose="02040503050406030204" pitchFamily="18" charset="0"/>
                          </a:rPr>
                          <m:t>𝒍</m:t>
                        </m:r>
                        <m:r>
                          <a:rPr lang="en-GB" sz="1200" b="1" i="1" smtClean="0">
                            <a:solidFill>
                              <a:srgbClr val="0070C0"/>
                            </a:solidFill>
                            <a:latin typeface="Cambria Math" panose="02040503050406030204" pitchFamily="18" charset="0"/>
                          </a:rPr>
                          <m:t>, </m:t>
                        </m:r>
                        <m:r>
                          <a:rPr lang="en-GB" sz="1200" b="1" i="1" smtClean="0">
                            <a:solidFill>
                              <a:srgbClr val="0070C0"/>
                            </a:solidFill>
                            <a:latin typeface="Cambria Math" panose="02040503050406030204" pitchFamily="18" charset="0"/>
                          </a:rPr>
                          <m:t>𝒔</m:t>
                        </m:r>
                        <m:r>
                          <a:rPr lang="en-GB" sz="1200" b="1" i="1" smtClean="0">
                            <a:solidFill>
                              <a:srgbClr val="0070C0"/>
                            </a:solidFill>
                            <a:latin typeface="Cambria Math" panose="02040503050406030204" pitchFamily="18" charset="0"/>
                          </a:rPr>
                          <m:t>, </m:t>
                        </m:r>
                        <m:r>
                          <a:rPr lang="en-GB" sz="1200" b="1" i="1" smtClean="0">
                            <a:solidFill>
                              <a:srgbClr val="0070C0"/>
                            </a:solidFill>
                            <a:latin typeface="Cambria Math" panose="02040503050406030204" pitchFamily="18" charset="0"/>
                          </a:rPr>
                          <m:t>𝒉</m:t>
                        </m:r>
                      </m:e>
                    </m:d>
                    <m:r>
                      <a:rPr lang="en-GB" sz="1200" b="1" i="1" smtClean="0">
                        <a:latin typeface="Cambria Math" panose="02040503050406030204" pitchFamily="18" charset="0"/>
                      </a:rPr>
                      <m:t>: </m:t>
                    </m:r>
                  </m:oMath>
                </a14:m>
                <a:r>
                  <a:rPr lang="en-GB" sz="1200" b="1" dirty="0"/>
                  <a:t> </a:t>
                </a:r>
                <a:r>
                  <a:rPr lang="en-GB" sz="1200" dirty="0"/>
                  <a:t>is the linear predictor</a:t>
                </a:r>
              </a:p>
              <a:p>
                <a:pPr lvl="1">
                  <a:lnSpc>
                    <a:spcPct val="100000"/>
                  </a:lnSpc>
                  <a:spcBef>
                    <a:spcPts val="1800"/>
                  </a:spcBef>
                </a:pPr>
                <a14:m>
                  <m:oMath xmlns:m="http://schemas.openxmlformats.org/officeDocument/2006/math">
                    <m:sSub>
                      <m:sSubPr>
                        <m:ctrlPr>
                          <a:rPr lang="en-GB" sz="1200" b="1" i="1" smtClean="0">
                            <a:solidFill>
                              <a:srgbClr val="0070C0"/>
                            </a:solidFill>
                            <a:latin typeface="Cambria Math" panose="02040503050406030204" pitchFamily="18" charset="0"/>
                          </a:rPr>
                        </m:ctrlPr>
                      </m:sSubPr>
                      <m:e>
                        <m:r>
                          <a:rPr lang="en-GB" sz="1200" b="1" i="1" smtClean="0">
                            <a:solidFill>
                              <a:srgbClr val="0070C0"/>
                            </a:solidFill>
                            <a:latin typeface="Cambria Math" panose="02040503050406030204" pitchFamily="18" charset="0"/>
                          </a:rPr>
                          <m:t>𝒇</m:t>
                        </m:r>
                      </m:e>
                      <m:sub>
                        <m:r>
                          <a:rPr lang="en-GB" sz="1200" b="1" i="1" smtClean="0">
                            <a:solidFill>
                              <a:srgbClr val="0070C0"/>
                            </a:solidFill>
                            <a:latin typeface="Cambria Math" panose="02040503050406030204" pitchFamily="18" charset="0"/>
                          </a:rPr>
                          <m:t>𝒂</m:t>
                        </m:r>
                      </m:sub>
                    </m:sSub>
                    <m:r>
                      <a:rPr lang="en-GB" sz="1200" b="1" i="1" smtClean="0">
                        <a:solidFill>
                          <a:srgbClr val="0070C0"/>
                        </a:solidFill>
                        <a:latin typeface="Cambria Math" panose="02040503050406030204" pitchFamily="18" charset="0"/>
                      </a:rPr>
                      <m:t>(</m:t>
                    </m:r>
                    <m:r>
                      <a:rPr lang="en-GB" sz="1200" b="1" i="1" smtClean="0">
                        <a:solidFill>
                          <a:srgbClr val="0070C0"/>
                        </a:solidFill>
                        <a:latin typeface="Cambria Math" panose="02040503050406030204" pitchFamily="18" charset="0"/>
                      </a:rPr>
                      <m:t>𝒍</m:t>
                    </m:r>
                    <m:r>
                      <a:rPr lang="en-GB" sz="1200" b="1" i="1" smtClean="0">
                        <a:solidFill>
                          <a:srgbClr val="0070C0"/>
                        </a:solidFill>
                        <a:latin typeface="Cambria Math" panose="02040503050406030204" pitchFamily="18" charset="0"/>
                      </a:rPr>
                      <m:t>):</m:t>
                    </m:r>
                  </m:oMath>
                </a14:m>
                <a:r>
                  <a:rPr lang="en-GB" sz="1200" b="1" dirty="0">
                    <a:solidFill>
                      <a:srgbClr val="0070C0"/>
                    </a:solidFill>
                  </a:rPr>
                  <a:t> </a:t>
                </a:r>
                <a:r>
                  <a:rPr lang="en-GB" sz="1200" b="0" dirty="0"/>
                  <a:t>a continuous function of length </a:t>
                </a:r>
              </a:p>
              <a:p>
                <a:pPr lvl="1">
                  <a:lnSpc>
                    <a:spcPct val="100000"/>
                  </a:lnSpc>
                  <a:spcBef>
                    <a:spcPts val="1800"/>
                  </a:spcBef>
                </a:pPr>
                <a14:m>
                  <m:oMath xmlns:m="http://schemas.openxmlformats.org/officeDocument/2006/math">
                    <m:r>
                      <a:rPr lang="en-US" sz="1200" b="1" i="1" smtClean="0">
                        <a:solidFill>
                          <a:srgbClr val="0070C0"/>
                        </a:solidFill>
                        <a:latin typeface="Cambria Math" panose="02040503050406030204" pitchFamily="18" charset="0"/>
                        <a:ea typeface="Cambria Math" panose="02040503050406030204" pitchFamily="18" charset="0"/>
                      </a:rPr>
                      <m:t>𝜸</m:t>
                    </m:r>
                    <m:r>
                      <a:rPr lang="en-GB" sz="1200" b="0" i="1" smtClean="0">
                        <a:latin typeface="Cambria Math" panose="02040503050406030204" pitchFamily="18" charset="0"/>
                        <a:ea typeface="Cambria Math" panose="02040503050406030204" pitchFamily="18" charset="0"/>
                      </a:rPr>
                      <m:t>:</m:t>
                    </m:r>
                  </m:oMath>
                </a14:m>
                <a:r>
                  <a:rPr lang="en-US" sz="1200" dirty="0"/>
                  <a:t> a zero mean Gaussian spatial random field with Mat</a:t>
                </a:r>
                <a14:m>
                  <m:oMath xmlns:m="http://schemas.openxmlformats.org/officeDocument/2006/math">
                    <m:acc>
                      <m:accPr>
                        <m:chr m:val="́"/>
                        <m:ctrlPr>
                          <a:rPr lang="en-US" sz="1200" i="1" smtClean="0">
                            <a:latin typeface="Cambria Math" panose="02040503050406030204" pitchFamily="18" charset="0"/>
                          </a:rPr>
                        </m:ctrlPr>
                      </m:accPr>
                      <m:e>
                        <m:r>
                          <a:rPr lang="en-GB" sz="1200" b="0" i="1" smtClean="0">
                            <a:latin typeface="Cambria Math" panose="02040503050406030204" pitchFamily="18" charset="0"/>
                          </a:rPr>
                          <m:t>𝑒</m:t>
                        </m:r>
                      </m:e>
                    </m:acc>
                  </m:oMath>
                </a14:m>
                <a:r>
                  <a:rPr lang="en-US" sz="1200" dirty="0"/>
                  <a:t>rn covariance function, </a:t>
                </a:r>
                <a:r>
                  <a:rPr lang="en-US" sz="1200" dirty="0">
                    <a:solidFill>
                      <a:srgbClr val="C00000"/>
                    </a:solidFill>
                  </a:rPr>
                  <a:t>intended to capture any spatial variation in the ALK</a:t>
                </a:r>
              </a:p>
              <a:p>
                <a:pPr lvl="1">
                  <a:lnSpc>
                    <a:spcPct val="100000"/>
                  </a:lnSpc>
                  <a:spcBef>
                    <a:spcPts val="1800"/>
                  </a:spcBef>
                </a:pPr>
                <a14:m>
                  <m:oMath xmlns:m="http://schemas.openxmlformats.org/officeDocument/2006/math">
                    <m:r>
                      <a:rPr lang="en-GB" sz="1200" b="1" i="1" smtClean="0">
                        <a:solidFill>
                          <a:srgbClr val="0070C0"/>
                        </a:solidFill>
                        <a:latin typeface="Cambria Math" panose="02040503050406030204" pitchFamily="18" charset="0"/>
                      </a:rPr>
                      <m:t>𝒗</m:t>
                    </m:r>
                    <m:r>
                      <a:rPr lang="en-GB" sz="1200" b="0" i="1" smtClean="0">
                        <a:latin typeface="Cambria Math" panose="02040503050406030204" pitchFamily="18" charset="0"/>
                      </a:rPr>
                      <m:t>: </m:t>
                    </m:r>
                  </m:oMath>
                </a14:m>
                <a:r>
                  <a:rPr lang="en-US" sz="1200" dirty="0"/>
                  <a:t>an independent and identically distributed Gaussian random haul effect, </a:t>
                </a:r>
                <a:r>
                  <a:rPr lang="en-US" sz="1200" dirty="0">
                    <a:solidFill>
                      <a:srgbClr val="C00000"/>
                    </a:solidFill>
                  </a:rPr>
                  <a:t>intended to capture any haul variation </a:t>
                </a:r>
                <a:r>
                  <a:rPr lang="en-US" sz="1200" dirty="0"/>
                  <a:t>e.g., a haul made may “hit” a school of fish of a certain age</a:t>
                </a:r>
              </a:p>
              <a:p>
                <a:pPr>
                  <a:lnSpc>
                    <a:spcPct val="100000"/>
                  </a:lnSpc>
                  <a:spcBef>
                    <a:spcPts val="1800"/>
                  </a:spcBef>
                </a:pPr>
                <a:r>
                  <a:rPr lang="en-GB" sz="1700" dirty="0"/>
                  <a:t>For each trawl haul an ALK is obtained by maximizing the likelihood of </a:t>
                </a:r>
                <a14:m>
                  <m:oMath xmlns:m="http://schemas.openxmlformats.org/officeDocument/2006/math">
                    <m:sSub>
                      <m:sSubPr>
                        <m:ctrlPr>
                          <a:rPr lang="en-GB" sz="1700" b="1" i="1">
                            <a:latin typeface="Cambria Math" panose="02040503050406030204" pitchFamily="18" charset="0"/>
                          </a:rPr>
                        </m:ctrlPr>
                      </m:sSubPr>
                      <m:e>
                        <m:r>
                          <a:rPr lang="en-GB" sz="1700" b="1" i="1">
                            <a:latin typeface="Cambria Math" panose="02040503050406030204" pitchFamily="18" charset="0"/>
                            <a:ea typeface="Cambria Math" panose="02040503050406030204" pitchFamily="18" charset="0"/>
                          </a:rPr>
                          <m:t>𝝅</m:t>
                        </m:r>
                      </m:e>
                      <m:sub>
                        <m:r>
                          <a:rPr lang="en-GB" sz="1700" b="1" i="1">
                            <a:latin typeface="Cambria Math" panose="02040503050406030204" pitchFamily="18" charset="0"/>
                          </a:rPr>
                          <m:t>𝒂</m:t>
                        </m:r>
                      </m:sub>
                    </m:sSub>
                    <m:d>
                      <m:dPr>
                        <m:ctrlPr>
                          <a:rPr lang="en-GB" sz="1700" b="1" i="1">
                            <a:latin typeface="Cambria Math" panose="02040503050406030204" pitchFamily="18" charset="0"/>
                          </a:rPr>
                        </m:ctrlPr>
                      </m:dPr>
                      <m:e>
                        <m:r>
                          <a:rPr lang="en-GB" sz="1700" b="1" i="1">
                            <a:latin typeface="Cambria Math" panose="02040503050406030204" pitchFamily="18" charset="0"/>
                          </a:rPr>
                          <m:t>𝒚</m:t>
                        </m:r>
                        <m:d>
                          <m:dPr>
                            <m:ctrlPr>
                              <a:rPr lang="en-GB" sz="1700" b="1" i="1">
                                <a:latin typeface="Cambria Math" panose="02040503050406030204" pitchFamily="18" charset="0"/>
                              </a:rPr>
                            </m:ctrlPr>
                          </m:dPr>
                          <m:e>
                            <m:r>
                              <a:rPr lang="en-GB" sz="1700" b="1" i="1">
                                <a:latin typeface="Cambria Math" panose="02040503050406030204" pitchFamily="18" charset="0"/>
                              </a:rPr>
                              <m:t>𝒍</m:t>
                            </m:r>
                            <m:r>
                              <a:rPr lang="en-GB" sz="1700" b="1" i="1">
                                <a:latin typeface="Cambria Math" panose="02040503050406030204" pitchFamily="18" charset="0"/>
                              </a:rPr>
                              <m:t>,</m:t>
                            </m:r>
                            <m:r>
                              <a:rPr lang="en-GB" sz="1700" b="1" i="1">
                                <a:latin typeface="Cambria Math" panose="02040503050406030204" pitchFamily="18" charset="0"/>
                              </a:rPr>
                              <m:t>𝒔</m:t>
                            </m:r>
                            <m:r>
                              <a:rPr lang="en-GB" sz="1700" b="1" i="1">
                                <a:latin typeface="Cambria Math" panose="02040503050406030204" pitchFamily="18" charset="0"/>
                              </a:rPr>
                              <m:t>,</m:t>
                            </m:r>
                            <m:r>
                              <a:rPr lang="en-GB" sz="1700" b="1" i="1">
                                <a:latin typeface="Cambria Math" panose="02040503050406030204" pitchFamily="18" charset="0"/>
                              </a:rPr>
                              <m:t>𝒉</m:t>
                            </m:r>
                          </m:e>
                        </m:d>
                      </m:e>
                    </m:d>
                  </m:oMath>
                </a14:m>
                <a:endParaRPr lang="en-US" sz="1700" dirty="0"/>
              </a:p>
              <a:p>
                <a:pPr>
                  <a:lnSpc>
                    <a:spcPct val="100000"/>
                  </a:lnSpc>
                  <a:spcBef>
                    <a:spcPts val="1800"/>
                  </a:spcBef>
                </a:pPr>
                <a:r>
                  <a:rPr lang="en-GB" sz="1800" dirty="0"/>
                  <a:t>The MLE of </a:t>
                </a:r>
                <a14:m>
                  <m:oMath xmlns:m="http://schemas.openxmlformats.org/officeDocument/2006/math">
                    <m:sSub>
                      <m:sSubPr>
                        <m:ctrlPr>
                          <a:rPr lang="en-GB" sz="1800" b="1" i="1">
                            <a:solidFill>
                              <a:srgbClr val="0070C0"/>
                            </a:solidFill>
                            <a:latin typeface="Cambria Math" panose="02040503050406030204" pitchFamily="18" charset="0"/>
                          </a:rPr>
                        </m:ctrlPr>
                      </m:sSubPr>
                      <m:e>
                        <m:r>
                          <a:rPr lang="en-GB" sz="1800" b="1" i="1">
                            <a:solidFill>
                              <a:srgbClr val="0070C0"/>
                            </a:solidFill>
                            <a:latin typeface="Cambria Math" panose="02040503050406030204" pitchFamily="18" charset="0"/>
                            <a:ea typeface="Cambria Math" panose="02040503050406030204" pitchFamily="18" charset="0"/>
                          </a:rPr>
                          <m:t>𝝁</m:t>
                        </m:r>
                      </m:e>
                      <m:sub>
                        <m:r>
                          <a:rPr lang="en-GB" sz="1800" b="1" i="1">
                            <a:solidFill>
                              <a:srgbClr val="0070C0"/>
                            </a:solidFill>
                            <a:latin typeface="Cambria Math" panose="02040503050406030204" pitchFamily="18" charset="0"/>
                          </a:rPr>
                          <m:t>𝒂</m:t>
                        </m:r>
                      </m:sub>
                    </m:sSub>
                  </m:oMath>
                </a14:m>
                <a:r>
                  <a:rPr lang="en-GB" sz="1800" b="1" dirty="0">
                    <a:solidFill>
                      <a:srgbClr val="0070C0"/>
                    </a:solidFill>
                  </a:rPr>
                  <a:t> </a:t>
                </a:r>
                <a:r>
                  <a:rPr lang="en-GB" sz="1800" dirty="0"/>
                  <a:t>is obtained using the R-Package TMB (Kristensen et al, 2015) -  </a:t>
                </a:r>
                <a:r>
                  <a:rPr lang="en-GB" sz="1800" dirty="0">
                    <a:solidFill>
                      <a:srgbClr val="0070C0"/>
                    </a:solidFill>
                  </a:rPr>
                  <a:t>Will be shown by Breivik</a:t>
                </a:r>
                <a:endParaRPr lang="en-US" sz="1700" dirty="0">
                  <a:solidFill>
                    <a:srgbClr val="0070C0"/>
                  </a:solidFill>
                </a:endParaRPr>
              </a:p>
              <a:p>
                <a:pPr marL="0" indent="0">
                  <a:lnSpc>
                    <a:spcPct val="100000"/>
                  </a:lnSpc>
                  <a:spcBef>
                    <a:spcPts val="1200"/>
                  </a:spcBef>
                  <a:buNone/>
                </a:pPr>
                <a:endParaRPr lang="en-US" sz="1700" dirty="0"/>
              </a:p>
              <a:p>
                <a:pPr>
                  <a:lnSpc>
                    <a:spcPct val="100000"/>
                  </a:lnSpc>
                  <a:spcBef>
                    <a:spcPts val="1200"/>
                  </a:spcBef>
                </a:pPr>
                <a:endParaRPr lang="en-US" sz="1700" dirty="0">
                  <a:solidFill>
                    <a:srgbClr val="C00000"/>
                  </a:solidFill>
                </a:endParaRPr>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marL="0" indent="0">
                  <a:spcBef>
                    <a:spcPts val="0"/>
                  </a:spcBef>
                  <a:buNone/>
                </a:pPr>
                <a:endParaRPr lang="en-GB" sz="1800" dirty="0"/>
              </a:p>
              <a:p>
                <a:endParaRPr lang="nb-NO" dirty="0"/>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17567" y="483326"/>
                <a:ext cx="11959044" cy="6322423"/>
              </a:xfrm>
              <a:blipFill>
                <a:blip r:embed="rId2"/>
                <a:stretch>
                  <a:fillRect l="-255" t="-675"/>
                </a:stretch>
              </a:blipFill>
            </p:spPr>
            <p:txBody>
              <a:bodyPr/>
              <a:lstStyle/>
              <a:p>
                <a:r>
                  <a:rPr lang="nb-NO">
                    <a:noFill/>
                  </a:rPr>
                  <a:t> </a:t>
                </a:r>
              </a:p>
            </p:txBody>
          </p:sp>
        </mc:Fallback>
      </mc:AlternateContent>
    </p:spTree>
    <p:extLst>
      <p:ext uri="{BB962C8B-B14F-4D97-AF65-F5344CB8AC3E}">
        <p14:creationId xmlns:p14="http://schemas.microsoft.com/office/powerpoint/2010/main" val="3356314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500" b="1" dirty="0">
                <a:solidFill>
                  <a:srgbClr val="0070C0"/>
                </a:solidFill>
              </a:rPr>
              <a:t>Uncertainty Estimation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0" y="424544"/>
                <a:ext cx="12002589" cy="6178730"/>
              </a:xfrm>
              <a:prstGeom prst="round1Rect">
                <a:avLst/>
              </a:prstGeom>
            </p:spPr>
            <p:txBody>
              <a:bodyPr>
                <a:normAutofit/>
              </a:bodyPr>
              <a:lstStyle/>
              <a:p>
                <a:pPr marL="342900" indent="-342900">
                  <a:lnSpc>
                    <a:spcPct val="100000"/>
                  </a:lnSpc>
                  <a:spcBef>
                    <a:spcPts val="1800"/>
                  </a:spcBef>
                  <a:buFont typeface="+mj-lt"/>
                  <a:buAutoNum type="arabicPeriod"/>
                </a:pPr>
                <a:r>
                  <a:rPr lang="en-GB" sz="2400" dirty="0">
                    <a:solidFill>
                      <a:srgbClr val="0070C0"/>
                    </a:solidFill>
                  </a:rPr>
                  <a:t>DATRAS bootstrap procedure</a:t>
                </a:r>
              </a:p>
              <a:p>
                <a:pPr marL="114300" lvl="1" indent="-342900">
                  <a:lnSpc>
                    <a:spcPct val="100000"/>
                  </a:lnSpc>
                  <a:spcBef>
                    <a:spcPts val="1800"/>
                  </a:spcBef>
                </a:pPr>
                <a:r>
                  <a:rPr lang="en-GB" sz="1700" dirty="0"/>
                  <a:t>Suppose we have 4 statistical rectangles in a RFA, and total number of trawl hauls in the RFA,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𝑁</m:t>
                        </m:r>
                      </m:e>
                      <m:sub>
                        <m:r>
                          <a:rPr lang="en-GB" sz="1700" i="1">
                            <a:latin typeface="Cambria Math" panose="02040503050406030204" pitchFamily="18" charset="0"/>
                          </a:rPr>
                          <m:t>𝑅𝐹𝐴</m:t>
                        </m:r>
                      </m:sub>
                    </m:sSub>
                  </m:oMath>
                </a14:m>
                <a:r>
                  <a:rPr lang="en-GB" sz="1700" dirty="0"/>
                  <a:t>= 10, </a:t>
                </a:r>
              </a:p>
              <a:p>
                <a:pPr marL="114300" lvl="1" indent="-342900">
                  <a:lnSpc>
                    <a:spcPct val="100000"/>
                  </a:lnSpc>
                  <a:spcBef>
                    <a:spcPts val="1800"/>
                  </a:spcBef>
                </a:pPr>
                <a:r>
                  <a:rPr lang="en-GB" sz="1700" dirty="0"/>
                  <a:t>Each statistical rectangle contains  </a:t>
                </a:r>
                <a14:m>
                  <m:oMath xmlns:m="http://schemas.openxmlformats.org/officeDocument/2006/math">
                    <m:sSub>
                      <m:sSubPr>
                        <m:ctrlPr>
                          <a:rPr lang="en-GB" sz="1700" i="1" smtClean="0">
                            <a:latin typeface="Cambria Math" panose="02040503050406030204" pitchFamily="18" charset="0"/>
                          </a:rPr>
                        </m:ctrlPr>
                      </m:sSubPr>
                      <m:e>
                        <m:r>
                          <a:rPr lang="en-GB" sz="1700" b="0" i="1" smtClean="0">
                            <a:latin typeface="Cambria Math" panose="02040503050406030204" pitchFamily="18" charset="0"/>
                          </a:rPr>
                          <m:t>|</m:t>
                        </m:r>
                        <m:r>
                          <a:rPr lang="en-GB" sz="1700" b="0" i="1" smtClean="0">
                            <a:latin typeface="Cambria Math" panose="02040503050406030204" pitchFamily="18" charset="0"/>
                          </a:rPr>
                          <m:t>𝐻</m:t>
                        </m:r>
                      </m:e>
                      <m:sub>
                        <m:r>
                          <a:rPr lang="en-GB" sz="1700" b="0" i="1" smtClean="0">
                            <a:latin typeface="Cambria Math" panose="02040503050406030204" pitchFamily="18" charset="0"/>
                          </a:rPr>
                          <m:t>𝑠</m:t>
                        </m:r>
                      </m:sub>
                    </m:sSub>
                    <m:r>
                      <a:rPr lang="en-GB" sz="1700" b="0" i="1" smtClean="0">
                        <a:latin typeface="Cambria Math" panose="02040503050406030204" pitchFamily="18" charset="0"/>
                      </a:rPr>
                      <m:t>|</m:t>
                    </m:r>
                  </m:oMath>
                </a14:m>
                <a:r>
                  <a:rPr lang="en-GB" sz="1700" dirty="0"/>
                  <a:t>  trawl hauls, e.g.,  the first statistical rectangle contains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m:t>
                        </m:r>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i="1">
                        <a:latin typeface="Cambria Math" panose="02040503050406030204" pitchFamily="18" charset="0"/>
                      </a:rPr>
                      <m:t>|</m:t>
                    </m:r>
                    <m:r>
                      <a:rPr lang="en-GB" sz="1700" b="0" i="0" smtClean="0">
                        <a:latin typeface="Cambria Math" panose="02040503050406030204" pitchFamily="18" charset="0"/>
                      </a:rPr>
                      <m:t>=3</m:t>
                    </m:r>
                  </m:oMath>
                </a14:m>
                <a:r>
                  <a:rPr lang="en-GB" sz="1700" dirty="0"/>
                  <a:t>, that is </a:t>
                </a:r>
                <a14:m>
                  <m:oMath xmlns:m="http://schemas.openxmlformats.org/officeDocument/2006/math">
                    <m:d>
                      <m:dPr>
                        <m:begChr m:val="{"/>
                        <m:endChr m:val="}"/>
                        <m:ctrlPr>
                          <a:rPr lang="en-GB" sz="1700" i="1" smtClean="0">
                            <a:latin typeface="Cambria Math" panose="02040503050406030204" pitchFamily="18" charset="0"/>
                          </a:rPr>
                        </m:ctrlPr>
                      </m:dPr>
                      <m:e>
                        <m:r>
                          <a:rPr lang="en-GB" sz="1700" b="0" i="1" smtClean="0">
                            <a:latin typeface="Cambria Math" panose="02040503050406030204" pitchFamily="18" charset="0"/>
                          </a:rPr>
                          <m:t>𝑎</m:t>
                        </m:r>
                        <m:r>
                          <a:rPr lang="en-GB" sz="1700" b="0" i="1" smtClean="0">
                            <a:latin typeface="Cambria Math" panose="02040503050406030204" pitchFamily="18" charset="0"/>
                          </a:rPr>
                          <m:t>, </m:t>
                        </m:r>
                        <m:r>
                          <a:rPr lang="en-GB" sz="1700" b="0" i="1" smtClean="0">
                            <a:latin typeface="Cambria Math" panose="02040503050406030204" pitchFamily="18" charset="0"/>
                          </a:rPr>
                          <m:t>𝑏</m:t>
                        </m:r>
                        <m:r>
                          <a:rPr lang="en-GB" sz="1700" b="0" i="1" smtClean="0">
                            <a:latin typeface="Cambria Math" panose="02040503050406030204" pitchFamily="18" charset="0"/>
                          </a:rPr>
                          <m:t>, </m:t>
                        </m:r>
                        <m:r>
                          <a:rPr lang="en-GB" sz="1700" b="0" i="1" smtClean="0">
                            <a:latin typeface="Cambria Math" panose="02040503050406030204" pitchFamily="18" charset="0"/>
                          </a:rPr>
                          <m:t>𝑐</m:t>
                        </m:r>
                      </m:e>
                    </m:d>
                  </m:oMath>
                </a14:m>
                <a:endParaRPr lang="en-GB" sz="1700" dirty="0"/>
              </a:p>
              <a:p>
                <a:pPr marL="0" lvl="1" indent="0">
                  <a:lnSpc>
                    <a:spcPct val="100000"/>
                  </a:lnSpc>
                  <a:spcBef>
                    <a:spcPts val="600"/>
                  </a:spcBef>
                  <a:buNone/>
                </a:pPr>
                <a:endParaRPr lang="en-GB" sz="1900" dirty="0"/>
              </a:p>
              <a:p>
                <a:pPr marL="0" lvl="1">
                  <a:lnSpc>
                    <a:spcPct val="110000"/>
                  </a:lnSpc>
                  <a:spcBef>
                    <a:spcPts val="1200"/>
                  </a:spcBef>
                  <a:buFont typeface="Wingdings" panose="05000000000000000000" pitchFamily="2" charset="2"/>
                  <a:buChar char="§"/>
                </a:pPr>
                <a:endParaRPr lang="en-GB" sz="1900" dirty="0"/>
              </a:p>
              <a:p>
                <a:pPr marL="114300" lvl="1" indent="-342900">
                  <a:lnSpc>
                    <a:spcPct val="110000"/>
                  </a:lnSpc>
                  <a:spcBef>
                    <a:spcPts val="1200"/>
                  </a:spcBef>
                </a:pPr>
                <a:r>
                  <a:rPr lang="en-GB" sz="1700" dirty="0"/>
                  <a:t>Pool all hauls in the RFA, i.e. </a:t>
                </a:r>
                <a14:m>
                  <m:oMath xmlns:m="http://schemas.openxmlformats.org/officeDocument/2006/math">
                    <m:d>
                      <m:dPr>
                        <m:begChr m:val="{"/>
                        <m:endChr m:val="}"/>
                        <m:ctrlPr>
                          <a:rPr lang="en-GB" sz="1700" i="1" smtClean="0">
                            <a:solidFill>
                              <a:srgbClr val="0070C0"/>
                            </a:solidFill>
                            <a:latin typeface="Cambria Math" panose="02040503050406030204" pitchFamily="18" charset="0"/>
                          </a:rPr>
                        </m:ctrlPr>
                      </m:dPr>
                      <m:e>
                        <m:r>
                          <a:rPr lang="en-GB" sz="1700" i="1">
                            <a:solidFill>
                              <a:srgbClr val="0070C0"/>
                            </a:solidFill>
                            <a:latin typeface="Cambria Math" panose="02040503050406030204" pitchFamily="18" charset="0"/>
                          </a:rPr>
                          <m:t>𝑎</m:t>
                        </m:r>
                        <m:r>
                          <a:rPr lang="en-GB" sz="1700" i="1">
                            <a:solidFill>
                              <a:srgbClr val="0070C0"/>
                            </a:solidFill>
                            <a:latin typeface="Cambria Math" panose="02040503050406030204" pitchFamily="18" charset="0"/>
                          </a:rPr>
                          <m:t>, </m:t>
                        </m:r>
                        <m:r>
                          <a:rPr lang="en-GB" sz="1700" i="1">
                            <a:solidFill>
                              <a:srgbClr val="0070C0"/>
                            </a:solidFill>
                            <a:latin typeface="Cambria Math" panose="02040503050406030204" pitchFamily="18" charset="0"/>
                          </a:rPr>
                          <m:t>𝑏</m:t>
                        </m:r>
                        <m:r>
                          <a:rPr lang="en-GB" sz="1700" i="1">
                            <a:solidFill>
                              <a:srgbClr val="0070C0"/>
                            </a:solidFill>
                            <a:latin typeface="Cambria Math" panose="02040503050406030204" pitchFamily="18" charset="0"/>
                          </a:rPr>
                          <m:t>, </m:t>
                        </m:r>
                        <m:r>
                          <a:rPr lang="en-GB" sz="1700" i="1">
                            <a:solidFill>
                              <a:srgbClr val="0070C0"/>
                            </a:solidFill>
                            <a:latin typeface="Cambria Math" panose="02040503050406030204" pitchFamily="18" charset="0"/>
                          </a:rPr>
                          <m:t>𝑐</m:t>
                        </m:r>
                        <m:r>
                          <a:rPr lang="en-GB" sz="1700" i="1">
                            <a:solidFill>
                              <a:srgbClr val="0070C0"/>
                            </a:solidFill>
                            <a:latin typeface="Cambria Math" panose="02040503050406030204" pitchFamily="18" charset="0"/>
                          </a:rPr>
                          <m:t>, </m:t>
                        </m:r>
                        <m:r>
                          <a:rPr lang="en-GB" sz="1700" i="1">
                            <a:solidFill>
                              <a:srgbClr val="0070C0"/>
                            </a:solidFill>
                            <a:latin typeface="Cambria Math" panose="02040503050406030204" pitchFamily="18" charset="0"/>
                          </a:rPr>
                          <m:t>𝑑</m:t>
                        </m:r>
                        <m:r>
                          <a:rPr lang="en-GB" sz="1700" i="1">
                            <a:solidFill>
                              <a:srgbClr val="0070C0"/>
                            </a:solidFill>
                            <a:latin typeface="Cambria Math" panose="02040503050406030204" pitchFamily="18" charset="0"/>
                          </a:rPr>
                          <m:t>, </m:t>
                        </m:r>
                        <m:r>
                          <a:rPr lang="en-GB" sz="1700" i="1">
                            <a:solidFill>
                              <a:srgbClr val="0070C0"/>
                            </a:solidFill>
                            <a:latin typeface="Cambria Math" panose="02040503050406030204" pitchFamily="18" charset="0"/>
                          </a:rPr>
                          <m:t>𝑒</m:t>
                        </m:r>
                        <m:r>
                          <a:rPr lang="en-GB" sz="1700" i="1">
                            <a:solidFill>
                              <a:srgbClr val="0070C0"/>
                            </a:solidFill>
                            <a:latin typeface="Cambria Math" panose="02040503050406030204" pitchFamily="18" charset="0"/>
                          </a:rPr>
                          <m:t>, </m:t>
                        </m:r>
                        <m:r>
                          <a:rPr lang="en-GB" sz="1700" i="1">
                            <a:solidFill>
                              <a:srgbClr val="0070C0"/>
                            </a:solidFill>
                            <a:latin typeface="Cambria Math" panose="02040503050406030204" pitchFamily="18" charset="0"/>
                          </a:rPr>
                          <m:t>𝑓</m:t>
                        </m:r>
                        <m:r>
                          <a:rPr lang="en-GB" sz="1700" i="1">
                            <a:solidFill>
                              <a:srgbClr val="0070C0"/>
                            </a:solidFill>
                            <a:latin typeface="Cambria Math" panose="02040503050406030204" pitchFamily="18" charset="0"/>
                          </a:rPr>
                          <m:t>, </m:t>
                        </m:r>
                        <m:r>
                          <a:rPr lang="en-GB" sz="1700" i="1">
                            <a:solidFill>
                              <a:srgbClr val="0070C0"/>
                            </a:solidFill>
                            <a:latin typeface="Cambria Math" panose="02040503050406030204" pitchFamily="18" charset="0"/>
                          </a:rPr>
                          <m:t>𝑔</m:t>
                        </m:r>
                        <m:r>
                          <a:rPr lang="en-GB" sz="1700" i="1">
                            <a:solidFill>
                              <a:srgbClr val="0070C0"/>
                            </a:solidFill>
                            <a:latin typeface="Cambria Math" panose="02040503050406030204" pitchFamily="18" charset="0"/>
                          </a:rPr>
                          <m:t>, </m:t>
                        </m:r>
                        <m:r>
                          <a:rPr lang="en-GB" sz="1700" i="1">
                            <a:solidFill>
                              <a:srgbClr val="0070C0"/>
                            </a:solidFill>
                            <a:latin typeface="Cambria Math" panose="02040503050406030204" pitchFamily="18" charset="0"/>
                          </a:rPr>
                          <m:t>h</m:t>
                        </m:r>
                        <m:r>
                          <a:rPr lang="en-GB" sz="1700" i="1">
                            <a:solidFill>
                              <a:srgbClr val="0070C0"/>
                            </a:solidFill>
                            <a:latin typeface="Cambria Math" panose="02040503050406030204" pitchFamily="18" charset="0"/>
                          </a:rPr>
                          <m:t>, </m:t>
                        </m:r>
                        <m:r>
                          <a:rPr lang="en-GB" sz="1700" i="1">
                            <a:solidFill>
                              <a:srgbClr val="0070C0"/>
                            </a:solidFill>
                            <a:latin typeface="Cambria Math" panose="02040503050406030204" pitchFamily="18" charset="0"/>
                          </a:rPr>
                          <m:t>𝑖</m:t>
                        </m:r>
                        <m:r>
                          <a:rPr lang="en-GB" sz="1700" i="1">
                            <a:solidFill>
                              <a:srgbClr val="0070C0"/>
                            </a:solidFill>
                            <a:latin typeface="Cambria Math" panose="02040503050406030204" pitchFamily="18" charset="0"/>
                          </a:rPr>
                          <m:t>, </m:t>
                        </m:r>
                        <m:r>
                          <a:rPr lang="en-GB" sz="1700" i="1">
                            <a:solidFill>
                              <a:srgbClr val="0070C0"/>
                            </a:solidFill>
                            <a:latin typeface="Cambria Math" panose="02040503050406030204" pitchFamily="18" charset="0"/>
                          </a:rPr>
                          <m:t>𝑗</m:t>
                        </m:r>
                      </m:e>
                    </m:d>
                    <m:r>
                      <a:rPr lang="en-GB" sz="1700" i="1">
                        <a:latin typeface="Cambria Math" panose="02040503050406030204" pitchFamily="18" charset="0"/>
                      </a:rPr>
                      <m:t> </m:t>
                    </m:r>
                  </m:oMath>
                </a14:m>
                <a:r>
                  <a:rPr lang="en-GB" sz="1700" dirty="0"/>
                  <a:t> and bootstrap hauls from this pool and put them back into the sampling area, that is, in the relevant rectangle</a:t>
                </a:r>
              </a:p>
              <a:p>
                <a:pPr marL="342900" lvl="1" indent="-342900">
                  <a:lnSpc>
                    <a:spcPct val="110000"/>
                  </a:lnSpc>
                  <a:spcBef>
                    <a:spcPts val="1200"/>
                  </a:spcBef>
                </a:pPr>
                <a:endParaRPr lang="en-GB" sz="1900" dirty="0"/>
              </a:p>
              <a:p>
                <a:pPr marL="0" lvl="1" indent="0">
                  <a:lnSpc>
                    <a:spcPct val="110000"/>
                  </a:lnSpc>
                  <a:spcBef>
                    <a:spcPts val="1200"/>
                  </a:spcBef>
                  <a:buNone/>
                </a:pPr>
                <a:endParaRPr lang="en-GB" sz="1900" dirty="0"/>
              </a:p>
              <a:p>
                <a:pPr marL="114300" lvl="1" indent="-342900">
                  <a:lnSpc>
                    <a:spcPct val="100000"/>
                  </a:lnSpc>
                  <a:spcBef>
                    <a:spcPts val="600"/>
                  </a:spcBef>
                </a:pPr>
                <a:r>
                  <a:rPr lang="en-GB" sz="1700" dirty="0"/>
                  <a:t>The sample sizes in each rectangle are maintained but the samples are drawn from the whole RFA</a:t>
                </a:r>
              </a:p>
              <a:p>
                <a:pPr marL="0" indent="0">
                  <a:lnSpc>
                    <a:spcPct val="100000"/>
                  </a:lnSpc>
                  <a:spcBef>
                    <a:spcPts val="600"/>
                  </a:spcBef>
                  <a:buNone/>
                </a:pPr>
                <a:endParaRPr lang="en-US" sz="1700" dirty="0"/>
              </a:p>
              <a:p>
                <a:pPr>
                  <a:lnSpc>
                    <a:spcPct val="100000"/>
                  </a:lnSpc>
                  <a:spcBef>
                    <a:spcPts val="600"/>
                  </a:spcBef>
                </a:pPr>
                <a:r>
                  <a:rPr lang="en-US" sz="1700" dirty="0"/>
                  <a:t>  Suppose </a:t>
                </a:r>
                <a14:m>
                  <m:oMath xmlns:m="http://schemas.openxmlformats.org/officeDocument/2006/math">
                    <m:sSub>
                      <m:sSubPr>
                        <m:ctrlPr>
                          <a:rPr lang="en-US" sz="1700" i="1" smtClean="0">
                            <a:solidFill>
                              <a:srgbClr val="0070C0"/>
                            </a:solidFill>
                            <a:latin typeface="Cambria Math" panose="02040503050406030204" pitchFamily="18" charset="0"/>
                          </a:rPr>
                        </m:ctrlPr>
                      </m:sSubPr>
                      <m:e>
                        <m:r>
                          <a:rPr lang="en-GB" sz="1700" b="0" i="1" smtClean="0">
                            <a:solidFill>
                              <a:srgbClr val="0070C0"/>
                            </a:solidFill>
                            <a:latin typeface="Cambria Math" panose="02040503050406030204" pitchFamily="18" charset="0"/>
                          </a:rPr>
                          <m:t>𝑂</m:t>
                        </m:r>
                      </m:e>
                      <m:sub>
                        <m:r>
                          <a:rPr lang="en-GB" sz="1700" b="0" i="1" smtClean="0">
                            <a:solidFill>
                              <a:srgbClr val="0070C0"/>
                            </a:solidFill>
                            <a:latin typeface="Cambria Math" panose="02040503050406030204" pitchFamily="18" charset="0"/>
                          </a:rPr>
                          <m:t>𝑙</m:t>
                        </m:r>
                      </m:sub>
                    </m:sSub>
                  </m:oMath>
                </a14:m>
                <a:r>
                  <a:rPr lang="en-US" sz="1700" dirty="0">
                    <a:solidFill>
                      <a:srgbClr val="0070C0"/>
                    </a:solidFill>
                  </a:rPr>
                  <a:t> </a:t>
                </a:r>
                <a:r>
                  <a:rPr lang="en-US" sz="1700" dirty="0"/>
                  <a:t>is the number of ages from the </a:t>
                </a:r>
                <a14:m>
                  <m:oMath xmlns:m="http://schemas.openxmlformats.org/officeDocument/2006/math">
                    <m:r>
                      <a:rPr lang="en-GB" sz="1700" b="0" i="1" smtClean="0">
                        <a:solidFill>
                          <a:srgbClr val="0070C0"/>
                        </a:solidFill>
                        <a:latin typeface="Cambria Math" panose="02040503050406030204" pitchFamily="18" charset="0"/>
                      </a:rPr>
                      <m:t>𝑙</m:t>
                    </m:r>
                  </m:oMath>
                </a14:m>
                <a:r>
                  <a:rPr lang="en-US" sz="1700" dirty="0">
                    <a:solidFill>
                      <a:srgbClr val="0070C0"/>
                    </a:solidFill>
                  </a:rPr>
                  <a:t>th </a:t>
                </a:r>
                <a:r>
                  <a:rPr lang="en-US" sz="1700" dirty="0"/>
                  <a:t>length  class in the RFA, e.g., </a:t>
                </a:r>
                <a14:m>
                  <m:oMath xmlns:m="http://schemas.openxmlformats.org/officeDocument/2006/math">
                    <m:sSub>
                      <m:sSubPr>
                        <m:ctrlPr>
                          <a:rPr lang="en-US" sz="1700" i="1" smtClean="0">
                            <a:latin typeface="Cambria Math" panose="02040503050406030204" pitchFamily="18" charset="0"/>
                          </a:rPr>
                        </m:ctrlPr>
                      </m:sSubPr>
                      <m:e>
                        <m:r>
                          <a:rPr lang="en-GB" sz="1700" b="0" i="1" smtClean="0">
                            <a:latin typeface="Cambria Math" panose="02040503050406030204" pitchFamily="18" charset="0"/>
                          </a:rPr>
                          <m:t>𝑂</m:t>
                        </m:r>
                      </m:e>
                      <m:sub>
                        <m:r>
                          <a:rPr lang="en-GB" sz="1700" b="0" i="1" smtClean="0">
                            <a:latin typeface="Cambria Math" panose="02040503050406030204" pitchFamily="18" charset="0"/>
                          </a:rPr>
                          <m:t>10</m:t>
                        </m:r>
                      </m:sub>
                    </m:sSub>
                    <m:r>
                      <a:rPr lang="en-GB" sz="1700" b="0" i="1" smtClean="0">
                        <a:latin typeface="Cambria Math" panose="02040503050406030204" pitchFamily="18" charset="0"/>
                      </a:rPr>
                      <m:t>=7</m:t>
                    </m:r>
                    <m:r>
                      <a:rPr lang="en-GB" sz="1700" b="0" i="0" smtClean="0">
                        <a:latin typeface="Cambria Math" panose="02040503050406030204" pitchFamily="18" charset="0"/>
                      </a:rPr>
                      <m:t>,</m:t>
                    </m:r>
                  </m:oMath>
                </a14:m>
                <a:r>
                  <a:rPr lang="en-US" sz="1700" dirty="0"/>
                  <a:t> that is </a:t>
                </a:r>
                <a14:m>
                  <m:oMath xmlns:m="http://schemas.openxmlformats.org/officeDocument/2006/math">
                    <m:sSub>
                      <m:sSubPr>
                        <m:ctrlPr>
                          <a:rPr lang="en-US" sz="1700" i="1" smtClean="0">
                            <a:latin typeface="Cambria Math" panose="02040503050406030204" pitchFamily="18" charset="0"/>
                          </a:rPr>
                        </m:ctrlPr>
                      </m:sSubPr>
                      <m:e>
                        <m:r>
                          <a:rPr lang="en-GB" sz="1700" b="0" i="1" smtClean="0">
                            <a:latin typeface="Cambria Math" panose="02040503050406030204" pitchFamily="18" charset="0"/>
                          </a:rPr>
                          <m:t>𝑂</m:t>
                        </m:r>
                      </m:e>
                      <m:sub>
                        <m:r>
                          <a:rPr lang="en-GB" sz="1700" b="0" i="1" smtClean="0">
                            <a:latin typeface="Cambria Math" panose="02040503050406030204" pitchFamily="18" charset="0"/>
                          </a:rPr>
                          <m:t>10</m:t>
                        </m:r>
                      </m:sub>
                    </m:sSub>
                    <m:r>
                      <a:rPr lang="en-GB" sz="1700" b="0" i="1" smtClean="0">
                        <a:latin typeface="Cambria Math" panose="02040503050406030204" pitchFamily="18" charset="0"/>
                      </a:rPr>
                      <m:t>= </m:t>
                    </m:r>
                    <m:d>
                      <m:dPr>
                        <m:begChr m:val="{"/>
                        <m:endChr m:val="}"/>
                        <m:ctrlPr>
                          <a:rPr lang="en-GB" sz="1700" b="0" i="1" smtClean="0">
                            <a:latin typeface="Cambria Math" panose="02040503050406030204" pitchFamily="18" charset="0"/>
                          </a:rPr>
                        </m:ctrlPr>
                      </m:dPr>
                      <m:e>
                        <m:r>
                          <a:rPr lang="en-GB" sz="1700" b="0" i="1" smtClean="0">
                            <a:latin typeface="Cambria Math" panose="02040503050406030204" pitchFamily="18" charset="0"/>
                          </a:rPr>
                          <m:t>1, 1, 2, 1, 2, 1,2</m:t>
                        </m:r>
                      </m:e>
                    </m:d>
                  </m:oMath>
                </a14:m>
                <a:endParaRPr lang="en-US" sz="1700" dirty="0"/>
              </a:p>
              <a:p>
                <a:pPr>
                  <a:lnSpc>
                    <a:spcPct val="100000"/>
                  </a:lnSpc>
                  <a:spcBef>
                    <a:spcPts val="0"/>
                  </a:spcBef>
                </a:pPr>
                <a:endParaRPr lang="en-US" sz="1700" dirty="0"/>
              </a:p>
              <a:p>
                <a:pPr lvl="1">
                  <a:lnSpc>
                    <a:spcPct val="100000"/>
                  </a:lnSpc>
                  <a:spcBef>
                    <a:spcPts val="0"/>
                  </a:spcBef>
                  <a:buFont typeface="Wingdings" panose="05000000000000000000" pitchFamily="2" charset="2"/>
                  <a:buChar char="§"/>
                </a:pPr>
                <a:r>
                  <a:rPr lang="en-US" sz="1500" dirty="0"/>
                  <a:t>Sample with replacement  </a:t>
                </a:r>
                <a14:m>
                  <m:oMath xmlns:m="http://schemas.openxmlformats.org/officeDocument/2006/math">
                    <m:sSub>
                      <m:sSubPr>
                        <m:ctrlPr>
                          <a:rPr lang="en-US" sz="1500" i="1">
                            <a:latin typeface="Cambria Math" panose="02040503050406030204" pitchFamily="18" charset="0"/>
                          </a:rPr>
                        </m:ctrlPr>
                      </m:sSubPr>
                      <m:e>
                        <m:r>
                          <a:rPr lang="en-GB" sz="1500" i="1">
                            <a:latin typeface="Cambria Math" panose="02040503050406030204" pitchFamily="18" charset="0"/>
                          </a:rPr>
                          <m:t>𝑂</m:t>
                        </m:r>
                      </m:e>
                      <m:sub>
                        <m:r>
                          <a:rPr lang="en-GB" sz="1500" i="1">
                            <a:latin typeface="Cambria Math" panose="02040503050406030204" pitchFamily="18" charset="0"/>
                          </a:rPr>
                          <m:t>10</m:t>
                        </m:r>
                      </m:sub>
                    </m:sSub>
                    <m:r>
                      <a:rPr lang="en-GB" sz="1500" i="1">
                        <a:latin typeface="Cambria Math" panose="02040503050406030204" pitchFamily="18" charset="0"/>
                      </a:rPr>
                      <m:t>= </m:t>
                    </m:r>
                    <m:d>
                      <m:dPr>
                        <m:begChr m:val="{"/>
                        <m:endChr m:val="}"/>
                        <m:ctrlPr>
                          <a:rPr lang="en-GB" sz="1500" i="1">
                            <a:latin typeface="Cambria Math" panose="02040503050406030204" pitchFamily="18" charset="0"/>
                          </a:rPr>
                        </m:ctrlPr>
                      </m:dPr>
                      <m:e>
                        <m:r>
                          <a:rPr lang="en-GB" sz="1500" i="1">
                            <a:latin typeface="Cambria Math" panose="02040503050406030204" pitchFamily="18" charset="0"/>
                          </a:rPr>
                          <m:t>1, </m:t>
                        </m:r>
                        <m:r>
                          <a:rPr lang="en-GB" sz="1500" b="0" i="1" smtClean="0">
                            <a:latin typeface="Cambria Math" panose="02040503050406030204" pitchFamily="18" charset="0"/>
                          </a:rPr>
                          <m:t>2</m:t>
                        </m:r>
                        <m:r>
                          <a:rPr lang="en-GB" sz="1500" i="1">
                            <a:latin typeface="Cambria Math" panose="02040503050406030204" pitchFamily="18" charset="0"/>
                          </a:rPr>
                          <m:t>, 2, </m:t>
                        </m:r>
                        <m:r>
                          <a:rPr lang="en-GB" sz="1500" b="0" i="1" smtClean="0">
                            <a:latin typeface="Cambria Math" panose="02040503050406030204" pitchFamily="18" charset="0"/>
                          </a:rPr>
                          <m:t>2</m:t>
                        </m:r>
                        <m:r>
                          <a:rPr lang="en-GB" sz="1500" i="1">
                            <a:latin typeface="Cambria Math" panose="02040503050406030204" pitchFamily="18" charset="0"/>
                          </a:rPr>
                          <m:t>, 2, </m:t>
                        </m:r>
                        <m:r>
                          <a:rPr lang="en-GB" sz="1500" b="0" i="1" smtClean="0">
                            <a:latin typeface="Cambria Math" panose="02040503050406030204" pitchFamily="18" charset="0"/>
                          </a:rPr>
                          <m:t>2</m:t>
                        </m:r>
                        <m:r>
                          <a:rPr lang="en-GB" sz="1500" i="1">
                            <a:latin typeface="Cambria Math" panose="02040503050406030204" pitchFamily="18" charset="0"/>
                          </a:rPr>
                          <m:t>,2</m:t>
                        </m:r>
                      </m:e>
                    </m:d>
                  </m:oMath>
                </a14:m>
                <a:r>
                  <a:rPr lang="en-US" sz="1500" dirty="0"/>
                  <a:t>   of these observations</a:t>
                </a:r>
              </a:p>
              <a:p>
                <a:pPr marL="457200" lvl="1" indent="0">
                  <a:lnSpc>
                    <a:spcPct val="100000"/>
                  </a:lnSpc>
                  <a:spcBef>
                    <a:spcPts val="0"/>
                  </a:spcBef>
                  <a:buNone/>
                </a:pPr>
                <a:endParaRPr lang="en-US" sz="1500" dirty="0"/>
              </a:p>
              <a:p>
                <a:pPr lvl="1">
                  <a:lnSpc>
                    <a:spcPct val="100000"/>
                  </a:lnSpc>
                  <a:spcBef>
                    <a:spcPts val="0"/>
                  </a:spcBef>
                  <a:buFont typeface="Wingdings" panose="05000000000000000000" pitchFamily="2" charset="2"/>
                  <a:buChar char="§"/>
                </a:pPr>
                <a:r>
                  <a:rPr lang="en-US" sz="1500" dirty="0"/>
                  <a:t>If there is only one observed age in that length class, sample either that fish or one closest in “length class distance”.     </a:t>
                </a:r>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89410" y="424544"/>
                <a:ext cx="12002589" cy="6178730"/>
              </a:xfrm>
              <a:prstGeom prst="round1Rect">
                <a:avLst/>
              </a:prstGeom>
              <a:blipFill>
                <a:blip r:embed="rId2"/>
                <a:stretch>
                  <a:fillRect l="-813" t="-987"/>
                </a:stretch>
              </a:blipFill>
            </p:spPr>
            <p:txBody>
              <a:bodyPr/>
              <a:lstStyle/>
              <a:p>
                <a:r>
                  <a:rPr lang="nb-NO">
                    <a:noFill/>
                  </a:rPr>
                  <a:t> </a:t>
                </a:r>
              </a:p>
            </p:txBody>
          </p:sp>
        </mc:Fallback>
      </mc:AlternateContent>
      <p:pic>
        <p:nvPicPr>
          <p:cNvPr id="12" name="Picture 11">
            <a:extLst>
              <a:ext uri="{FF2B5EF4-FFF2-40B4-BE49-F238E27FC236}">
                <a16:creationId xmlns:a16="http://schemas.microsoft.com/office/drawing/2014/main" id="{A11C4CB3-A7FA-4575-BD65-0350E709D3BB}"/>
              </a:ext>
            </a:extLst>
          </p:cNvPr>
          <p:cNvPicPr>
            <a:picLocks noChangeAspect="1"/>
          </p:cNvPicPr>
          <p:nvPr/>
        </p:nvPicPr>
        <p:blipFill>
          <a:blip r:embed="rId3"/>
          <a:stretch>
            <a:fillRect/>
          </a:stretch>
        </p:blipFill>
        <p:spPr>
          <a:xfrm>
            <a:off x="1268048" y="3572284"/>
            <a:ext cx="7800975" cy="568643"/>
          </a:xfrm>
          <a:prstGeom prst="rect">
            <a:avLst/>
          </a:prstGeom>
        </p:spPr>
      </p:pic>
      <p:pic>
        <p:nvPicPr>
          <p:cNvPr id="13" name="Picture 12">
            <a:extLst>
              <a:ext uri="{FF2B5EF4-FFF2-40B4-BE49-F238E27FC236}">
                <a16:creationId xmlns:a16="http://schemas.microsoft.com/office/drawing/2014/main" id="{8A5A9EA2-ADF1-42F8-996C-D5EF500A6412}"/>
              </a:ext>
            </a:extLst>
          </p:cNvPr>
          <p:cNvPicPr>
            <a:picLocks noChangeAspect="1"/>
          </p:cNvPicPr>
          <p:nvPr/>
        </p:nvPicPr>
        <p:blipFill>
          <a:blip r:embed="rId4"/>
          <a:stretch>
            <a:fillRect/>
          </a:stretch>
        </p:blipFill>
        <p:spPr>
          <a:xfrm>
            <a:off x="1795328" y="1964602"/>
            <a:ext cx="7334250" cy="590550"/>
          </a:xfrm>
          <a:prstGeom prst="rect">
            <a:avLst/>
          </a:prstGeom>
        </p:spPr>
      </p:pic>
    </p:spTree>
    <p:extLst>
      <p:ext uri="{BB962C8B-B14F-4D97-AF65-F5344CB8AC3E}">
        <p14:creationId xmlns:p14="http://schemas.microsoft.com/office/powerpoint/2010/main" val="286864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500" b="1" dirty="0">
                <a:solidFill>
                  <a:srgbClr val="0070C0"/>
                </a:solidFill>
              </a:rPr>
              <a:t>Uncertainty Estimation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1" y="365760"/>
                <a:ext cx="11834950" cy="6492240"/>
              </a:xfrm>
              <a:prstGeom prst="round1Rect">
                <a:avLst/>
              </a:prstGeom>
            </p:spPr>
            <p:txBody>
              <a:bodyPr>
                <a:normAutofit fontScale="92500" lnSpcReduction="10000"/>
              </a:bodyPr>
              <a:lstStyle/>
              <a:p>
                <a:pPr>
                  <a:lnSpc>
                    <a:spcPct val="100000"/>
                  </a:lnSpc>
                  <a:spcBef>
                    <a:spcPts val="1200"/>
                  </a:spcBef>
                </a:pPr>
                <a:r>
                  <a:rPr lang="en-US" sz="1700" dirty="0"/>
                  <a:t>Does not preserve the positions of trawl hauls in statistical rectangles    </a:t>
                </a:r>
              </a:p>
              <a:p>
                <a:pPr>
                  <a:lnSpc>
                    <a:spcPct val="100000"/>
                  </a:lnSpc>
                  <a:spcBef>
                    <a:spcPts val="1200"/>
                  </a:spcBef>
                </a:pPr>
                <a:r>
                  <a:rPr lang="en-US" sz="1700" dirty="0"/>
                  <a:t>Does not consider the stratified sampling design, that is, hauls, statistical rectangle  (stratum)  and RFA (</a:t>
                </a:r>
                <a:r>
                  <a:rPr lang="en-US" sz="1700" dirty="0" err="1"/>
                  <a:t>superstratum</a:t>
                </a:r>
                <a:r>
                  <a:rPr lang="en-US" sz="1700" dirty="0"/>
                  <a:t>)</a:t>
                </a:r>
              </a:p>
              <a:p>
                <a:pPr>
                  <a:lnSpc>
                    <a:spcPct val="100000"/>
                  </a:lnSpc>
                  <a:spcBef>
                    <a:spcPts val="1200"/>
                  </a:spcBef>
                </a:pPr>
                <a:endParaRPr lang="en-US" sz="1700" dirty="0"/>
              </a:p>
              <a:p>
                <a:pPr marL="0" indent="0">
                  <a:lnSpc>
                    <a:spcPct val="100000"/>
                  </a:lnSpc>
                  <a:spcBef>
                    <a:spcPts val="1200"/>
                  </a:spcBef>
                  <a:buNone/>
                </a:pPr>
                <a:r>
                  <a:rPr lang="en-GB" sz="2400" dirty="0">
                    <a:solidFill>
                      <a:srgbClr val="0070C0"/>
                    </a:solidFill>
                  </a:rPr>
                  <a:t>2.	</a:t>
                </a:r>
                <a:r>
                  <a:rPr lang="en-GB" sz="2100" dirty="0">
                    <a:solidFill>
                      <a:srgbClr val="0070C0"/>
                    </a:solidFill>
                  </a:rPr>
                  <a:t>Stratified bootstrap procedure</a:t>
                </a:r>
              </a:p>
              <a:p>
                <a:pPr marL="92075" lvl="1" indent="365125">
                  <a:lnSpc>
                    <a:spcPct val="100000"/>
                  </a:lnSpc>
                  <a:spcBef>
                    <a:spcPts val="1200"/>
                  </a:spcBef>
                </a:pPr>
                <a:r>
                  <a:rPr lang="en-GB" sz="1700" dirty="0"/>
                  <a:t>Suppose we have 4 statistical rectangles in a RFA. Total number of trawls hauls in the RFA,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𝑁</m:t>
                        </m:r>
                      </m:e>
                      <m:sub>
                        <m:r>
                          <a:rPr lang="en-GB" sz="1700" i="1">
                            <a:latin typeface="Cambria Math" panose="02040503050406030204" pitchFamily="18" charset="0"/>
                          </a:rPr>
                          <m:t>𝑅𝐹𝐴</m:t>
                        </m:r>
                      </m:sub>
                    </m:sSub>
                  </m:oMath>
                </a14:m>
                <a:r>
                  <a:rPr lang="en-GB" sz="1700" dirty="0"/>
                  <a:t>= 10, </a:t>
                </a:r>
              </a:p>
              <a:p>
                <a:pPr marL="92075" lvl="1" indent="365125">
                  <a:lnSpc>
                    <a:spcPct val="100000"/>
                  </a:lnSpc>
                  <a:spcBef>
                    <a:spcPts val="1200"/>
                  </a:spcBef>
                </a:pPr>
                <a:r>
                  <a:rPr lang="en-GB" sz="1700" dirty="0"/>
                  <a:t>Each statistical rectangle contains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m:t>
                        </m:r>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i="1">
                        <a:latin typeface="Cambria Math" panose="02040503050406030204" pitchFamily="18" charset="0"/>
                      </a:rPr>
                      <m:t>|</m:t>
                    </m:r>
                  </m:oMath>
                </a14:m>
                <a:r>
                  <a:rPr lang="en-GB" sz="1700" dirty="0"/>
                  <a:t>  trawl hauls, e.g.,  the first statistical rectangle contain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m:t>
                        </m:r>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i="1">
                        <a:latin typeface="Cambria Math" panose="02040503050406030204" pitchFamily="18" charset="0"/>
                      </a:rPr>
                      <m:t>|</m:t>
                    </m:r>
                    <m:r>
                      <a:rPr lang="en-GB" sz="1700">
                        <a:latin typeface="Cambria Math" panose="02040503050406030204" pitchFamily="18" charset="0"/>
                      </a:rPr>
                      <m:t>=3</m:t>
                    </m:r>
                  </m:oMath>
                </a14:m>
                <a:r>
                  <a:rPr lang="en-GB" sz="1700" dirty="0"/>
                  <a:t>, that is </a:t>
                </a:r>
                <a14:m>
                  <m:oMath xmlns:m="http://schemas.openxmlformats.org/officeDocument/2006/math">
                    <m:d>
                      <m:dPr>
                        <m:begChr m:val="{"/>
                        <m:endChr m:val="}"/>
                        <m:ctrlPr>
                          <a:rPr lang="en-GB" sz="1700" i="1">
                            <a:latin typeface="Cambria Math" panose="02040503050406030204" pitchFamily="18" charset="0"/>
                          </a:rPr>
                        </m:ctrlPr>
                      </m:dPr>
                      <m:e>
                        <m:r>
                          <a:rPr lang="en-GB" sz="1700" i="1">
                            <a:latin typeface="Cambria Math" panose="02040503050406030204" pitchFamily="18" charset="0"/>
                          </a:rPr>
                          <m:t>𝑎</m:t>
                        </m:r>
                        <m:r>
                          <a:rPr lang="en-GB" sz="1700" i="1">
                            <a:latin typeface="Cambria Math" panose="02040503050406030204" pitchFamily="18" charset="0"/>
                          </a:rPr>
                          <m:t>, </m:t>
                        </m:r>
                        <m:r>
                          <a:rPr lang="en-GB" sz="1700" i="1">
                            <a:latin typeface="Cambria Math" panose="02040503050406030204" pitchFamily="18" charset="0"/>
                          </a:rPr>
                          <m:t>𝑏</m:t>
                        </m:r>
                        <m:r>
                          <a:rPr lang="en-GB" sz="1700" i="1">
                            <a:latin typeface="Cambria Math" panose="02040503050406030204" pitchFamily="18" charset="0"/>
                          </a:rPr>
                          <m:t>, </m:t>
                        </m:r>
                        <m:r>
                          <a:rPr lang="en-GB" sz="1700" i="1">
                            <a:latin typeface="Cambria Math" panose="02040503050406030204" pitchFamily="18" charset="0"/>
                          </a:rPr>
                          <m:t>𝑐</m:t>
                        </m:r>
                      </m:e>
                    </m:d>
                  </m:oMath>
                </a14:m>
                <a:endParaRPr lang="en-GB" sz="1700" dirty="0"/>
              </a:p>
              <a:p>
                <a:pPr>
                  <a:lnSpc>
                    <a:spcPct val="100000"/>
                  </a:lnSpc>
                  <a:spcBef>
                    <a:spcPts val="1200"/>
                  </a:spcBef>
                </a:pPr>
                <a:endParaRPr lang="en-US" sz="1800" dirty="0"/>
              </a:p>
              <a:p>
                <a:pPr marL="0" indent="0">
                  <a:lnSpc>
                    <a:spcPct val="100000"/>
                  </a:lnSpc>
                  <a:spcBef>
                    <a:spcPts val="1200"/>
                  </a:spcBef>
                  <a:buNone/>
                </a:pPr>
                <a:r>
                  <a:rPr lang="en-US" sz="1800" dirty="0"/>
                  <a:t>                                                                                                         </a:t>
                </a:r>
              </a:p>
              <a:p>
                <a:pPr>
                  <a:lnSpc>
                    <a:spcPct val="100000"/>
                  </a:lnSpc>
                  <a:spcBef>
                    <a:spcPts val="1200"/>
                  </a:spcBef>
                </a:pPr>
                <a:endParaRPr lang="en-US" sz="1700" dirty="0"/>
              </a:p>
              <a:p>
                <a:pPr>
                  <a:lnSpc>
                    <a:spcPct val="100000"/>
                  </a:lnSpc>
                  <a:spcBef>
                    <a:spcPts val="1200"/>
                  </a:spcBef>
                </a:pPr>
                <a:r>
                  <a:rPr lang="en-US" sz="1700" dirty="0"/>
                  <a:t>Sample with replacement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m:t>
                        </m:r>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i="1">
                        <a:latin typeface="Cambria Math" panose="02040503050406030204" pitchFamily="18" charset="0"/>
                      </a:rPr>
                      <m:t>|</m:t>
                    </m:r>
                  </m:oMath>
                </a14:m>
                <a:r>
                  <a:rPr lang="en-GB" sz="1700" dirty="0"/>
                  <a:t>  trawls in each statistical rectangle. If there is only one trawl haul in the rectangle sample either that or one closest in “air distance”, that is </a:t>
                </a:r>
              </a:p>
              <a:p>
                <a:pPr>
                  <a:lnSpc>
                    <a:spcPct val="100000"/>
                  </a:lnSpc>
                  <a:spcBef>
                    <a:spcPts val="1200"/>
                  </a:spcBef>
                </a:pPr>
                <a:endParaRPr lang="en-GB" sz="1800" dirty="0"/>
              </a:p>
              <a:p>
                <a:pPr>
                  <a:lnSpc>
                    <a:spcPct val="100000"/>
                  </a:lnSpc>
                  <a:spcBef>
                    <a:spcPts val="1200"/>
                  </a:spcBef>
                </a:pPr>
                <a:endParaRPr lang="en-GB" sz="1800" dirty="0"/>
              </a:p>
              <a:p>
                <a:pPr>
                  <a:lnSpc>
                    <a:spcPct val="100000"/>
                  </a:lnSpc>
                  <a:spcBef>
                    <a:spcPts val="1200"/>
                  </a:spcBef>
                </a:pPr>
                <a:endParaRPr lang="en-GB" sz="1800" dirty="0"/>
              </a:p>
              <a:p>
                <a:pPr>
                  <a:lnSpc>
                    <a:spcPct val="100000"/>
                  </a:lnSpc>
                  <a:spcBef>
                    <a:spcPts val="1200"/>
                  </a:spcBef>
                </a:pPr>
                <a:r>
                  <a:rPr lang="en-GB" sz="1700" dirty="0"/>
                  <a:t>This preserves the both the trawl hauls within each rectangle  and the age observations within each length class</a:t>
                </a:r>
              </a:p>
              <a:p>
                <a:pPr>
                  <a:lnSpc>
                    <a:spcPct val="100000"/>
                  </a:lnSpc>
                  <a:spcBef>
                    <a:spcPts val="1200"/>
                  </a:spcBef>
                </a:pPr>
                <a:endParaRPr lang="en-GB" sz="1700" dirty="0"/>
              </a:p>
              <a:p>
                <a:pPr>
                  <a:lnSpc>
                    <a:spcPct val="100000"/>
                  </a:lnSpc>
                  <a:spcBef>
                    <a:spcPts val="1200"/>
                  </a:spcBef>
                </a:pPr>
                <a:r>
                  <a:rPr lang="en-US" sz="1700" dirty="0"/>
                  <a:t>Sample catch-at-age information as is done in the DATRAS bootstrap procedure</a:t>
                </a:r>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89411" y="365760"/>
                <a:ext cx="11834950" cy="6492240"/>
              </a:xfrm>
              <a:prstGeom prst="round1Rect">
                <a:avLst/>
              </a:prstGeom>
              <a:blipFill>
                <a:blip r:embed="rId2"/>
                <a:stretch>
                  <a:fillRect l="-669" t="-657"/>
                </a:stretch>
              </a:blipFill>
            </p:spPr>
            <p:txBody>
              <a:bodyPr/>
              <a:lstStyle/>
              <a:p>
                <a:r>
                  <a:rPr lang="nb-NO">
                    <a:noFill/>
                  </a:rPr>
                  <a:t> </a:t>
                </a:r>
              </a:p>
            </p:txBody>
          </p:sp>
        </mc:Fallback>
      </mc:AlternateContent>
      <p:pic>
        <p:nvPicPr>
          <p:cNvPr id="4" name="Picture 3">
            <a:extLst>
              <a:ext uri="{FF2B5EF4-FFF2-40B4-BE49-F238E27FC236}">
                <a16:creationId xmlns:a16="http://schemas.microsoft.com/office/drawing/2014/main" id="{C952680F-45B6-4B62-9E4C-149515D53B10}"/>
              </a:ext>
            </a:extLst>
          </p:cNvPr>
          <p:cNvPicPr>
            <a:picLocks noChangeAspect="1"/>
          </p:cNvPicPr>
          <p:nvPr/>
        </p:nvPicPr>
        <p:blipFill>
          <a:blip r:embed="rId3"/>
          <a:stretch>
            <a:fillRect/>
          </a:stretch>
        </p:blipFill>
        <p:spPr>
          <a:xfrm>
            <a:off x="1416566" y="2898186"/>
            <a:ext cx="7334124" cy="591363"/>
          </a:xfrm>
          <a:prstGeom prst="rect">
            <a:avLst/>
          </a:prstGeom>
        </p:spPr>
      </p:pic>
      <p:pic>
        <p:nvPicPr>
          <p:cNvPr id="6" name="Picture 5">
            <a:extLst>
              <a:ext uri="{FF2B5EF4-FFF2-40B4-BE49-F238E27FC236}">
                <a16:creationId xmlns:a16="http://schemas.microsoft.com/office/drawing/2014/main" id="{F44D7546-909A-4043-BAC1-E796967A8E99}"/>
              </a:ext>
            </a:extLst>
          </p:cNvPr>
          <p:cNvPicPr>
            <a:picLocks noChangeAspect="1"/>
          </p:cNvPicPr>
          <p:nvPr/>
        </p:nvPicPr>
        <p:blipFill>
          <a:blip r:embed="rId4"/>
          <a:stretch>
            <a:fillRect/>
          </a:stretch>
        </p:blipFill>
        <p:spPr>
          <a:xfrm>
            <a:off x="1615440" y="4756105"/>
            <a:ext cx="7772400" cy="428625"/>
          </a:xfrm>
          <a:prstGeom prst="rect">
            <a:avLst/>
          </a:prstGeom>
        </p:spPr>
      </p:pic>
    </p:spTree>
    <p:extLst>
      <p:ext uri="{BB962C8B-B14F-4D97-AF65-F5344CB8AC3E}">
        <p14:creationId xmlns:p14="http://schemas.microsoft.com/office/powerpoint/2010/main" val="2231446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500" b="1" dirty="0">
                <a:solidFill>
                  <a:srgbClr val="0070C0"/>
                </a:solidFill>
              </a:rPr>
              <a:t>Uncertainty Estimation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1" y="607422"/>
                <a:ext cx="11364686" cy="5995851"/>
              </a:xfrm>
              <a:prstGeom prst="round1Rect">
                <a:avLst/>
              </a:prstGeom>
            </p:spPr>
            <p:txBody>
              <a:bodyPr>
                <a:normAutofit lnSpcReduction="10000"/>
              </a:bodyPr>
              <a:lstStyle/>
              <a:p>
                <a:pPr marL="0" indent="0">
                  <a:lnSpc>
                    <a:spcPct val="100000"/>
                  </a:lnSpc>
                  <a:spcBef>
                    <a:spcPts val="1800"/>
                  </a:spcBef>
                  <a:buNone/>
                </a:pPr>
                <a:r>
                  <a:rPr lang="en-GB" sz="2000" dirty="0">
                    <a:solidFill>
                      <a:srgbClr val="0070C0"/>
                    </a:solidFill>
                  </a:rPr>
                  <a:t>3.	</a:t>
                </a:r>
                <a:r>
                  <a:rPr lang="en-GB" sz="2200" dirty="0">
                    <a:solidFill>
                      <a:srgbClr val="0070C0"/>
                    </a:solidFill>
                  </a:rPr>
                  <a:t>Haul-based bootstrap procedure</a:t>
                </a:r>
              </a:p>
              <a:p>
                <a:pPr marL="201150" lvl="1" indent="-285750">
                  <a:lnSpc>
                    <a:spcPct val="100000"/>
                  </a:lnSpc>
                  <a:spcBef>
                    <a:spcPts val="1200"/>
                  </a:spcBef>
                </a:pPr>
                <a:r>
                  <a:rPr lang="en-GB" sz="1700" dirty="0"/>
                  <a:t>Suppose we have 4 statistical rectangles in a RFA. Total number of trawls hauls in the RFA,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𝑁</m:t>
                        </m:r>
                      </m:e>
                      <m:sub>
                        <m:r>
                          <a:rPr lang="en-GB" sz="1700" i="1">
                            <a:latin typeface="Cambria Math" panose="02040503050406030204" pitchFamily="18" charset="0"/>
                          </a:rPr>
                          <m:t>𝑅𝐹𝐴</m:t>
                        </m:r>
                      </m:sub>
                    </m:sSub>
                  </m:oMath>
                </a14:m>
                <a:r>
                  <a:rPr lang="en-GB" sz="1700" dirty="0"/>
                  <a:t>= 10, </a:t>
                </a:r>
              </a:p>
              <a:p>
                <a:pPr marL="201150" lvl="1" indent="-285750">
                  <a:lnSpc>
                    <a:spcPct val="100000"/>
                  </a:lnSpc>
                  <a:spcBef>
                    <a:spcPts val="1200"/>
                  </a:spcBef>
                </a:pPr>
                <a:r>
                  <a:rPr lang="en-GB" sz="1700" dirty="0"/>
                  <a:t>Each statistical rectangle contains  </a:t>
                </a:r>
                <a14:m>
                  <m:oMath xmlns:m="http://schemas.openxmlformats.org/officeDocument/2006/math">
                    <m:sSub>
                      <m:sSubPr>
                        <m:ctrlPr>
                          <a:rPr lang="en-GB" sz="1700" i="1" smtClean="0">
                            <a:latin typeface="Cambria Math" panose="02040503050406030204" pitchFamily="18" charset="0"/>
                          </a:rPr>
                        </m:ctrlPr>
                      </m:sSubPr>
                      <m:e>
                        <m:r>
                          <a:rPr lang="en-GB" sz="1700" b="0" i="1" smtClean="0">
                            <a:latin typeface="Cambria Math" panose="02040503050406030204" pitchFamily="18" charset="0"/>
                          </a:rPr>
                          <m:t>|</m:t>
                        </m:r>
                        <m:r>
                          <a:rPr lang="en-GB" sz="1700" b="0" i="1" smtClean="0">
                            <a:latin typeface="Cambria Math" panose="02040503050406030204" pitchFamily="18" charset="0"/>
                          </a:rPr>
                          <m:t>𝐻</m:t>
                        </m:r>
                      </m:e>
                      <m:sub>
                        <m:r>
                          <a:rPr lang="en-GB" sz="1700" b="0" i="1" smtClean="0">
                            <a:latin typeface="Cambria Math" panose="02040503050406030204" pitchFamily="18" charset="0"/>
                          </a:rPr>
                          <m:t>𝑠</m:t>
                        </m:r>
                      </m:sub>
                    </m:sSub>
                    <m:r>
                      <a:rPr lang="en-GB" sz="1700" b="0" i="1" smtClean="0">
                        <a:latin typeface="Cambria Math" panose="02040503050406030204" pitchFamily="18" charset="0"/>
                      </a:rPr>
                      <m:t>|</m:t>
                    </m:r>
                  </m:oMath>
                </a14:m>
                <a:r>
                  <a:rPr lang="en-GB" sz="1700" dirty="0"/>
                  <a:t>  trawl hauls, e.g.,  the first statistical rectangle contain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m:t>
                        </m:r>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i="1">
                        <a:latin typeface="Cambria Math" panose="02040503050406030204" pitchFamily="18" charset="0"/>
                      </a:rPr>
                      <m:t>|</m:t>
                    </m:r>
                    <m:r>
                      <a:rPr lang="en-GB" sz="1700" b="0" i="0" smtClean="0">
                        <a:latin typeface="Cambria Math" panose="02040503050406030204" pitchFamily="18" charset="0"/>
                      </a:rPr>
                      <m:t>=3</m:t>
                    </m:r>
                  </m:oMath>
                </a14:m>
                <a:r>
                  <a:rPr lang="en-GB" sz="1700" dirty="0"/>
                  <a:t>, that is </a:t>
                </a:r>
                <a14:m>
                  <m:oMath xmlns:m="http://schemas.openxmlformats.org/officeDocument/2006/math">
                    <m:d>
                      <m:dPr>
                        <m:begChr m:val="{"/>
                        <m:endChr m:val="}"/>
                        <m:ctrlPr>
                          <a:rPr lang="en-GB" sz="1700" i="1" smtClean="0">
                            <a:latin typeface="Cambria Math" panose="02040503050406030204" pitchFamily="18" charset="0"/>
                          </a:rPr>
                        </m:ctrlPr>
                      </m:dPr>
                      <m:e>
                        <m:r>
                          <a:rPr lang="en-GB" sz="1700" b="0" i="1" smtClean="0">
                            <a:latin typeface="Cambria Math" panose="02040503050406030204" pitchFamily="18" charset="0"/>
                          </a:rPr>
                          <m:t>𝑎</m:t>
                        </m:r>
                        <m:r>
                          <a:rPr lang="en-GB" sz="1700" b="0" i="1" smtClean="0">
                            <a:latin typeface="Cambria Math" panose="02040503050406030204" pitchFamily="18" charset="0"/>
                          </a:rPr>
                          <m:t>, </m:t>
                        </m:r>
                        <m:r>
                          <a:rPr lang="en-GB" sz="1700" b="0" i="1" smtClean="0">
                            <a:latin typeface="Cambria Math" panose="02040503050406030204" pitchFamily="18" charset="0"/>
                          </a:rPr>
                          <m:t>𝑏</m:t>
                        </m:r>
                        <m:r>
                          <a:rPr lang="en-GB" sz="1700" b="0" i="1" smtClean="0">
                            <a:latin typeface="Cambria Math" panose="02040503050406030204" pitchFamily="18" charset="0"/>
                          </a:rPr>
                          <m:t>, </m:t>
                        </m:r>
                        <m:r>
                          <a:rPr lang="en-GB" sz="1700" b="0" i="1" smtClean="0">
                            <a:latin typeface="Cambria Math" panose="02040503050406030204" pitchFamily="18" charset="0"/>
                          </a:rPr>
                          <m:t>𝑐</m:t>
                        </m:r>
                      </m:e>
                    </m:d>
                  </m:oMath>
                </a14:m>
                <a:endParaRPr lang="en-GB" sz="1700" dirty="0"/>
              </a:p>
              <a:p>
                <a:pPr marL="201150" lvl="1" indent="-285750">
                  <a:lnSpc>
                    <a:spcPct val="100000"/>
                  </a:lnSpc>
                  <a:spcBef>
                    <a:spcPts val="1200"/>
                  </a:spcBef>
                </a:pPr>
                <a:endParaRPr lang="en-GB" sz="1800" dirty="0"/>
              </a:p>
              <a:p>
                <a:pPr marL="201150" lvl="1" indent="-285750">
                  <a:lnSpc>
                    <a:spcPct val="100000"/>
                  </a:lnSpc>
                  <a:spcBef>
                    <a:spcPts val="1200"/>
                  </a:spcBef>
                </a:pPr>
                <a:endParaRPr lang="en-GB" sz="1500" dirty="0"/>
              </a:p>
              <a:p>
                <a:pPr marL="429750" indent="-285750">
                  <a:lnSpc>
                    <a:spcPct val="100000"/>
                  </a:lnSpc>
                  <a:spcBef>
                    <a:spcPts val="1200"/>
                  </a:spcBef>
                </a:pPr>
                <a:endParaRPr lang="en-GB" sz="1700" dirty="0"/>
              </a:p>
              <a:p>
                <a:pPr marL="201150" lvl="1" indent="-285750">
                  <a:lnSpc>
                    <a:spcPct val="100000"/>
                  </a:lnSpc>
                  <a:spcBef>
                    <a:spcPts val="1200"/>
                  </a:spcBef>
                </a:pPr>
                <a:r>
                  <a:rPr lang="en-GB" sz="1700" dirty="0"/>
                  <a:t>After pooling length classes in trawl hauls and filling in missing age-length compositions </a:t>
                </a:r>
              </a:p>
              <a:p>
                <a:pPr marL="0" lvl="1" indent="0">
                  <a:lnSpc>
                    <a:spcPct val="100000"/>
                  </a:lnSpc>
                  <a:spcBef>
                    <a:spcPts val="1200"/>
                  </a:spcBef>
                  <a:buNone/>
                </a:pPr>
                <a:endParaRPr lang="en-GB" sz="1700" dirty="0"/>
              </a:p>
              <a:p>
                <a:pPr marL="201150" lvl="1" indent="-285750">
                  <a:lnSpc>
                    <a:spcPct val="100000"/>
                  </a:lnSpc>
                  <a:spcBef>
                    <a:spcPts val="1200"/>
                  </a:spcBef>
                </a:pPr>
                <a:r>
                  <a:rPr lang="en-GB" sz="1700" dirty="0"/>
                  <a:t>Sample with replacement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b="0" i="1" smtClean="0">
                        <a:latin typeface="Cambria Math" panose="02040503050406030204" pitchFamily="18" charset="0"/>
                      </a:rPr>
                      <m:t> </m:t>
                    </m:r>
                  </m:oMath>
                </a14:m>
                <a:r>
                  <a:rPr lang="en-GB" sz="1700" dirty="0"/>
                  <a:t>trawl hauls of size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m:t>
                        </m:r>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i="1">
                        <a:latin typeface="Cambria Math" panose="02040503050406030204" pitchFamily="18" charset="0"/>
                      </a:rPr>
                      <m:t>|</m:t>
                    </m:r>
                  </m:oMath>
                </a14:m>
                <a:r>
                  <a:rPr lang="en-GB" sz="1700" dirty="0"/>
                  <a:t> and put them back into the relevant statistical rectangle. If there is only trawl haul in the rectangle sample either that or one closest in “air distance”, that is </a:t>
                </a:r>
              </a:p>
              <a:p>
                <a:pPr marL="201150" lvl="1" indent="-285750">
                  <a:lnSpc>
                    <a:spcPct val="100000"/>
                  </a:lnSpc>
                  <a:spcBef>
                    <a:spcPts val="1200"/>
                  </a:spcBef>
                </a:pPr>
                <a:endParaRPr lang="en-GB" sz="1700" dirty="0"/>
              </a:p>
              <a:p>
                <a:pPr marL="201150" lvl="1" indent="-285750">
                  <a:lnSpc>
                    <a:spcPct val="100000"/>
                  </a:lnSpc>
                  <a:spcBef>
                    <a:spcPts val="1200"/>
                  </a:spcBef>
                </a:pPr>
                <a:endParaRPr lang="en-GB" sz="1500" dirty="0"/>
              </a:p>
              <a:p>
                <a:pPr marL="0" indent="0">
                  <a:lnSpc>
                    <a:spcPct val="100000"/>
                  </a:lnSpc>
                  <a:spcBef>
                    <a:spcPts val="600"/>
                  </a:spcBef>
                  <a:buNone/>
                </a:pPr>
                <a:endParaRPr lang="en-US" sz="1700" dirty="0"/>
              </a:p>
              <a:p>
                <a:pPr>
                  <a:lnSpc>
                    <a:spcPct val="100000"/>
                  </a:lnSpc>
                  <a:spcBef>
                    <a:spcPts val="600"/>
                  </a:spcBef>
                </a:pPr>
                <a:r>
                  <a:rPr lang="en-US" sz="1800" dirty="0"/>
                  <a:t>This preserves the positions of trawl hauls in statistical rectangles </a:t>
                </a:r>
              </a:p>
              <a:p>
                <a:pPr>
                  <a:lnSpc>
                    <a:spcPct val="100000"/>
                  </a:lnSpc>
                  <a:spcBef>
                    <a:spcPts val="600"/>
                  </a:spcBef>
                </a:pPr>
                <a:endParaRPr lang="en-US" sz="1800" dirty="0"/>
              </a:p>
              <a:p>
                <a:pPr>
                  <a:lnSpc>
                    <a:spcPct val="100000"/>
                  </a:lnSpc>
                  <a:spcBef>
                    <a:spcPts val="600"/>
                  </a:spcBef>
                </a:pPr>
                <a:r>
                  <a:rPr lang="en-US" sz="1800" dirty="0"/>
                  <a:t>Provides an ALK for each trawl haul   </a:t>
                </a:r>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89411" y="607422"/>
                <a:ext cx="11364686" cy="5995851"/>
              </a:xfrm>
              <a:prstGeom prst="round1Rect">
                <a:avLst/>
              </a:prstGeom>
              <a:blipFill>
                <a:blip r:embed="rId2"/>
                <a:stretch>
                  <a:fillRect l="-536" t="-1322"/>
                </a:stretch>
              </a:blipFill>
            </p:spPr>
            <p:txBody>
              <a:bodyPr/>
              <a:lstStyle/>
              <a:p>
                <a:r>
                  <a:rPr lang="nb-NO">
                    <a:noFill/>
                  </a:rPr>
                  <a:t> </a:t>
                </a:r>
              </a:p>
            </p:txBody>
          </p:sp>
        </mc:Fallback>
      </mc:AlternateContent>
      <p:pic>
        <p:nvPicPr>
          <p:cNvPr id="12" name="Picture 11">
            <a:extLst>
              <a:ext uri="{FF2B5EF4-FFF2-40B4-BE49-F238E27FC236}">
                <a16:creationId xmlns:a16="http://schemas.microsoft.com/office/drawing/2014/main" id="{F2A0AB62-1C5F-4E93-AA17-CE66B8784951}"/>
              </a:ext>
            </a:extLst>
          </p:cNvPr>
          <p:cNvPicPr>
            <a:picLocks noChangeAspect="1"/>
          </p:cNvPicPr>
          <p:nvPr/>
        </p:nvPicPr>
        <p:blipFill>
          <a:blip r:embed="rId3"/>
          <a:stretch>
            <a:fillRect/>
          </a:stretch>
        </p:blipFill>
        <p:spPr>
          <a:xfrm>
            <a:off x="796082" y="2049100"/>
            <a:ext cx="7334124" cy="591363"/>
          </a:xfrm>
          <a:prstGeom prst="rect">
            <a:avLst/>
          </a:prstGeom>
        </p:spPr>
      </p:pic>
      <p:pic>
        <p:nvPicPr>
          <p:cNvPr id="13" name="Picture 12">
            <a:extLst>
              <a:ext uri="{FF2B5EF4-FFF2-40B4-BE49-F238E27FC236}">
                <a16:creationId xmlns:a16="http://schemas.microsoft.com/office/drawing/2014/main" id="{515E7702-41FA-444D-A6CC-D02FBF958158}"/>
              </a:ext>
            </a:extLst>
          </p:cNvPr>
          <p:cNvPicPr>
            <a:picLocks noChangeAspect="1"/>
          </p:cNvPicPr>
          <p:nvPr/>
        </p:nvPicPr>
        <p:blipFill>
          <a:blip r:embed="rId4"/>
          <a:stretch>
            <a:fillRect/>
          </a:stretch>
        </p:blipFill>
        <p:spPr>
          <a:xfrm>
            <a:off x="583136" y="4571111"/>
            <a:ext cx="7773074" cy="432854"/>
          </a:xfrm>
          <a:prstGeom prst="rect">
            <a:avLst/>
          </a:prstGeom>
        </p:spPr>
      </p:pic>
    </p:spTree>
    <p:extLst>
      <p:ext uri="{BB962C8B-B14F-4D97-AF65-F5344CB8AC3E}">
        <p14:creationId xmlns:p14="http://schemas.microsoft.com/office/powerpoint/2010/main" val="2260519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500" b="1" dirty="0">
                <a:solidFill>
                  <a:srgbClr val="0070C0"/>
                </a:solidFill>
              </a:rPr>
              <a:t>Uncertainty Estimation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0" y="391886"/>
                <a:ext cx="12002589" cy="6466114"/>
              </a:xfrm>
              <a:prstGeom prst="round1Rect">
                <a:avLst/>
              </a:prstGeom>
            </p:spPr>
            <p:txBody>
              <a:bodyPr>
                <a:normAutofit/>
              </a:bodyPr>
              <a:lstStyle/>
              <a:p>
                <a:pPr marL="0" indent="0">
                  <a:lnSpc>
                    <a:spcPct val="100000"/>
                  </a:lnSpc>
                  <a:spcBef>
                    <a:spcPts val="1800"/>
                  </a:spcBef>
                  <a:buNone/>
                </a:pPr>
                <a:r>
                  <a:rPr lang="en-GB" sz="2000" dirty="0">
                    <a:solidFill>
                      <a:srgbClr val="0070C0"/>
                    </a:solidFill>
                  </a:rPr>
                  <a:t>4.	Model-based bootstrap procedure</a:t>
                </a:r>
              </a:p>
              <a:p>
                <a:pPr marL="201150" lvl="1" indent="-285750">
                  <a:lnSpc>
                    <a:spcPct val="100000"/>
                  </a:lnSpc>
                  <a:spcBef>
                    <a:spcPts val="1200"/>
                  </a:spcBef>
                </a:pPr>
                <a:r>
                  <a:rPr lang="en-GB" sz="1700" dirty="0"/>
                  <a:t>Suppose we have 4 statistical rectangles in a RFA. Total number of trawls hauls in the RFA,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𝑁</m:t>
                        </m:r>
                      </m:e>
                      <m:sub>
                        <m:r>
                          <a:rPr lang="en-GB" sz="1700" i="1">
                            <a:latin typeface="Cambria Math" panose="02040503050406030204" pitchFamily="18" charset="0"/>
                          </a:rPr>
                          <m:t>𝑅𝐹𝐴</m:t>
                        </m:r>
                      </m:sub>
                    </m:sSub>
                  </m:oMath>
                </a14:m>
                <a:r>
                  <a:rPr lang="en-GB" sz="1700" dirty="0"/>
                  <a:t>= 10, </a:t>
                </a:r>
              </a:p>
              <a:p>
                <a:pPr marL="201150" lvl="1" indent="-285750">
                  <a:lnSpc>
                    <a:spcPct val="100000"/>
                  </a:lnSpc>
                  <a:spcBef>
                    <a:spcPts val="1200"/>
                  </a:spcBef>
                </a:pPr>
                <a:r>
                  <a:rPr lang="en-GB" sz="1700" dirty="0"/>
                  <a:t>Each statistical rectangle contains  </a:t>
                </a:r>
                <a14:m>
                  <m:oMath xmlns:m="http://schemas.openxmlformats.org/officeDocument/2006/math">
                    <m:sSub>
                      <m:sSubPr>
                        <m:ctrlPr>
                          <a:rPr lang="en-GB" sz="1700" i="1" smtClean="0">
                            <a:latin typeface="Cambria Math" panose="02040503050406030204" pitchFamily="18" charset="0"/>
                          </a:rPr>
                        </m:ctrlPr>
                      </m:sSubPr>
                      <m:e>
                        <m:r>
                          <a:rPr lang="en-GB" sz="1700" b="0" i="1" smtClean="0">
                            <a:latin typeface="Cambria Math" panose="02040503050406030204" pitchFamily="18" charset="0"/>
                          </a:rPr>
                          <m:t>|</m:t>
                        </m:r>
                        <m:r>
                          <a:rPr lang="en-GB" sz="1700" b="0" i="1" smtClean="0">
                            <a:latin typeface="Cambria Math" panose="02040503050406030204" pitchFamily="18" charset="0"/>
                          </a:rPr>
                          <m:t>𝐻</m:t>
                        </m:r>
                      </m:e>
                      <m:sub>
                        <m:r>
                          <a:rPr lang="en-GB" sz="1700" b="0" i="1" smtClean="0">
                            <a:latin typeface="Cambria Math" panose="02040503050406030204" pitchFamily="18" charset="0"/>
                          </a:rPr>
                          <m:t>𝑠</m:t>
                        </m:r>
                      </m:sub>
                    </m:sSub>
                    <m:r>
                      <a:rPr lang="en-GB" sz="1700" b="0" i="1" smtClean="0">
                        <a:latin typeface="Cambria Math" panose="02040503050406030204" pitchFamily="18" charset="0"/>
                      </a:rPr>
                      <m:t>|</m:t>
                    </m:r>
                  </m:oMath>
                </a14:m>
                <a:r>
                  <a:rPr lang="en-GB" sz="1700" dirty="0"/>
                  <a:t>  trawl hauls, e.g.,  the first statistical rectangle contain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m:t>
                        </m:r>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i="1">
                        <a:latin typeface="Cambria Math" panose="02040503050406030204" pitchFamily="18" charset="0"/>
                      </a:rPr>
                      <m:t>|</m:t>
                    </m:r>
                    <m:r>
                      <a:rPr lang="en-GB" sz="1700" b="0" i="0" smtClean="0">
                        <a:latin typeface="Cambria Math" panose="02040503050406030204" pitchFamily="18" charset="0"/>
                      </a:rPr>
                      <m:t>=3</m:t>
                    </m:r>
                  </m:oMath>
                </a14:m>
                <a:r>
                  <a:rPr lang="en-GB" sz="1700" dirty="0"/>
                  <a:t>, that is </a:t>
                </a:r>
                <a14:m>
                  <m:oMath xmlns:m="http://schemas.openxmlformats.org/officeDocument/2006/math">
                    <m:d>
                      <m:dPr>
                        <m:begChr m:val="{"/>
                        <m:endChr m:val="}"/>
                        <m:ctrlPr>
                          <a:rPr lang="en-GB" sz="1700" i="1" smtClean="0">
                            <a:latin typeface="Cambria Math" panose="02040503050406030204" pitchFamily="18" charset="0"/>
                          </a:rPr>
                        </m:ctrlPr>
                      </m:dPr>
                      <m:e>
                        <m:r>
                          <a:rPr lang="en-GB" sz="1700" b="0" i="1" smtClean="0">
                            <a:latin typeface="Cambria Math" panose="02040503050406030204" pitchFamily="18" charset="0"/>
                          </a:rPr>
                          <m:t>𝑎</m:t>
                        </m:r>
                        <m:r>
                          <a:rPr lang="en-GB" sz="1700" b="0" i="1" smtClean="0">
                            <a:latin typeface="Cambria Math" panose="02040503050406030204" pitchFamily="18" charset="0"/>
                          </a:rPr>
                          <m:t>, </m:t>
                        </m:r>
                        <m:r>
                          <a:rPr lang="en-GB" sz="1700" b="0" i="1" smtClean="0">
                            <a:latin typeface="Cambria Math" panose="02040503050406030204" pitchFamily="18" charset="0"/>
                          </a:rPr>
                          <m:t>𝑏</m:t>
                        </m:r>
                        <m:r>
                          <a:rPr lang="en-GB" sz="1700" b="0" i="1" smtClean="0">
                            <a:latin typeface="Cambria Math" panose="02040503050406030204" pitchFamily="18" charset="0"/>
                          </a:rPr>
                          <m:t>, </m:t>
                        </m:r>
                        <m:r>
                          <a:rPr lang="en-GB" sz="1700" b="0" i="1" smtClean="0">
                            <a:latin typeface="Cambria Math" panose="02040503050406030204" pitchFamily="18" charset="0"/>
                          </a:rPr>
                          <m:t>𝑐</m:t>
                        </m:r>
                      </m:e>
                    </m:d>
                  </m:oMath>
                </a14:m>
                <a:endParaRPr lang="en-GB" sz="1700" dirty="0"/>
              </a:p>
              <a:p>
                <a:pPr marL="201150" lvl="1" indent="-285750">
                  <a:lnSpc>
                    <a:spcPct val="100000"/>
                  </a:lnSpc>
                  <a:spcBef>
                    <a:spcPts val="1200"/>
                  </a:spcBef>
                </a:pPr>
                <a:endParaRPr lang="en-GB" sz="1800" dirty="0"/>
              </a:p>
              <a:p>
                <a:pPr marL="0" lvl="1" indent="0">
                  <a:lnSpc>
                    <a:spcPct val="100000"/>
                  </a:lnSpc>
                  <a:spcBef>
                    <a:spcPts val="1200"/>
                  </a:spcBef>
                  <a:buNone/>
                </a:pPr>
                <a:endParaRPr lang="en-GB" sz="1700" dirty="0"/>
              </a:p>
              <a:p>
                <a:pPr marL="201150" lvl="1" indent="-285750">
                  <a:lnSpc>
                    <a:spcPct val="100000"/>
                  </a:lnSpc>
                  <a:spcBef>
                    <a:spcPts val="1200"/>
                  </a:spcBef>
                </a:pPr>
                <a:r>
                  <a:rPr lang="en-GB" sz="1700" dirty="0"/>
                  <a:t>Sample with replacement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b="0" i="1" smtClean="0">
                        <a:latin typeface="Cambria Math" panose="02040503050406030204" pitchFamily="18" charset="0"/>
                      </a:rPr>
                      <m:t> </m:t>
                    </m:r>
                  </m:oMath>
                </a14:m>
                <a:r>
                  <a:rPr lang="en-GB" sz="1700" dirty="0"/>
                  <a:t>trawl hauls of size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m:t>
                        </m:r>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i="1">
                        <a:latin typeface="Cambria Math" panose="02040503050406030204" pitchFamily="18" charset="0"/>
                      </a:rPr>
                      <m:t>|</m:t>
                    </m:r>
                  </m:oMath>
                </a14:m>
                <a:r>
                  <a:rPr lang="en-GB" sz="1700" dirty="0"/>
                  <a:t> and put them back into the relevant statistical rectangle. If there is only trawl haul in the rectangle sample either that or one closest in “air distance”, that is </a:t>
                </a:r>
              </a:p>
              <a:p>
                <a:pPr marL="201150" lvl="1" indent="-285750">
                  <a:lnSpc>
                    <a:spcPct val="100000"/>
                  </a:lnSpc>
                  <a:spcBef>
                    <a:spcPts val="1200"/>
                  </a:spcBef>
                </a:pPr>
                <a:endParaRPr lang="en-GB" sz="1700" dirty="0"/>
              </a:p>
              <a:p>
                <a:pPr marL="0" indent="0">
                  <a:lnSpc>
                    <a:spcPct val="100000"/>
                  </a:lnSpc>
                  <a:spcBef>
                    <a:spcPts val="600"/>
                  </a:spcBef>
                  <a:buNone/>
                </a:pPr>
                <a:endParaRPr lang="en-US" sz="1700" dirty="0"/>
              </a:p>
              <a:p>
                <a:r>
                  <a:rPr lang="nb-NO" sz="1700" dirty="0"/>
                  <a:t>The uncertainty </a:t>
                </a:r>
                <a:r>
                  <a:rPr lang="en-US" sz="1700" dirty="0"/>
                  <a:t>in the ALK is taken into account by sampling from the joint normal approximation of the likelihood in each iteration in the bootstrap procedure</a:t>
                </a:r>
              </a:p>
              <a:p>
                <a:pPr marL="0" indent="0">
                  <a:buNone/>
                </a:pPr>
                <a:endParaRPr lang="en-US" sz="1700" dirty="0"/>
              </a:p>
              <a:p>
                <a:r>
                  <a:rPr lang="en-US" sz="1800" dirty="0"/>
                  <a:t>The joint precision matrix needed for the normal approximation is extracted from the estimated model in TMB.</a:t>
                </a:r>
              </a:p>
              <a:p>
                <a:pPr marL="0" indent="0">
                  <a:buNone/>
                </a:pPr>
                <a:endParaRPr lang="en-US" sz="1800" dirty="0"/>
              </a:p>
              <a:p>
                <a:pPr>
                  <a:lnSpc>
                    <a:spcPct val="100000"/>
                  </a:lnSpc>
                  <a:spcBef>
                    <a:spcPts val="600"/>
                  </a:spcBef>
                </a:pPr>
                <a:r>
                  <a:rPr lang="en-US" sz="1800" dirty="0"/>
                  <a:t>This preserves the positions of trawl hauls in statistical rectangles </a:t>
                </a:r>
              </a:p>
              <a:p>
                <a:pPr>
                  <a:lnSpc>
                    <a:spcPct val="100000"/>
                  </a:lnSpc>
                  <a:spcBef>
                    <a:spcPts val="600"/>
                  </a:spcBef>
                </a:pPr>
                <a:endParaRPr lang="en-US" sz="1800" dirty="0"/>
              </a:p>
              <a:p>
                <a:pPr>
                  <a:lnSpc>
                    <a:spcPct val="100000"/>
                  </a:lnSpc>
                  <a:spcBef>
                    <a:spcPts val="600"/>
                  </a:spcBef>
                </a:pPr>
                <a:r>
                  <a:rPr lang="en-US" sz="1800" dirty="0"/>
                  <a:t>Provides an ALK for each trawl haul   </a:t>
                </a:r>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89410" y="391886"/>
                <a:ext cx="12002589" cy="6466114"/>
              </a:xfrm>
              <a:prstGeom prst="round1Rect">
                <a:avLst/>
              </a:prstGeom>
              <a:blipFill>
                <a:blip r:embed="rId2"/>
                <a:stretch>
                  <a:fillRect l="-508" t="-471"/>
                </a:stretch>
              </a:blipFill>
            </p:spPr>
            <p:txBody>
              <a:bodyPr/>
              <a:lstStyle/>
              <a:p>
                <a:r>
                  <a:rPr lang="nb-NO">
                    <a:noFill/>
                  </a:rPr>
                  <a:t> </a:t>
                </a:r>
              </a:p>
            </p:txBody>
          </p:sp>
        </mc:Fallback>
      </mc:AlternateContent>
      <p:pic>
        <p:nvPicPr>
          <p:cNvPr id="12" name="Picture 11">
            <a:extLst>
              <a:ext uri="{FF2B5EF4-FFF2-40B4-BE49-F238E27FC236}">
                <a16:creationId xmlns:a16="http://schemas.microsoft.com/office/drawing/2014/main" id="{F2A0AB62-1C5F-4E93-AA17-CE66B8784951}"/>
              </a:ext>
            </a:extLst>
          </p:cNvPr>
          <p:cNvPicPr>
            <a:picLocks noChangeAspect="1"/>
          </p:cNvPicPr>
          <p:nvPr/>
        </p:nvPicPr>
        <p:blipFill>
          <a:blip r:embed="rId3"/>
          <a:stretch>
            <a:fillRect/>
          </a:stretch>
        </p:blipFill>
        <p:spPr>
          <a:xfrm>
            <a:off x="841802" y="1722528"/>
            <a:ext cx="7334124" cy="591363"/>
          </a:xfrm>
          <a:prstGeom prst="rect">
            <a:avLst/>
          </a:prstGeom>
        </p:spPr>
      </p:pic>
      <p:pic>
        <p:nvPicPr>
          <p:cNvPr id="13" name="Picture 12">
            <a:extLst>
              <a:ext uri="{FF2B5EF4-FFF2-40B4-BE49-F238E27FC236}">
                <a16:creationId xmlns:a16="http://schemas.microsoft.com/office/drawing/2014/main" id="{515E7702-41FA-444D-A6CC-D02FBF958158}"/>
              </a:ext>
            </a:extLst>
          </p:cNvPr>
          <p:cNvPicPr>
            <a:picLocks noChangeAspect="1"/>
          </p:cNvPicPr>
          <p:nvPr/>
        </p:nvPicPr>
        <p:blipFill>
          <a:blip r:embed="rId4"/>
          <a:stretch>
            <a:fillRect/>
          </a:stretch>
        </p:blipFill>
        <p:spPr>
          <a:xfrm>
            <a:off x="779079" y="3304015"/>
            <a:ext cx="7773074" cy="432854"/>
          </a:xfrm>
          <a:prstGeom prst="rect">
            <a:avLst/>
          </a:prstGeom>
        </p:spPr>
      </p:pic>
    </p:spTree>
    <p:extLst>
      <p:ext uri="{BB962C8B-B14F-4D97-AF65-F5344CB8AC3E}">
        <p14:creationId xmlns:p14="http://schemas.microsoft.com/office/powerpoint/2010/main" val="302497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0C7A-3303-4A53-A56E-85F3093A7D24}"/>
              </a:ext>
            </a:extLst>
          </p:cNvPr>
          <p:cNvSpPr>
            <a:spLocks noGrp="1"/>
          </p:cNvSpPr>
          <p:nvPr>
            <p:ph type="title"/>
          </p:nvPr>
        </p:nvSpPr>
        <p:spPr>
          <a:xfrm>
            <a:off x="728069" y="0"/>
            <a:ext cx="10515600" cy="418224"/>
          </a:xfrm>
        </p:spPr>
        <p:txBody>
          <a:bodyPr>
            <a:normAutofit fontScale="90000"/>
          </a:bodyPr>
          <a:lstStyle/>
          <a:p>
            <a:pPr algn="ctr"/>
            <a:r>
              <a:rPr lang="en-GB" sz="2800" b="1" dirty="0">
                <a:solidFill>
                  <a:srgbClr val="0070C0"/>
                </a:solidFill>
              </a:rPr>
              <a:t>Aims and Objectives</a:t>
            </a:r>
            <a:endParaRPr lang="nb-NO" sz="2800" b="1" dirty="0">
              <a:solidFill>
                <a:srgbClr val="0070C0"/>
              </a:solidFill>
            </a:endParaRPr>
          </a:p>
        </p:txBody>
      </p:sp>
      <p:sp>
        <p:nvSpPr>
          <p:cNvPr id="3" name="Content Placeholder 2">
            <a:extLst>
              <a:ext uri="{FF2B5EF4-FFF2-40B4-BE49-F238E27FC236}">
                <a16:creationId xmlns:a16="http://schemas.microsoft.com/office/drawing/2014/main" id="{95B4A624-686F-481E-80AE-58251B5B06E3}"/>
              </a:ext>
            </a:extLst>
          </p:cNvPr>
          <p:cNvSpPr>
            <a:spLocks noGrp="1"/>
          </p:cNvSpPr>
          <p:nvPr>
            <p:ph idx="1"/>
          </p:nvPr>
        </p:nvSpPr>
        <p:spPr>
          <a:xfrm>
            <a:off x="169817" y="744583"/>
            <a:ext cx="11704320" cy="5884817"/>
          </a:xfrm>
        </p:spPr>
        <p:txBody>
          <a:bodyPr/>
          <a:lstStyle/>
          <a:p>
            <a:pPr>
              <a:lnSpc>
                <a:spcPct val="100000"/>
              </a:lnSpc>
              <a:spcBef>
                <a:spcPts val="1800"/>
              </a:spcBef>
            </a:pPr>
            <a:r>
              <a:rPr lang="en-GB" sz="2400" dirty="0"/>
              <a:t>The North Sea IBTS  aim to provide:</a:t>
            </a:r>
          </a:p>
          <a:p>
            <a:pPr lvl="1">
              <a:lnSpc>
                <a:spcPct val="100000"/>
              </a:lnSpc>
              <a:spcBef>
                <a:spcPts val="1800"/>
              </a:spcBef>
              <a:buFont typeface="Wingdings" panose="05000000000000000000" pitchFamily="2" charset="2"/>
              <a:buChar char="§"/>
            </a:pPr>
            <a:r>
              <a:rPr lang="en-GB" sz="1700" dirty="0"/>
              <a:t>Information on seasonal distribution of stocks sampled, hydrography and the environment, and</a:t>
            </a:r>
          </a:p>
          <a:p>
            <a:pPr lvl="1">
              <a:lnSpc>
                <a:spcPct val="100000"/>
              </a:lnSpc>
              <a:spcBef>
                <a:spcPts val="1800"/>
              </a:spcBef>
              <a:buFont typeface="Wingdings" panose="05000000000000000000" pitchFamily="2" charset="2"/>
              <a:buChar char="§"/>
            </a:pPr>
            <a:r>
              <a:rPr lang="en-GB" sz="1700" dirty="0"/>
              <a:t>use this to monitor changes in fish stocks and abundance of all species</a:t>
            </a:r>
          </a:p>
          <a:p>
            <a:pPr lvl="1">
              <a:lnSpc>
                <a:spcPct val="110000"/>
              </a:lnSpc>
              <a:spcBef>
                <a:spcPts val="1800"/>
              </a:spcBef>
              <a:buFont typeface="Wingdings" panose="05000000000000000000" pitchFamily="2" charset="2"/>
              <a:buChar char="§"/>
            </a:pPr>
            <a:r>
              <a:rPr lang="en-GB" sz="1700" dirty="0"/>
              <a:t>Provide point estimates of catch in numbers  at age  </a:t>
            </a:r>
            <a:r>
              <a:rPr lang="en-GB" sz="1700" dirty="0">
                <a:solidFill>
                  <a:srgbClr val="C00000"/>
                </a:solidFill>
              </a:rPr>
              <a:t>but without assessing the accuracy of these estimates, i.e., without estimates of uncertainty, </a:t>
            </a:r>
            <a:r>
              <a:rPr lang="en-GB" sz="1700" dirty="0"/>
              <a:t>and </a:t>
            </a:r>
          </a:p>
          <a:p>
            <a:pPr lvl="1">
              <a:lnSpc>
                <a:spcPct val="110000"/>
              </a:lnSpc>
              <a:spcBef>
                <a:spcPts val="1800"/>
              </a:spcBef>
              <a:buFont typeface="Wingdings" panose="05000000000000000000" pitchFamily="2" charset="2"/>
              <a:buChar char="§"/>
            </a:pPr>
            <a:r>
              <a:rPr lang="en-GB" sz="1700" dirty="0"/>
              <a:t>these indices are estimated using an Age-Length Key (ALK) method, which is assumed to be </a:t>
            </a:r>
            <a:r>
              <a:rPr lang="en-GB" sz="1700" dirty="0">
                <a:solidFill>
                  <a:srgbClr val="C00000"/>
                </a:solidFill>
              </a:rPr>
              <a:t>constant  over relatively large areas</a:t>
            </a:r>
          </a:p>
          <a:p>
            <a:pPr lvl="1">
              <a:lnSpc>
                <a:spcPct val="110000"/>
              </a:lnSpc>
              <a:spcBef>
                <a:spcPts val="1800"/>
              </a:spcBef>
              <a:buFont typeface="Wingdings" panose="05000000000000000000" pitchFamily="2" charset="2"/>
              <a:buChar char="§"/>
            </a:pPr>
            <a:r>
              <a:rPr lang="en-GB" sz="1700" dirty="0">
                <a:solidFill>
                  <a:srgbClr val="0070C0"/>
                </a:solidFill>
              </a:rPr>
              <a:t>ALK: </a:t>
            </a:r>
            <a:r>
              <a:rPr lang="en-US" sz="1700" dirty="0">
                <a:solidFill>
                  <a:srgbClr val="0070C0"/>
                </a:solidFill>
              </a:rPr>
              <a:t>the proportion of ﬁsh in a length group that falls into a particular age-class</a:t>
            </a:r>
          </a:p>
          <a:p>
            <a:pPr marL="457200" lvl="1" indent="0">
              <a:lnSpc>
                <a:spcPct val="110000"/>
              </a:lnSpc>
              <a:spcBef>
                <a:spcPts val="1200"/>
              </a:spcBef>
              <a:buNone/>
            </a:pPr>
            <a:endParaRPr lang="en-GB" sz="1700" dirty="0">
              <a:solidFill>
                <a:srgbClr val="0070C0"/>
              </a:solidFill>
            </a:endParaRPr>
          </a:p>
          <a:p>
            <a:pPr>
              <a:lnSpc>
                <a:spcPct val="110000"/>
              </a:lnSpc>
              <a:spcBef>
                <a:spcPts val="1800"/>
              </a:spcBef>
            </a:pPr>
            <a:r>
              <a:rPr lang="en-GB" sz="2400" dirty="0"/>
              <a:t>We propose a strong case for assuming </a:t>
            </a:r>
            <a:r>
              <a:rPr lang="en-GB" sz="2400" dirty="0">
                <a:solidFill>
                  <a:srgbClr val="C00000"/>
                </a:solidFill>
              </a:rPr>
              <a:t>variation</a:t>
            </a:r>
            <a:r>
              <a:rPr lang="en-GB" sz="2400" dirty="0"/>
              <a:t> in the ALK within these areas:</a:t>
            </a:r>
          </a:p>
          <a:p>
            <a:pPr lvl="1">
              <a:lnSpc>
                <a:spcPct val="110000"/>
              </a:lnSpc>
              <a:spcBef>
                <a:spcPts val="1800"/>
              </a:spcBef>
              <a:buFont typeface="Wingdings" panose="05000000000000000000" pitchFamily="2" charset="2"/>
              <a:buChar char="§"/>
            </a:pPr>
            <a:r>
              <a:rPr lang="en-GB" sz="1700" dirty="0"/>
              <a:t>Provide two estimators which consider spatial variation in the data</a:t>
            </a:r>
          </a:p>
          <a:p>
            <a:pPr lvl="1">
              <a:lnSpc>
                <a:spcPct val="110000"/>
              </a:lnSpc>
              <a:spcBef>
                <a:spcPts val="1800"/>
              </a:spcBef>
              <a:buFont typeface="Wingdings" panose="05000000000000000000" pitchFamily="2" charset="2"/>
              <a:buChar char="§"/>
            </a:pPr>
            <a:r>
              <a:rPr lang="en-GB" sz="1700" dirty="0"/>
              <a:t>Estimate uncertainty for the estimated parameters </a:t>
            </a:r>
          </a:p>
          <a:p>
            <a:pPr lvl="1"/>
            <a:endParaRPr lang="nb-NO" dirty="0"/>
          </a:p>
        </p:txBody>
      </p:sp>
    </p:spTree>
    <p:extLst>
      <p:ext uri="{BB962C8B-B14F-4D97-AF65-F5344CB8AC3E}">
        <p14:creationId xmlns:p14="http://schemas.microsoft.com/office/powerpoint/2010/main" val="2341440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500" b="1" dirty="0">
                <a:solidFill>
                  <a:srgbClr val="0070C0"/>
                </a:solidFill>
              </a:rPr>
              <a:t>The North Sea Cod Data</a:t>
            </a:r>
          </a:p>
        </p:txBody>
      </p:sp>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1" y="607422"/>
            <a:ext cx="11364686" cy="5995851"/>
          </a:xfrm>
          <a:prstGeom prst="round1Rect">
            <a:avLst/>
          </a:prstGeom>
        </p:spPr>
        <p:txBody>
          <a:bodyPr>
            <a:normAutofit/>
          </a:bodyPr>
          <a:lstStyle/>
          <a:p>
            <a:pPr>
              <a:lnSpc>
                <a:spcPct val="100000"/>
              </a:lnSpc>
              <a:spcBef>
                <a:spcPts val="1800"/>
              </a:spcBef>
            </a:pPr>
            <a:r>
              <a:rPr lang="en-GB" sz="2000" dirty="0"/>
              <a:t>Brief description of cod data in Q1 of 2015</a:t>
            </a:r>
          </a:p>
          <a:p>
            <a:pPr>
              <a:lnSpc>
                <a:spcPct val="100000"/>
              </a:lnSpc>
              <a:spcBef>
                <a:spcPts val="1200"/>
              </a:spcBef>
            </a:pPr>
            <a:endParaRPr lang="en-US" sz="1700" dirty="0">
              <a:solidFill>
                <a:srgbClr val="C00000"/>
              </a:solidFill>
            </a:endParaRPr>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marL="0" indent="0">
              <a:spcBef>
                <a:spcPts val="0"/>
              </a:spcBef>
              <a:buNone/>
            </a:pPr>
            <a:endParaRPr lang="en-GB" sz="1800" dirty="0"/>
          </a:p>
          <a:p>
            <a:endParaRPr lang="nb-NO" dirty="0"/>
          </a:p>
        </p:txBody>
      </p:sp>
      <p:pic>
        <p:nvPicPr>
          <p:cNvPr id="5" name="Picture 4">
            <a:extLst>
              <a:ext uri="{FF2B5EF4-FFF2-40B4-BE49-F238E27FC236}">
                <a16:creationId xmlns:a16="http://schemas.microsoft.com/office/drawing/2014/main" id="{B817C2CE-4B24-4E3A-AE50-EBB801E8555E}"/>
              </a:ext>
            </a:extLst>
          </p:cNvPr>
          <p:cNvPicPr>
            <a:picLocks noChangeAspect="1"/>
          </p:cNvPicPr>
          <p:nvPr/>
        </p:nvPicPr>
        <p:blipFill>
          <a:blip r:embed="rId2"/>
          <a:stretch>
            <a:fillRect/>
          </a:stretch>
        </p:blipFill>
        <p:spPr>
          <a:xfrm>
            <a:off x="356840" y="1494263"/>
            <a:ext cx="11649306" cy="4586869"/>
          </a:xfrm>
          <a:prstGeom prst="rect">
            <a:avLst/>
          </a:prstGeom>
        </p:spPr>
      </p:pic>
    </p:spTree>
    <p:extLst>
      <p:ext uri="{BB962C8B-B14F-4D97-AF65-F5344CB8AC3E}">
        <p14:creationId xmlns:p14="http://schemas.microsoft.com/office/powerpoint/2010/main" val="1584922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500" b="1" dirty="0">
                <a:solidFill>
                  <a:srgbClr val="0070C0"/>
                </a:solidFill>
              </a:rPr>
              <a:t>The North Sea Cod Data</a:t>
            </a:r>
          </a:p>
        </p:txBody>
      </p:sp>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1" y="607422"/>
            <a:ext cx="11364686" cy="5995851"/>
          </a:xfrm>
          <a:prstGeom prst="round1Rect">
            <a:avLst/>
          </a:prstGeom>
        </p:spPr>
        <p:txBody>
          <a:bodyPr>
            <a:normAutofit/>
          </a:bodyPr>
          <a:lstStyle/>
          <a:p>
            <a:pPr>
              <a:lnSpc>
                <a:spcPct val="100000"/>
              </a:lnSpc>
              <a:spcBef>
                <a:spcPts val="1800"/>
              </a:spcBef>
            </a:pPr>
            <a:r>
              <a:rPr lang="en-GB" sz="2000" dirty="0"/>
              <a:t>Smaller samples for larger age-length groups</a:t>
            </a:r>
          </a:p>
          <a:p>
            <a:pPr>
              <a:lnSpc>
                <a:spcPct val="100000"/>
              </a:lnSpc>
              <a:spcBef>
                <a:spcPts val="1800"/>
              </a:spcBef>
            </a:pPr>
            <a:r>
              <a:rPr lang="en-GB" sz="2000" dirty="0"/>
              <a:t>Higher catch rates for smaller, younger fish</a:t>
            </a:r>
          </a:p>
          <a:p>
            <a:pPr>
              <a:lnSpc>
                <a:spcPct val="100000"/>
              </a:lnSpc>
              <a:spcBef>
                <a:spcPts val="1200"/>
              </a:spcBef>
            </a:pPr>
            <a:endParaRPr lang="en-US" sz="1700" dirty="0">
              <a:solidFill>
                <a:srgbClr val="C00000"/>
              </a:solidFill>
            </a:endParaRPr>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marL="0" indent="0">
              <a:spcBef>
                <a:spcPts val="0"/>
              </a:spcBef>
              <a:buNone/>
            </a:pPr>
            <a:endParaRPr lang="en-GB" sz="1800" dirty="0"/>
          </a:p>
          <a:p>
            <a:endParaRPr lang="nb-NO" dirty="0"/>
          </a:p>
        </p:txBody>
      </p:sp>
      <p:pic>
        <p:nvPicPr>
          <p:cNvPr id="4" name="Picture 3">
            <a:extLst>
              <a:ext uri="{FF2B5EF4-FFF2-40B4-BE49-F238E27FC236}">
                <a16:creationId xmlns:a16="http://schemas.microsoft.com/office/drawing/2014/main" id="{B2F18756-C144-4D98-8E13-1A1CCA1F4112}"/>
              </a:ext>
            </a:extLst>
          </p:cNvPr>
          <p:cNvPicPr>
            <a:picLocks noChangeAspect="1"/>
          </p:cNvPicPr>
          <p:nvPr/>
        </p:nvPicPr>
        <p:blipFill>
          <a:blip r:embed="rId2"/>
          <a:stretch>
            <a:fillRect/>
          </a:stretch>
        </p:blipFill>
        <p:spPr>
          <a:xfrm>
            <a:off x="2448542" y="2093773"/>
            <a:ext cx="6556917" cy="4594071"/>
          </a:xfrm>
          <a:prstGeom prst="rect">
            <a:avLst/>
          </a:prstGeom>
        </p:spPr>
      </p:pic>
    </p:spTree>
    <p:extLst>
      <p:ext uri="{BB962C8B-B14F-4D97-AF65-F5344CB8AC3E}">
        <p14:creationId xmlns:p14="http://schemas.microsoft.com/office/powerpoint/2010/main" val="87332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500" b="1" dirty="0">
                <a:solidFill>
                  <a:srgbClr val="0070C0"/>
                </a:solidFill>
              </a:rPr>
              <a:t>Results</a:t>
            </a:r>
          </a:p>
        </p:txBody>
      </p:sp>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0" y="431074"/>
            <a:ext cx="12002589" cy="6172199"/>
          </a:xfrm>
          <a:prstGeom prst="round1Rect">
            <a:avLst/>
          </a:prstGeom>
        </p:spPr>
        <p:txBody>
          <a:bodyPr>
            <a:normAutofit/>
          </a:bodyPr>
          <a:lstStyle/>
          <a:p>
            <a:pPr>
              <a:lnSpc>
                <a:spcPct val="100000"/>
              </a:lnSpc>
              <a:spcBef>
                <a:spcPts val="600"/>
              </a:spcBef>
            </a:pPr>
            <a:r>
              <a:rPr lang="en-GB" sz="1600" dirty="0"/>
              <a:t>Model-based ALK generally performs better in terms of uncertainty estimation. Accounts for Spatial differences in age-length structures </a:t>
            </a:r>
          </a:p>
          <a:p>
            <a:pPr>
              <a:lnSpc>
                <a:spcPct val="100000"/>
              </a:lnSpc>
              <a:spcBef>
                <a:spcPts val="600"/>
              </a:spcBef>
            </a:pPr>
            <a:r>
              <a:rPr lang="en-GB" sz="1600" dirty="0"/>
              <a:t>DATRAS procedure generally gave smaller estimates of uncertainty as it lacks the potential to account for spatial variation in the data</a:t>
            </a:r>
          </a:p>
          <a:p>
            <a:pPr>
              <a:lnSpc>
                <a:spcPct val="100000"/>
              </a:lnSpc>
              <a:spcBef>
                <a:spcPts val="600"/>
              </a:spcBef>
            </a:pPr>
            <a:r>
              <a:rPr lang="en-GB" sz="1600" dirty="0"/>
              <a:t>Estimated CPUE at age is captured within a 95% CI for all methods</a:t>
            </a:r>
          </a:p>
          <a:p>
            <a:pPr>
              <a:lnSpc>
                <a:spcPct val="100000"/>
              </a:lnSpc>
              <a:spcBef>
                <a:spcPts val="1200"/>
              </a:spcBef>
            </a:pPr>
            <a:endParaRPr lang="en-US" sz="1700" dirty="0">
              <a:solidFill>
                <a:srgbClr val="C00000"/>
              </a:solidFill>
            </a:endParaRPr>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marL="0" indent="0">
              <a:spcBef>
                <a:spcPts val="0"/>
              </a:spcBef>
              <a:buNone/>
            </a:pPr>
            <a:endParaRPr lang="en-GB" sz="1800" dirty="0"/>
          </a:p>
          <a:p>
            <a:endParaRPr lang="nb-NO" dirty="0"/>
          </a:p>
        </p:txBody>
      </p:sp>
      <p:pic>
        <p:nvPicPr>
          <p:cNvPr id="4" name="Picture 3">
            <a:extLst>
              <a:ext uri="{FF2B5EF4-FFF2-40B4-BE49-F238E27FC236}">
                <a16:creationId xmlns:a16="http://schemas.microsoft.com/office/drawing/2014/main" id="{A8B5B0B4-FF39-4FD1-A425-319F9B91D526}"/>
              </a:ext>
            </a:extLst>
          </p:cNvPr>
          <p:cNvPicPr>
            <a:picLocks noChangeAspect="1"/>
          </p:cNvPicPr>
          <p:nvPr/>
        </p:nvPicPr>
        <p:blipFill>
          <a:blip r:embed="rId2"/>
          <a:stretch>
            <a:fillRect/>
          </a:stretch>
        </p:blipFill>
        <p:spPr>
          <a:xfrm>
            <a:off x="692331" y="1554480"/>
            <a:ext cx="10802983" cy="5303520"/>
          </a:xfrm>
          <a:prstGeom prst="rect">
            <a:avLst/>
          </a:prstGeom>
        </p:spPr>
      </p:pic>
    </p:spTree>
    <p:extLst>
      <p:ext uri="{BB962C8B-B14F-4D97-AF65-F5344CB8AC3E}">
        <p14:creationId xmlns:p14="http://schemas.microsoft.com/office/powerpoint/2010/main" val="3158563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A9FE-D97A-47F4-BA4D-0773EC2B3C14}"/>
              </a:ext>
            </a:extLst>
          </p:cNvPr>
          <p:cNvSpPr>
            <a:spLocks noGrp="1"/>
          </p:cNvSpPr>
          <p:nvPr>
            <p:ph type="ctrTitle"/>
          </p:nvPr>
        </p:nvSpPr>
        <p:spPr>
          <a:xfrm>
            <a:off x="1568605" y="1"/>
            <a:ext cx="9144000" cy="1092820"/>
          </a:xfrm>
        </p:spPr>
        <p:txBody>
          <a:bodyPr/>
          <a:lstStyle/>
          <a:p>
            <a:r>
              <a:rPr lang="en-GB" b="1" dirty="0">
                <a:solidFill>
                  <a:schemeClr val="bg1"/>
                </a:solidFill>
              </a:rPr>
              <a:t>Thank you</a:t>
            </a:r>
            <a:endParaRPr lang="nb-NO" b="1" dirty="0">
              <a:solidFill>
                <a:schemeClr val="bg1"/>
              </a:solidFill>
            </a:endParaRPr>
          </a:p>
        </p:txBody>
      </p:sp>
      <p:sp>
        <p:nvSpPr>
          <p:cNvPr id="3" name="Subtitle 2">
            <a:extLst>
              <a:ext uri="{FF2B5EF4-FFF2-40B4-BE49-F238E27FC236}">
                <a16:creationId xmlns:a16="http://schemas.microsoft.com/office/drawing/2014/main" id="{AF75517F-1F6F-416B-A087-579963BF6CE8}"/>
              </a:ext>
            </a:extLst>
          </p:cNvPr>
          <p:cNvSpPr>
            <a:spLocks noGrp="1"/>
          </p:cNvSpPr>
          <p:nvPr>
            <p:ph type="subTitle" idx="1"/>
          </p:nvPr>
        </p:nvSpPr>
        <p:spPr>
          <a:xfrm>
            <a:off x="1524000" y="4512527"/>
            <a:ext cx="9144000" cy="1033346"/>
          </a:xfrm>
        </p:spPr>
        <p:txBody>
          <a:bodyPr>
            <a:normAutofit/>
          </a:bodyPr>
          <a:lstStyle/>
          <a:p>
            <a:r>
              <a:rPr lang="en-GB" sz="6000" b="1" dirty="0">
                <a:solidFill>
                  <a:schemeClr val="bg1"/>
                </a:solidFill>
              </a:rPr>
              <a:t>Questions?</a:t>
            </a:r>
            <a:endParaRPr lang="nb-NO" sz="6000" b="1" dirty="0">
              <a:solidFill>
                <a:schemeClr val="bg1"/>
              </a:solidFill>
            </a:endParaRPr>
          </a:p>
        </p:txBody>
      </p:sp>
    </p:spTree>
    <p:extLst>
      <p:ext uri="{BB962C8B-B14F-4D97-AF65-F5344CB8AC3E}">
        <p14:creationId xmlns:p14="http://schemas.microsoft.com/office/powerpoint/2010/main" val="2056433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222069" y="542109"/>
            <a:ext cx="11131731" cy="6146073"/>
          </a:xfrm>
        </p:spPr>
        <p:txBody>
          <a:bodyPr>
            <a:normAutofit fontScale="92500" lnSpcReduction="20000"/>
          </a:bodyPr>
          <a:lstStyle/>
          <a:p>
            <a:pPr marL="514350" indent="-514350">
              <a:lnSpc>
                <a:spcPct val="110000"/>
              </a:lnSpc>
              <a:buFont typeface="+mj-lt"/>
              <a:buAutoNum type="arabicPeriod"/>
            </a:pPr>
            <a:r>
              <a:rPr lang="en-GB" sz="1700" dirty="0"/>
              <a:t>Vessels are free to choose trawling positions in the statistical rectangle but check for “clear” tow. Is this still being done, if not when did each nation stopped, and what has each nation been doing?</a:t>
            </a:r>
          </a:p>
          <a:p>
            <a:pPr marL="514350" indent="-514350">
              <a:lnSpc>
                <a:spcPct val="110000"/>
              </a:lnSpc>
              <a:buFont typeface="+mj-lt"/>
              <a:buAutoNum type="arabicPeriod"/>
            </a:pPr>
            <a:endParaRPr lang="en-GB" sz="1700" dirty="0"/>
          </a:p>
          <a:p>
            <a:pPr marL="514350" indent="-514350">
              <a:lnSpc>
                <a:spcPct val="110000"/>
              </a:lnSpc>
              <a:buFont typeface="+mj-lt"/>
              <a:buAutoNum type="arabicPeriod"/>
            </a:pPr>
            <a:r>
              <a:rPr lang="en-GB" sz="1700" dirty="0"/>
              <a:t>Locations are randomly selected in advance from trawlable positions made from 2000-2017 (IBTS Q1 sampling procedure document has this information). When has this started, and have all nations been involved in this from its start, if no when has this been adopted by each nation?</a:t>
            </a:r>
          </a:p>
          <a:p>
            <a:pPr marL="514350" indent="-514350">
              <a:lnSpc>
                <a:spcPct val="110000"/>
              </a:lnSpc>
              <a:buFont typeface="+mj-lt"/>
              <a:buAutoNum type="arabicPeriod"/>
            </a:pPr>
            <a:endParaRPr lang="en-GB" sz="1700" dirty="0"/>
          </a:p>
          <a:p>
            <a:pPr marL="514350" indent="-514350">
              <a:lnSpc>
                <a:spcPct val="110000"/>
              </a:lnSpc>
              <a:buFont typeface="+mj-lt"/>
              <a:buAutoNum type="arabicPeriod"/>
            </a:pPr>
            <a:r>
              <a:rPr lang="en-GB" sz="1800" dirty="0"/>
              <a:t>Sampling of otoliths:</a:t>
            </a:r>
          </a:p>
          <a:p>
            <a:pPr lvl="1">
              <a:lnSpc>
                <a:spcPct val="110000"/>
              </a:lnSpc>
            </a:pPr>
            <a:r>
              <a:rPr lang="en-GB" sz="1800" dirty="0"/>
              <a:t>ICES suggested the sampling procedure in the following Table 7  (on the next slide) per ROUND FISH AREA</a:t>
            </a:r>
          </a:p>
          <a:p>
            <a:pPr lvl="2">
              <a:lnSpc>
                <a:spcPct val="110000"/>
              </a:lnSpc>
              <a:spcBef>
                <a:spcPts val="1800"/>
              </a:spcBef>
              <a:buFont typeface="Wingdings" panose="05000000000000000000" pitchFamily="2" charset="2"/>
              <a:buChar char="§"/>
            </a:pPr>
            <a:r>
              <a:rPr lang="en-US" sz="1500" dirty="0"/>
              <a:t>to 0.1cm below for shellfish, </a:t>
            </a:r>
          </a:p>
          <a:p>
            <a:pPr lvl="2">
              <a:lnSpc>
                <a:spcPct val="110000"/>
              </a:lnSpc>
              <a:spcBef>
                <a:spcPts val="1800"/>
              </a:spcBef>
              <a:buFont typeface="Wingdings" panose="05000000000000000000" pitchFamily="2" charset="2"/>
              <a:buChar char="§"/>
            </a:pPr>
            <a:r>
              <a:rPr lang="en-US" sz="1500" dirty="0"/>
              <a:t>to 0.5cm below for herring and sprat and </a:t>
            </a:r>
          </a:p>
          <a:p>
            <a:pPr lvl="2">
              <a:lnSpc>
                <a:spcPct val="110000"/>
              </a:lnSpc>
              <a:spcBef>
                <a:spcPts val="1800"/>
              </a:spcBef>
              <a:buFont typeface="Wingdings" panose="05000000000000000000" pitchFamily="2" charset="2"/>
              <a:buChar char="§"/>
            </a:pPr>
            <a:r>
              <a:rPr lang="en-US" sz="1500" dirty="0"/>
              <a:t>to 1cm below for all other species</a:t>
            </a:r>
          </a:p>
          <a:p>
            <a:pPr lvl="1">
              <a:lnSpc>
                <a:spcPct val="110000"/>
              </a:lnSpc>
            </a:pPr>
            <a:endParaRPr lang="en-GB" dirty="0"/>
          </a:p>
          <a:p>
            <a:pPr lvl="1">
              <a:lnSpc>
                <a:spcPct val="110000"/>
              </a:lnSpc>
            </a:pPr>
            <a:r>
              <a:rPr lang="en-GB" sz="1800" dirty="0"/>
              <a:t>Norway has been sampling 1 otolith per length class per TRAWL HAUL when Jennifer Devine took over IBTS Norway. What year was this (2013)? Have the other countries been sampling this way too, if so from when?</a:t>
            </a:r>
          </a:p>
          <a:p>
            <a:pPr lvl="1">
              <a:lnSpc>
                <a:spcPct val="110000"/>
              </a:lnSpc>
            </a:pPr>
            <a:endParaRPr lang="en-GB" sz="1800" dirty="0"/>
          </a:p>
          <a:p>
            <a:pPr lvl="1">
              <a:lnSpc>
                <a:spcPct val="110000"/>
              </a:lnSpc>
            </a:pPr>
            <a:r>
              <a:rPr lang="en-GB" sz="1800" dirty="0"/>
              <a:t>ICES suggested that from 2018 samples of otoliths per length class should be take from all TRAWL HAULS and not ROUND FISH AREAS, special instructions for Whiting and Norway pout (see Table 7, next slide) . Have all countries adopted the changes, if not what has been done by each nation?</a:t>
            </a:r>
          </a:p>
          <a:p>
            <a:pPr marL="914400" lvl="2" indent="0">
              <a:buNone/>
            </a:pPr>
            <a:endParaRPr lang="nb-NO" dirty="0"/>
          </a:p>
        </p:txBody>
      </p:sp>
    </p:spTree>
    <p:extLst>
      <p:ext uri="{BB962C8B-B14F-4D97-AF65-F5344CB8AC3E}">
        <p14:creationId xmlns:p14="http://schemas.microsoft.com/office/powerpoint/2010/main" val="2631537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222069" y="542110"/>
            <a:ext cx="11131731" cy="6080760"/>
          </a:xfrm>
        </p:spPr>
        <p:txBody>
          <a:bodyPr>
            <a:normAutofit/>
          </a:bodyPr>
          <a:lstStyle/>
          <a:p>
            <a:pPr lvl="2"/>
            <a:endParaRPr lang="nb-NO" dirty="0"/>
          </a:p>
        </p:txBody>
      </p:sp>
      <p:pic>
        <p:nvPicPr>
          <p:cNvPr id="4" name="Content Placeholder 10">
            <a:extLst>
              <a:ext uri="{FF2B5EF4-FFF2-40B4-BE49-F238E27FC236}">
                <a16:creationId xmlns:a16="http://schemas.microsoft.com/office/drawing/2014/main" id="{38E05515-F2C3-44FB-BD92-E77CCEDA35F6}"/>
              </a:ext>
            </a:extLst>
          </p:cNvPr>
          <p:cNvPicPr>
            <a:picLocks noChangeAspect="1"/>
          </p:cNvPicPr>
          <p:nvPr/>
        </p:nvPicPr>
        <p:blipFill>
          <a:blip r:embed="rId2"/>
          <a:stretch>
            <a:fillRect/>
          </a:stretch>
        </p:blipFill>
        <p:spPr>
          <a:xfrm>
            <a:off x="228600" y="515983"/>
            <a:ext cx="11083835" cy="6106886"/>
          </a:xfrm>
          <a:prstGeom prst="rect">
            <a:avLst/>
          </a:prstGeom>
        </p:spPr>
      </p:pic>
    </p:spTree>
    <p:extLst>
      <p:ext uri="{BB962C8B-B14F-4D97-AF65-F5344CB8AC3E}">
        <p14:creationId xmlns:p14="http://schemas.microsoft.com/office/powerpoint/2010/main" val="129026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222069" y="542110"/>
            <a:ext cx="11131731" cy="6080760"/>
          </a:xfrm>
        </p:spPr>
        <p:txBody>
          <a:bodyPr>
            <a:normAutofit/>
          </a:bodyPr>
          <a:lstStyle/>
          <a:p>
            <a:pPr>
              <a:lnSpc>
                <a:spcPct val="100000"/>
              </a:lnSpc>
              <a:spcBef>
                <a:spcPts val="1200"/>
              </a:spcBef>
            </a:pPr>
            <a:r>
              <a:rPr lang="en-GB" sz="1800" dirty="0"/>
              <a:t>Are the primary sampling units SWEPT-AREA trawl hauls?</a:t>
            </a:r>
          </a:p>
          <a:p>
            <a:pPr>
              <a:lnSpc>
                <a:spcPct val="100000"/>
              </a:lnSpc>
              <a:spcBef>
                <a:spcPts val="1200"/>
              </a:spcBef>
            </a:pPr>
            <a:r>
              <a:rPr lang="en-GB" sz="1800" dirty="0"/>
              <a:t>ICES suggested more than two trawl hauls be taken in the following areas </a:t>
            </a:r>
            <a:r>
              <a:rPr lang="en-US" sz="1800" dirty="0"/>
              <a:t>in the Eastern English Channel, Southern North Sea and Central North Sea. Why is this the case, and is this sampling strategy still being adopted by the nations who typically fish in these areas?</a:t>
            </a:r>
          </a:p>
          <a:p>
            <a:pPr marL="0" indent="0">
              <a:lnSpc>
                <a:spcPct val="100000"/>
              </a:lnSpc>
              <a:spcBef>
                <a:spcPts val="1200"/>
              </a:spcBef>
              <a:buNone/>
            </a:pPr>
            <a:endParaRPr lang="en-US" sz="1800" dirty="0"/>
          </a:p>
          <a:p>
            <a:pPr lvl="1">
              <a:lnSpc>
                <a:spcPct val="100000"/>
              </a:lnSpc>
              <a:spcBef>
                <a:spcPts val="1200"/>
              </a:spcBef>
              <a:buFont typeface="Wingdings" panose="05000000000000000000" pitchFamily="2" charset="2"/>
              <a:buChar char="§"/>
            </a:pPr>
            <a:r>
              <a:rPr lang="en-US" sz="1700" dirty="0"/>
              <a:t>at least 3 hauls per rectangle are taken in statistical rectangles 31F1, 31F2, 32F1, 33F4, 34F2, 34F3, 34F4, 35F3, 35F4;</a:t>
            </a:r>
          </a:p>
          <a:p>
            <a:pPr lvl="1">
              <a:lnSpc>
                <a:spcPct val="100000"/>
              </a:lnSpc>
              <a:spcBef>
                <a:spcPts val="1200"/>
              </a:spcBef>
              <a:buFont typeface="Wingdings" panose="05000000000000000000" pitchFamily="2" charset="2"/>
              <a:buChar char="§"/>
            </a:pPr>
            <a:r>
              <a:rPr lang="en-US" sz="1700" dirty="0"/>
              <a:t> while six or more hauls per rectangle are taken in statistical rectangles 30F1, 32F2, 32F3, 33F2, 33F3 (ICES 1999)</a:t>
            </a:r>
          </a:p>
          <a:p>
            <a:pPr lvl="1">
              <a:lnSpc>
                <a:spcPct val="100000"/>
              </a:lnSpc>
              <a:spcBef>
                <a:spcPts val="1200"/>
              </a:spcBef>
              <a:buFont typeface="Wingdings" panose="05000000000000000000" pitchFamily="2" charset="2"/>
              <a:buChar char="§"/>
            </a:pPr>
            <a:endParaRPr lang="en-US" sz="1400" dirty="0"/>
          </a:p>
          <a:p>
            <a:pPr>
              <a:lnSpc>
                <a:spcPct val="100000"/>
              </a:lnSpc>
              <a:spcBef>
                <a:spcPts val="1200"/>
              </a:spcBef>
            </a:pPr>
            <a:r>
              <a:rPr lang="en-US" sz="1800" dirty="0"/>
              <a:t>There are some guidelines in ICES documentation regarding door spread and headline height (See Figure 5 on next slide). Are all countries applying these guidelines, if not what guidelines are adopted by each nation? </a:t>
            </a:r>
          </a:p>
          <a:p>
            <a:pPr>
              <a:lnSpc>
                <a:spcPct val="100000"/>
              </a:lnSpc>
              <a:spcBef>
                <a:spcPts val="1200"/>
              </a:spcBef>
            </a:pPr>
            <a:endParaRPr lang="en-US" sz="1800" dirty="0"/>
          </a:p>
          <a:p>
            <a:pPr>
              <a:lnSpc>
                <a:spcPct val="100000"/>
              </a:lnSpc>
              <a:spcBef>
                <a:spcPts val="1200"/>
              </a:spcBef>
            </a:pPr>
            <a:r>
              <a:rPr lang="en-US" sz="1800" dirty="0"/>
              <a:t>ICES suggested that in some rectangles weights based on its surface area must be attached (see Table with weights) and CPUE estimates for herring, sprat and saithe must be adjusted by these weights. Why is this not applied to all fish species caught in these areas?</a:t>
            </a:r>
          </a:p>
          <a:p>
            <a:pPr lvl="1">
              <a:lnSpc>
                <a:spcPct val="100000"/>
              </a:lnSpc>
              <a:spcBef>
                <a:spcPts val="1200"/>
              </a:spcBef>
              <a:buFont typeface="Wingdings" panose="05000000000000000000" pitchFamily="2" charset="2"/>
              <a:buChar char="§"/>
            </a:pPr>
            <a:endParaRPr lang="en-US" sz="1400" dirty="0"/>
          </a:p>
          <a:p>
            <a:pPr marL="457200" lvl="1" indent="0">
              <a:lnSpc>
                <a:spcPct val="100000"/>
              </a:lnSpc>
              <a:spcBef>
                <a:spcPts val="1200"/>
              </a:spcBef>
              <a:buNone/>
            </a:pPr>
            <a:endParaRPr lang="nb-NO" sz="1400" dirty="0"/>
          </a:p>
        </p:txBody>
      </p:sp>
    </p:spTree>
    <p:extLst>
      <p:ext uri="{BB962C8B-B14F-4D97-AF65-F5344CB8AC3E}">
        <p14:creationId xmlns:p14="http://schemas.microsoft.com/office/powerpoint/2010/main" val="1632386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pic>
        <p:nvPicPr>
          <p:cNvPr id="4" name="Content Placeholder 3">
            <a:extLst>
              <a:ext uri="{FF2B5EF4-FFF2-40B4-BE49-F238E27FC236}">
                <a16:creationId xmlns:a16="http://schemas.microsoft.com/office/drawing/2014/main" id="{19CEFF7A-EC57-4757-ACE4-40F613A74C11}"/>
              </a:ext>
            </a:extLst>
          </p:cNvPr>
          <p:cNvPicPr>
            <a:picLocks noGrp="1" noChangeAspect="1"/>
          </p:cNvPicPr>
          <p:nvPr>
            <p:ph idx="1"/>
          </p:nvPr>
        </p:nvPicPr>
        <p:blipFill>
          <a:blip r:embed="rId2"/>
          <a:stretch>
            <a:fillRect/>
          </a:stretch>
        </p:blipFill>
        <p:spPr>
          <a:xfrm>
            <a:off x="222250" y="878010"/>
            <a:ext cx="11131550" cy="5408367"/>
          </a:xfrm>
          <a:prstGeom prst="rect">
            <a:avLst/>
          </a:prstGeom>
        </p:spPr>
      </p:pic>
    </p:spTree>
    <p:extLst>
      <p:ext uri="{BB962C8B-B14F-4D97-AF65-F5344CB8AC3E}">
        <p14:creationId xmlns:p14="http://schemas.microsoft.com/office/powerpoint/2010/main" val="763677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pic>
        <p:nvPicPr>
          <p:cNvPr id="6" name="Content Placeholder 5">
            <a:extLst>
              <a:ext uri="{FF2B5EF4-FFF2-40B4-BE49-F238E27FC236}">
                <a16:creationId xmlns:a16="http://schemas.microsoft.com/office/drawing/2014/main" id="{D7709957-DA51-40FE-AC63-70921535D16A}"/>
              </a:ext>
            </a:extLst>
          </p:cNvPr>
          <p:cNvPicPr>
            <a:picLocks noGrp="1" noChangeAspect="1"/>
          </p:cNvPicPr>
          <p:nvPr>
            <p:ph idx="1"/>
          </p:nvPr>
        </p:nvPicPr>
        <p:blipFill>
          <a:blip r:embed="rId2"/>
          <a:stretch>
            <a:fillRect/>
          </a:stretch>
        </p:blipFill>
        <p:spPr>
          <a:xfrm>
            <a:off x="1822270" y="489857"/>
            <a:ext cx="8334102" cy="6270172"/>
          </a:xfrm>
          <a:prstGeom prst="rect">
            <a:avLst/>
          </a:prstGeom>
        </p:spPr>
      </p:pic>
    </p:spTree>
    <p:extLst>
      <p:ext uri="{BB962C8B-B14F-4D97-AF65-F5344CB8AC3E}">
        <p14:creationId xmlns:p14="http://schemas.microsoft.com/office/powerpoint/2010/main" val="1894379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4" name="Content Placeholder 3">
            <a:extLst>
              <a:ext uri="{FF2B5EF4-FFF2-40B4-BE49-F238E27FC236}">
                <a16:creationId xmlns:a16="http://schemas.microsoft.com/office/drawing/2014/main" id="{DC815343-2990-4F89-B715-94CB9FDF6FDE}"/>
              </a:ext>
            </a:extLst>
          </p:cNvPr>
          <p:cNvSpPr>
            <a:spLocks noGrp="1"/>
          </p:cNvSpPr>
          <p:nvPr>
            <p:ph idx="1"/>
          </p:nvPr>
        </p:nvSpPr>
        <p:spPr>
          <a:xfrm>
            <a:off x="182880" y="607423"/>
            <a:ext cx="11795760" cy="5969726"/>
          </a:xfrm>
        </p:spPr>
        <p:txBody>
          <a:bodyPr/>
          <a:lstStyle/>
          <a:p>
            <a:r>
              <a:rPr lang="en-GB" sz="1800" dirty="0"/>
              <a:t>The standard gear is the GOV with either of two gears</a:t>
            </a:r>
          </a:p>
          <a:p>
            <a:pPr lvl="1">
              <a:buFont typeface="Wingdings" panose="05000000000000000000" pitchFamily="2" charset="2"/>
              <a:buChar char="§"/>
            </a:pPr>
            <a:r>
              <a:rPr lang="en-GB" sz="1700" dirty="0"/>
              <a:t>Ground gear “A” for smooth bottom</a:t>
            </a:r>
          </a:p>
          <a:p>
            <a:pPr lvl="1">
              <a:buFont typeface="Wingdings" panose="05000000000000000000" pitchFamily="2" charset="2"/>
              <a:buChar char="§"/>
            </a:pPr>
            <a:r>
              <a:rPr lang="en-GB" sz="1700" dirty="0"/>
              <a:t>Ground gear “B” for rough bottom</a:t>
            </a:r>
          </a:p>
          <a:p>
            <a:pPr lvl="1">
              <a:buFont typeface="Wingdings" panose="05000000000000000000" pitchFamily="2" charset="2"/>
              <a:buChar char="§"/>
            </a:pPr>
            <a:r>
              <a:rPr lang="en-US" sz="1700" dirty="0"/>
              <a:t>With an ``Exocet" kite and five floats attached to this kite</a:t>
            </a:r>
          </a:p>
          <a:p>
            <a:pPr lvl="1">
              <a:buFont typeface="Wingdings" panose="05000000000000000000" pitchFamily="2" charset="2"/>
              <a:buChar char="§"/>
            </a:pPr>
            <a:r>
              <a:rPr lang="en-GB" sz="1700" dirty="0"/>
              <a:t>D</a:t>
            </a:r>
            <a:r>
              <a:rPr lang="nb-NO" sz="1700" dirty="0"/>
              <a:t>oes each nation uses a combination of these gears during surveys or a single gear (which)?</a:t>
            </a:r>
            <a:endParaRPr lang="en-GB" sz="1700" dirty="0"/>
          </a:p>
        </p:txBody>
      </p:sp>
    </p:spTree>
    <p:extLst>
      <p:ext uri="{BB962C8B-B14F-4D97-AF65-F5344CB8AC3E}">
        <p14:creationId xmlns:p14="http://schemas.microsoft.com/office/powerpoint/2010/main" val="344528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0C7A-3303-4A53-A56E-85F3093A7D24}"/>
              </a:ext>
            </a:extLst>
          </p:cNvPr>
          <p:cNvSpPr>
            <a:spLocks noGrp="1"/>
          </p:cNvSpPr>
          <p:nvPr>
            <p:ph type="title"/>
          </p:nvPr>
        </p:nvSpPr>
        <p:spPr>
          <a:xfrm>
            <a:off x="720635" y="0"/>
            <a:ext cx="10515600" cy="470263"/>
          </a:xfrm>
        </p:spPr>
        <p:txBody>
          <a:bodyPr>
            <a:normAutofit fontScale="90000"/>
          </a:bodyPr>
          <a:lstStyle/>
          <a:p>
            <a:pPr algn="ctr"/>
            <a:r>
              <a:rPr lang="en-GB" sz="2800" b="1" dirty="0">
                <a:solidFill>
                  <a:srgbClr val="0070C0"/>
                </a:solidFill>
              </a:rPr>
              <a:t>Aims and Objectives</a:t>
            </a:r>
            <a:endParaRPr lang="nb-NO" sz="2800" b="1" dirty="0">
              <a:solidFill>
                <a:srgbClr val="0070C0"/>
              </a:solidFill>
            </a:endParaRPr>
          </a:p>
        </p:txBody>
      </p:sp>
      <p:sp>
        <p:nvSpPr>
          <p:cNvPr id="3" name="Content Placeholder 2">
            <a:extLst>
              <a:ext uri="{FF2B5EF4-FFF2-40B4-BE49-F238E27FC236}">
                <a16:creationId xmlns:a16="http://schemas.microsoft.com/office/drawing/2014/main" id="{95B4A624-686F-481E-80AE-58251B5B06E3}"/>
              </a:ext>
            </a:extLst>
          </p:cNvPr>
          <p:cNvSpPr>
            <a:spLocks noGrp="1"/>
          </p:cNvSpPr>
          <p:nvPr>
            <p:ph idx="1"/>
          </p:nvPr>
        </p:nvSpPr>
        <p:spPr>
          <a:xfrm>
            <a:off x="169817" y="483327"/>
            <a:ext cx="11704320" cy="6146074"/>
          </a:xfrm>
        </p:spPr>
        <p:txBody>
          <a:bodyPr/>
          <a:lstStyle/>
          <a:p>
            <a:pPr>
              <a:lnSpc>
                <a:spcPct val="100000"/>
              </a:lnSpc>
              <a:spcBef>
                <a:spcPts val="1800"/>
              </a:spcBef>
            </a:pPr>
            <a:r>
              <a:rPr lang="en-GB" sz="2400" dirty="0"/>
              <a:t>Age distribution clearly varies for age 2 cod of length  40cm within Central North Sea and Northern North Sea</a:t>
            </a:r>
          </a:p>
          <a:p>
            <a:pPr lvl="1"/>
            <a:endParaRPr lang="nb-NO" dirty="0"/>
          </a:p>
        </p:txBody>
      </p:sp>
      <p:pic>
        <p:nvPicPr>
          <p:cNvPr id="5" name="Picture 4">
            <a:extLst>
              <a:ext uri="{FF2B5EF4-FFF2-40B4-BE49-F238E27FC236}">
                <a16:creationId xmlns:a16="http://schemas.microsoft.com/office/drawing/2014/main" id="{DA9472AA-2544-453E-94C7-AAB50DCC607E}"/>
              </a:ext>
            </a:extLst>
          </p:cNvPr>
          <p:cNvPicPr>
            <a:picLocks noChangeAspect="1"/>
          </p:cNvPicPr>
          <p:nvPr/>
        </p:nvPicPr>
        <p:blipFill>
          <a:blip r:embed="rId2"/>
          <a:stretch>
            <a:fillRect/>
          </a:stretch>
        </p:blipFill>
        <p:spPr>
          <a:xfrm>
            <a:off x="2289090" y="1398709"/>
            <a:ext cx="6844937" cy="5224047"/>
          </a:xfrm>
          <a:prstGeom prst="rect">
            <a:avLst/>
          </a:prstGeom>
        </p:spPr>
      </p:pic>
    </p:spTree>
    <p:extLst>
      <p:ext uri="{BB962C8B-B14F-4D97-AF65-F5344CB8AC3E}">
        <p14:creationId xmlns:p14="http://schemas.microsoft.com/office/powerpoint/2010/main" val="1344987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500" b="1" dirty="0">
                <a:solidFill>
                  <a:srgbClr val="0070C0"/>
                </a:solidFill>
              </a:rPr>
              <a:t>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1" y="607422"/>
                <a:ext cx="11364686" cy="5995851"/>
              </a:xfrm>
              <a:prstGeom prst="round1Rect">
                <a:avLst/>
              </a:prstGeom>
            </p:spPr>
            <p:txBody>
              <a:bodyPr>
                <a:normAutofit/>
              </a:bodyPr>
              <a:lstStyle/>
              <a:p>
                <a:pPr marL="342900" indent="-342900">
                  <a:lnSpc>
                    <a:spcPct val="100000"/>
                  </a:lnSpc>
                  <a:spcBef>
                    <a:spcPts val="1800"/>
                  </a:spcBef>
                  <a:buFont typeface="+mj-lt"/>
                  <a:buAutoNum type="arabicPeriod"/>
                </a:pPr>
                <a:r>
                  <a:rPr lang="en-GB" sz="2000" dirty="0">
                    <a:solidFill>
                      <a:srgbClr val="0070C0"/>
                    </a:solidFill>
                  </a:rPr>
                  <a:t>Model-based bootstrap procedure</a:t>
                </a:r>
              </a:p>
              <a:p>
                <a:pPr lvl="1">
                  <a:lnSpc>
                    <a:spcPct val="100000"/>
                  </a:lnSpc>
                  <a:spcBef>
                    <a:spcPts val="1800"/>
                  </a:spcBef>
                  <a:buFont typeface="Wingdings" panose="05000000000000000000" pitchFamily="2" charset="2"/>
                  <a:buChar char="§"/>
                </a:pPr>
                <a:r>
                  <a:rPr lang="en-GB" sz="1800" dirty="0"/>
                  <a:t>Suppose we have 4 statistical rectangles in a RFA</a:t>
                </a:r>
              </a:p>
              <a:p>
                <a:pPr lvl="1">
                  <a:lnSpc>
                    <a:spcPct val="100000"/>
                  </a:lnSpc>
                  <a:spcBef>
                    <a:spcPts val="1800"/>
                  </a:spcBef>
                  <a:buFont typeface="Wingdings" panose="05000000000000000000" pitchFamily="2" charset="2"/>
                  <a:buChar char="§"/>
                </a:pPr>
                <a:r>
                  <a:rPr lang="en-GB" sz="1800" dirty="0"/>
                  <a:t>Each statistical rectangle contains  </a:t>
                </a:r>
                <a14:m>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m:t>
                        </m:r>
                        <m:r>
                          <a:rPr lang="en-GB" sz="1800" b="0" i="1" smtClean="0">
                            <a:latin typeface="Cambria Math" panose="02040503050406030204" pitchFamily="18" charset="0"/>
                          </a:rPr>
                          <m:t>𝐻</m:t>
                        </m:r>
                      </m:e>
                      <m:sub>
                        <m:r>
                          <a:rPr lang="en-GB" sz="1800" b="0" i="1" smtClean="0">
                            <a:latin typeface="Cambria Math" panose="02040503050406030204" pitchFamily="18" charset="0"/>
                          </a:rPr>
                          <m:t>𝑠</m:t>
                        </m:r>
                      </m:sub>
                    </m:sSub>
                    <m:r>
                      <a:rPr lang="en-GB" sz="1800" b="0" i="1" smtClean="0">
                        <a:latin typeface="Cambria Math" panose="02040503050406030204" pitchFamily="18" charset="0"/>
                      </a:rPr>
                      <m:t>|</m:t>
                    </m:r>
                  </m:oMath>
                </a14:m>
                <a:r>
                  <a:rPr lang="en-GB" sz="1800" dirty="0"/>
                  <a:t>  trawl hauls, e.g.,  the first statistical rectangle contain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m:t>
                        </m:r>
                        <m:r>
                          <a:rPr lang="en-GB" sz="1800" i="1">
                            <a:latin typeface="Cambria Math" panose="02040503050406030204" pitchFamily="18" charset="0"/>
                          </a:rPr>
                          <m:t>𝐻</m:t>
                        </m:r>
                      </m:e>
                      <m:sub>
                        <m:r>
                          <a:rPr lang="en-GB" sz="1800" i="1">
                            <a:latin typeface="Cambria Math" panose="02040503050406030204" pitchFamily="18" charset="0"/>
                          </a:rPr>
                          <m:t>𝑠</m:t>
                        </m:r>
                      </m:sub>
                    </m:sSub>
                    <m:r>
                      <a:rPr lang="en-GB" sz="1800" i="1">
                        <a:latin typeface="Cambria Math" panose="02040503050406030204" pitchFamily="18" charset="0"/>
                      </a:rPr>
                      <m:t>|</m:t>
                    </m:r>
                    <m:r>
                      <a:rPr lang="en-GB" sz="1800" b="0" i="0" smtClean="0">
                        <a:latin typeface="Cambria Math" panose="02040503050406030204" pitchFamily="18" charset="0"/>
                      </a:rPr>
                      <m:t>=3</m:t>
                    </m:r>
                  </m:oMath>
                </a14:m>
                <a:r>
                  <a:rPr lang="en-GB" sz="1800" dirty="0"/>
                  <a:t>, that is </a:t>
                </a:r>
                <a14:m>
                  <m:oMath xmlns:m="http://schemas.openxmlformats.org/officeDocument/2006/math">
                    <m:d>
                      <m:dPr>
                        <m:begChr m:val="{"/>
                        <m:endChr m:val="}"/>
                        <m:ctrlPr>
                          <a:rPr lang="en-GB" sz="1800" i="1" smtClean="0">
                            <a:latin typeface="Cambria Math" panose="02040503050406030204" pitchFamily="18" charset="0"/>
                          </a:rPr>
                        </m:ctrlPr>
                      </m:dPr>
                      <m:e>
                        <m:r>
                          <a:rPr lang="en-GB" sz="1800" b="0" i="1" smtClean="0">
                            <a:latin typeface="Cambria Math" panose="02040503050406030204" pitchFamily="18" charset="0"/>
                          </a:rPr>
                          <m:t>𝑎</m:t>
                        </m:r>
                        <m:r>
                          <a:rPr lang="en-GB" sz="1800" b="0" i="1" smtClean="0">
                            <a:latin typeface="Cambria Math" panose="02040503050406030204" pitchFamily="18" charset="0"/>
                          </a:rPr>
                          <m:t>, </m:t>
                        </m:r>
                        <m:r>
                          <a:rPr lang="en-GB" sz="1800" b="0" i="1" smtClean="0">
                            <a:latin typeface="Cambria Math" panose="02040503050406030204" pitchFamily="18" charset="0"/>
                          </a:rPr>
                          <m:t>𝑏</m:t>
                        </m:r>
                        <m:r>
                          <a:rPr lang="en-GB" sz="1800" b="0" i="1" smtClean="0">
                            <a:latin typeface="Cambria Math" panose="02040503050406030204" pitchFamily="18" charset="0"/>
                          </a:rPr>
                          <m:t>, </m:t>
                        </m:r>
                        <m:r>
                          <a:rPr lang="en-GB" sz="1800" b="0" i="1" smtClean="0">
                            <a:latin typeface="Cambria Math" panose="02040503050406030204" pitchFamily="18" charset="0"/>
                          </a:rPr>
                          <m:t>𝑐</m:t>
                        </m:r>
                      </m:e>
                    </m:d>
                  </m:oMath>
                </a14:m>
                <a:endParaRPr lang="en-GB" sz="1800" dirty="0"/>
              </a:p>
              <a:p>
                <a:pPr lvl="1">
                  <a:lnSpc>
                    <a:spcPct val="100000"/>
                  </a:lnSpc>
                  <a:spcBef>
                    <a:spcPts val="1800"/>
                  </a:spcBef>
                  <a:buFont typeface="Wingdings" panose="05000000000000000000" pitchFamily="2" charset="2"/>
                  <a:buChar char="§"/>
                </a:pPr>
                <a:r>
                  <a:rPr lang="en-GB" sz="1800" dirty="0"/>
                  <a:t>Total number of trawls hauls in the RFA,   </a:t>
                </a:r>
                <a14:m>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𝑁</m:t>
                        </m:r>
                      </m:e>
                      <m:sub>
                        <m:r>
                          <a:rPr lang="en-GB" sz="1800" b="0" i="1" smtClean="0">
                            <a:latin typeface="Cambria Math" panose="02040503050406030204" pitchFamily="18" charset="0"/>
                          </a:rPr>
                          <m:t>𝑅𝐹𝐴</m:t>
                        </m:r>
                      </m:sub>
                    </m:sSub>
                  </m:oMath>
                </a14:m>
                <a:r>
                  <a:rPr lang="en-GB" sz="1800" dirty="0"/>
                  <a:t>= 10, </a:t>
                </a:r>
              </a:p>
              <a:p>
                <a:pPr>
                  <a:lnSpc>
                    <a:spcPct val="100000"/>
                  </a:lnSpc>
                  <a:spcBef>
                    <a:spcPts val="1200"/>
                  </a:spcBef>
                </a:pPr>
                <a:endParaRPr lang="en-US" sz="1700" dirty="0">
                  <a:solidFill>
                    <a:srgbClr val="C00000"/>
                  </a:solidFill>
                </a:endParaRPr>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marL="0" indent="0">
                  <a:spcBef>
                    <a:spcPts val="0"/>
                  </a:spcBef>
                  <a:buNone/>
                </a:pPr>
                <a:endParaRPr lang="en-GB" sz="1800" dirty="0"/>
              </a:p>
              <a:p>
                <a:endParaRPr lang="nb-NO" dirty="0"/>
              </a:p>
            </p:txBody>
          </p:sp>
        </mc:Choice>
        <mc:Fallback xmlns="">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89411" y="607422"/>
                <a:ext cx="11364686" cy="5995851"/>
              </a:xfrm>
              <a:prstGeom prst="round1Rect">
                <a:avLst/>
              </a:prstGeom>
              <a:blipFill>
                <a:blip r:embed="rId2"/>
                <a:stretch>
                  <a:fillRect l="-590" t="-712"/>
                </a:stretch>
              </a:blipFill>
            </p:spPr>
            <p:txBody>
              <a:bodyPr/>
              <a:lstStyle/>
              <a:p>
                <a:r>
                  <a:rPr lang="nb-NO">
                    <a:noFill/>
                  </a:rPr>
                  <a:t> </a:t>
                </a:r>
              </a:p>
            </p:txBody>
          </p:sp>
        </mc:Fallback>
      </mc:AlternateContent>
    </p:spTree>
    <p:extLst>
      <p:ext uri="{BB962C8B-B14F-4D97-AF65-F5344CB8AC3E}">
        <p14:creationId xmlns:p14="http://schemas.microsoft.com/office/powerpoint/2010/main" val="3514064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800" b="1" dirty="0">
                <a:solidFill>
                  <a:srgbClr val="0070C0"/>
                </a:solidFill>
              </a:rPr>
              <a:t>Uncertainty Estimation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1" y="607422"/>
                <a:ext cx="11364686" cy="5995851"/>
              </a:xfrm>
              <a:prstGeom prst="round1Rect">
                <a:avLst/>
              </a:prstGeom>
            </p:spPr>
            <p:txBody>
              <a:bodyPr>
                <a:normAutofit fontScale="92500" lnSpcReduction="10000"/>
              </a:bodyPr>
              <a:lstStyle/>
              <a:p>
                <a:pPr marL="0" indent="0">
                  <a:lnSpc>
                    <a:spcPct val="100000"/>
                  </a:lnSpc>
                  <a:spcBef>
                    <a:spcPts val="1800"/>
                  </a:spcBef>
                  <a:buNone/>
                </a:pPr>
                <a:r>
                  <a:rPr lang="en-GB" sz="2000" dirty="0">
                    <a:solidFill>
                      <a:srgbClr val="0070C0"/>
                    </a:solidFill>
                  </a:rPr>
                  <a:t>3.	</a:t>
                </a:r>
                <a:r>
                  <a:rPr lang="en-GB" sz="2200" dirty="0">
                    <a:solidFill>
                      <a:srgbClr val="0070C0"/>
                    </a:solidFill>
                  </a:rPr>
                  <a:t>Haul-based bootstrap procedure</a:t>
                </a:r>
              </a:p>
              <a:p>
                <a:pPr marL="201150" lvl="1" indent="-285750">
                  <a:lnSpc>
                    <a:spcPct val="100000"/>
                  </a:lnSpc>
                  <a:spcBef>
                    <a:spcPts val="1200"/>
                  </a:spcBef>
                </a:pPr>
                <a:r>
                  <a:rPr lang="en-GB" sz="1700" dirty="0"/>
                  <a:t>Suppose we have 4 statistical rectangles in a RFA. Total number of trawls hauls in the RFA,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𝑁</m:t>
                        </m:r>
                      </m:e>
                      <m:sub>
                        <m:r>
                          <a:rPr lang="en-GB" sz="1700" i="1">
                            <a:latin typeface="Cambria Math" panose="02040503050406030204" pitchFamily="18" charset="0"/>
                          </a:rPr>
                          <m:t>𝑅𝐹𝐴</m:t>
                        </m:r>
                      </m:sub>
                    </m:sSub>
                  </m:oMath>
                </a14:m>
                <a:r>
                  <a:rPr lang="en-GB" sz="1700" dirty="0"/>
                  <a:t>= 10, </a:t>
                </a:r>
              </a:p>
              <a:p>
                <a:pPr marL="201150" lvl="1" indent="-285750">
                  <a:lnSpc>
                    <a:spcPct val="100000"/>
                  </a:lnSpc>
                  <a:spcBef>
                    <a:spcPts val="1200"/>
                  </a:spcBef>
                </a:pPr>
                <a:r>
                  <a:rPr lang="en-GB" sz="1700" dirty="0"/>
                  <a:t>Each statistical rectangle contains  </a:t>
                </a:r>
                <a14:m>
                  <m:oMath xmlns:m="http://schemas.openxmlformats.org/officeDocument/2006/math">
                    <m:sSub>
                      <m:sSubPr>
                        <m:ctrlPr>
                          <a:rPr lang="en-GB" sz="1700" i="1" smtClean="0">
                            <a:latin typeface="Cambria Math" panose="02040503050406030204" pitchFamily="18" charset="0"/>
                          </a:rPr>
                        </m:ctrlPr>
                      </m:sSubPr>
                      <m:e>
                        <m:r>
                          <a:rPr lang="en-GB" sz="1700" b="0" i="1" smtClean="0">
                            <a:latin typeface="Cambria Math" panose="02040503050406030204" pitchFamily="18" charset="0"/>
                          </a:rPr>
                          <m:t>|</m:t>
                        </m:r>
                        <m:r>
                          <a:rPr lang="en-GB" sz="1700" b="0" i="1" smtClean="0">
                            <a:latin typeface="Cambria Math" panose="02040503050406030204" pitchFamily="18" charset="0"/>
                          </a:rPr>
                          <m:t>𝐻</m:t>
                        </m:r>
                      </m:e>
                      <m:sub>
                        <m:r>
                          <a:rPr lang="en-GB" sz="1700" b="0" i="1" smtClean="0">
                            <a:latin typeface="Cambria Math" panose="02040503050406030204" pitchFamily="18" charset="0"/>
                          </a:rPr>
                          <m:t>𝑠</m:t>
                        </m:r>
                      </m:sub>
                    </m:sSub>
                    <m:r>
                      <a:rPr lang="en-GB" sz="1700" b="0" i="1" smtClean="0">
                        <a:latin typeface="Cambria Math" panose="02040503050406030204" pitchFamily="18" charset="0"/>
                      </a:rPr>
                      <m:t>|</m:t>
                    </m:r>
                  </m:oMath>
                </a14:m>
                <a:r>
                  <a:rPr lang="en-GB" sz="1700" dirty="0"/>
                  <a:t>  trawl hauls, e.g.,  the first statistical rectangle contain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m:t>
                        </m:r>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i="1">
                        <a:latin typeface="Cambria Math" panose="02040503050406030204" pitchFamily="18" charset="0"/>
                      </a:rPr>
                      <m:t>|</m:t>
                    </m:r>
                    <m:r>
                      <a:rPr lang="en-GB" sz="1700" b="0" i="0" smtClean="0">
                        <a:latin typeface="Cambria Math" panose="02040503050406030204" pitchFamily="18" charset="0"/>
                      </a:rPr>
                      <m:t>=3</m:t>
                    </m:r>
                  </m:oMath>
                </a14:m>
                <a:r>
                  <a:rPr lang="en-GB" sz="1700" dirty="0"/>
                  <a:t>, that is </a:t>
                </a:r>
                <a14:m>
                  <m:oMath xmlns:m="http://schemas.openxmlformats.org/officeDocument/2006/math">
                    <m:d>
                      <m:dPr>
                        <m:begChr m:val="{"/>
                        <m:endChr m:val="}"/>
                        <m:ctrlPr>
                          <a:rPr lang="en-GB" sz="1700" i="1" smtClean="0">
                            <a:latin typeface="Cambria Math" panose="02040503050406030204" pitchFamily="18" charset="0"/>
                          </a:rPr>
                        </m:ctrlPr>
                      </m:dPr>
                      <m:e>
                        <m:r>
                          <a:rPr lang="en-GB" sz="1700" b="0" i="1" smtClean="0">
                            <a:latin typeface="Cambria Math" panose="02040503050406030204" pitchFamily="18" charset="0"/>
                          </a:rPr>
                          <m:t>𝑎</m:t>
                        </m:r>
                        <m:r>
                          <a:rPr lang="en-GB" sz="1700" b="0" i="1" smtClean="0">
                            <a:latin typeface="Cambria Math" panose="02040503050406030204" pitchFamily="18" charset="0"/>
                          </a:rPr>
                          <m:t>, </m:t>
                        </m:r>
                        <m:r>
                          <a:rPr lang="en-GB" sz="1700" b="0" i="1" smtClean="0">
                            <a:latin typeface="Cambria Math" panose="02040503050406030204" pitchFamily="18" charset="0"/>
                          </a:rPr>
                          <m:t>𝑏</m:t>
                        </m:r>
                        <m:r>
                          <a:rPr lang="en-GB" sz="1700" b="0" i="1" smtClean="0">
                            <a:latin typeface="Cambria Math" panose="02040503050406030204" pitchFamily="18" charset="0"/>
                          </a:rPr>
                          <m:t>, </m:t>
                        </m:r>
                        <m:r>
                          <a:rPr lang="en-GB" sz="1700" b="0" i="1" smtClean="0">
                            <a:latin typeface="Cambria Math" panose="02040503050406030204" pitchFamily="18" charset="0"/>
                          </a:rPr>
                          <m:t>𝑐</m:t>
                        </m:r>
                      </m:e>
                    </m:d>
                  </m:oMath>
                </a14:m>
                <a:endParaRPr lang="en-GB" sz="1700" dirty="0"/>
              </a:p>
              <a:p>
                <a:pPr marL="201150" lvl="1" indent="-285750">
                  <a:lnSpc>
                    <a:spcPct val="100000"/>
                  </a:lnSpc>
                  <a:spcBef>
                    <a:spcPts val="1200"/>
                  </a:spcBef>
                </a:pPr>
                <a:endParaRPr lang="en-GB" sz="1800" dirty="0"/>
              </a:p>
              <a:p>
                <a:pPr marL="201150" lvl="1" indent="-285750">
                  <a:lnSpc>
                    <a:spcPct val="100000"/>
                  </a:lnSpc>
                  <a:spcBef>
                    <a:spcPts val="1200"/>
                  </a:spcBef>
                </a:pPr>
                <a:endParaRPr lang="en-GB" sz="1500" dirty="0"/>
              </a:p>
              <a:p>
                <a:pPr marL="429750" indent="-285750">
                  <a:lnSpc>
                    <a:spcPct val="100000"/>
                  </a:lnSpc>
                  <a:spcBef>
                    <a:spcPts val="1200"/>
                  </a:spcBef>
                </a:pPr>
                <a:endParaRPr lang="en-GB" sz="1700" dirty="0"/>
              </a:p>
              <a:p>
                <a:pPr marL="201150" lvl="1" indent="-285750">
                  <a:lnSpc>
                    <a:spcPct val="100000"/>
                  </a:lnSpc>
                  <a:spcBef>
                    <a:spcPts val="1200"/>
                  </a:spcBef>
                </a:pPr>
                <a:r>
                  <a:rPr lang="en-GB" sz="1700" dirty="0"/>
                  <a:t>After pooling length classes in trawl haul hauls and filling in missing age-length compositions </a:t>
                </a:r>
              </a:p>
              <a:p>
                <a:pPr marL="0" lvl="1" indent="0">
                  <a:lnSpc>
                    <a:spcPct val="100000"/>
                  </a:lnSpc>
                  <a:spcBef>
                    <a:spcPts val="1200"/>
                  </a:spcBef>
                  <a:buNone/>
                </a:pPr>
                <a:endParaRPr lang="en-GB" sz="1700" dirty="0"/>
              </a:p>
              <a:p>
                <a:pPr marL="201150" lvl="1" indent="-285750">
                  <a:lnSpc>
                    <a:spcPct val="100000"/>
                  </a:lnSpc>
                  <a:spcBef>
                    <a:spcPts val="1200"/>
                  </a:spcBef>
                </a:pPr>
                <a:r>
                  <a:rPr lang="en-GB" sz="1700" dirty="0"/>
                  <a:t>Sample with replacement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b="0" i="1" smtClean="0">
                        <a:latin typeface="Cambria Math" panose="02040503050406030204" pitchFamily="18" charset="0"/>
                      </a:rPr>
                      <m:t> </m:t>
                    </m:r>
                  </m:oMath>
                </a14:m>
                <a:r>
                  <a:rPr lang="en-GB" sz="1700" dirty="0"/>
                  <a:t>trawl hauls of size </a:t>
                </a:r>
                <a14:m>
                  <m:oMath xmlns:m="http://schemas.openxmlformats.org/officeDocument/2006/math">
                    <m:sSub>
                      <m:sSubPr>
                        <m:ctrlPr>
                          <a:rPr lang="en-GB" sz="1700" i="1">
                            <a:latin typeface="Cambria Math" panose="02040503050406030204" pitchFamily="18" charset="0"/>
                          </a:rPr>
                        </m:ctrlPr>
                      </m:sSubPr>
                      <m:e>
                        <m:r>
                          <a:rPr lang="en-GB" sz="1700" i="1">
                            <a:latin typeface="Cambria Math" panose="02040503050406030204" pitchFamily="18" charset="0"/>
                          </a:rPr>
                          <m:t>|</m:t>
                        </m:r>
                        <m:r>
                          <a:rPr lang="en-GB" sz="1700" i="1">
                            <a:latin typeface="Cambria Math" panose="02040503050406030204" pitchFamily="18" charset="0"/>
                          </a:rPr>
                          <m:t>𝐻</m:t>
                        </m:r>
                      </m:e>
                      <m:sub>
                        <m:r>
                          <a:rPr lang="en-GB" sz="1700" i="1">
                            <a:latin typeface="Cambria Math" panose="02040503050406030204" pitchFamily="18" charset="0"/>
                          </a:rPr>
                          <m:t>𝑠</m:t>
                        </m:r>
                      </m:sub>
                    </m:sSub>
                    <m:r>
                      <a:rPr lang="en-GB" sz="1700" i="1">
                        <a:latin typeface="Cambria Math" panose="02040503050406030204" pitchFamily="18" charset="0"/>
                      </a:rPr>
                      <m:t>|</m:t>
                    </m:r>
                  </m:oMath>
                </a14:m>
                <a:r>
                  <a:rPr lang="en-GB" sz="1700" dirty="0"/>
                  <a:t> and put them back into the relevant statistical rectangle</a:t>
                </a:r>
              </a:p>
              <a:p>
                <a:pPr marL="201150" lvl="1" indent="-285750">
                  <a:lnSpc>
                    <a:spcPct val="100000"/>
                  </a:lnSpc>
                  <a:spcBef>
                    <a:spcPts val="1200"/>
                  </a:spcBef>
                </a:pPr>
                <a:endParaRPr lang="en-GB" sz="1500" dirty="0"/>
              </a:p>
              <a:p>
                <a:pPr>
                  <a:lnSpc>
                    <a:spcPct val="100000"/>
                  </a:lnSpc>
                  <a:spcBef>
                    <a:spcPts val="600"/>
                  </a:spcBef>
                </a:pPr>
                <a:endParaRPr lang="en-US" sz="1700" dirty="0"/>
              </a:p>
              <a:p>
                <a:pPr>
                  <a:lnSpc>
                    <a:spcPct val="100000"/>
                  </a:lnSpc>
                  <a:spcBef>
                    <a:spcPts val="600"/>
                  </a:spcBef>
                </a:pPr>
                <a:endParaRPr lang="en-US" sz="1700" dirty="0"/>
              </a:p>
              <a:p>
                <a:pPr>
                  <a:lnSpc>
                    <a:spcPct val="100000"/>
                  </a:lnSpc>
                  <a:spcBef>
                    <a:spcPts val="600"/>
                  </a:spcBef>
                  <a:buFont typeface="Wingdings" panose="05000000000000000000" pitchFamily="2" charset="2"/>
                  <a:buChar char="§"/>
                </a:pPr>
                <a:r>
                  <a:rPr lang="en-US" sz="1800" dirty="0"/>
                  <a:t>Preserves the positions of trawl hauls in statistical rectangles    </a:t>
                </a:r>
              </a:p>
              <a:p>
                <a:pPr>
                  <a:lnSpc>
                    <a:spcPct val="100000"/>
                  </a:lnSpc>
                  <a:spcBef>
                    <a:spcPts val="600"/>
                  </a:spcBef>
                  <a:buFont typeface="Wingdings" panose="05000000000000000000" pitchFamily="2" charset="2"/>
                  <a:buChar char="§"/>
                </a:pPr>
                <a:r>
                  <a:rPr lang="en-US" sz="1800" dirty="0"/>
                  <a:t>Does not consider the stratified sampling design, that is, hauls, statistical rectangle   </a:t>
                </a:r>
                <a:r>
                  <a:rPr lang="en-US" sz="1800" dirty="0" err="1"/>
                  <a:t>stratu</a:t>
                </a:r>
                <a:r>
                  <a:rPr lang="en-US" sz="1800" dirty="0"/>
                  <a:t>    </a:t>
                </a:r>
              </a:p>
              <a:p>
                <a:pPr>
                  <a:lnSpc>
                    <a:spcPct val="100000"/>
                  </a:lnSpc>
                  <a:spcBef>
                    <a:spcPts val="600"/>
                  </a:spcBef>
                  <a:buFont typeface="Wingdings" panose="05000000000000000000" pitchFamily="2" charset="2"/>
                  <a:buChar char="§"/>
                </a:pPr>
                <a:r>
                  <a:rPr lang="en-US" sz="1800" dirty="0"/>
                  <a:t>Sample with replacement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𝐻</m:t>
                        </m:r>
                      </m:e>
                      <m:sub>
                        <m:r>
                          <a:rPr lang="en-GB" sz="1800" i="1">
                            <a:latin typeface="Cambria Math" panose="02040503050406030204" pitchFamily="18" charset="0"/>
                          </a:rPr>
                          <m:t>𝑠</m:t>
                        </m:r>
                      </m:sub>
                    </m:sSub>
                    <m:r>
                      <a:rPr lang="en-GB" sz="1800" i="1">
                        <a:latin typeface="Cambria Math" panose="02040503050406030204" pitchFamily="18" charset="0"/>
                      </a:rPr>
                      <m:t> </m:t>
                    </m:r>
                  </m:oMath>
                </a14:m>
                <a:r>
                  <a:rPr lang="en-US" sz="1800" dirty="0"/>
                  <a:t>hauls in the </a:t>
                </a:r>
                <a:r>
                  <a:rPr lang="en-US" sz="1800" dirty="0" err="1"/>
                  <a:t>ith</a:t>
                </a:r>
                <a:r>
                  <a:rPr lang="en-US" sz="1800" dirty="0"/>
                  <a:t> statistical rectangle with length information</a:t>
                </a:r>
              </a:p>
              <a:p>
                <a:pPr>
                  <a:lnSpc>
                    <a:spcPct val="100000"/>
                  </a:lnSpc>
                  <a:spcBef>
                    <a:spcPts val="600"/>
                  </a:spcBef>
                  <a:buFont typeface="Wingdings" panose="05000000000000000000" pitchFamily="2" charset="2"/>
                  <a:buChar char="§"/>
                </a:pPr>
                <a:r>
                  <a:rPr lang="en-US" sz="1800" dirty="0"/>
                  <a:t>Do the same with age information  perform imputation for missing ALK and  compute CPUE    </a:t>
                </a:r>
              </a:p>
              <a:p>
                <a:pPr>
                  <a:lnSpc>
                    <a:spcPct val="100000"/>
                  </a:lnSpc>
                  <a:spcBef>
                    <a:spcPts val="600"/>
                  </a:spcBef>
                  <a:buFont typeface="Wingdings" panose="05000000000000000000" pitchFamily="2" charset="2"/>
                  <a:buChar char="§"/>
                </a:pPr>
                <a:r>
                  <a:rPr lang="en-US" sz="1800" dirty="0"/>
                  <a:t>                                                                                                </a:t>
                </a:r>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89411" y="607422"/>
                <a:ext cx="11364686" cy="5995851"/>
              </a:xfrm>
              <a:prstGeom prst="round1Rect">
                <a:avLst/>
              </a:prstGeom>
              <a:blipFill>
                <a:blip r:embed="rId2"/>
                <a:stretch>
                  <a:fillRect l="-483" t="-1119"/>
                </a:stretch>
              </a:blipFill>
            </p:spPr>
            <p:txBody>
              <a:bodyPr/>
              <a:lstStyle/>
              <a:p>
                <a:r>
                  <a:rPr lang="nb-NO">
                    <a:noFill/>
                  </a:rPr>
                  <a:t> </a:t>
                </a:r>
              </a:p>
            </p:txBody>
          </p:sp>
        </mc:Fallback>
      </mc:AlternateContent>
      <p:pic>
        <p:nvPicPr>
          <p:cNvPr id="12" name="Picture 11">
            <a:extLst>
              <a:ext uri="{FF2B5EF4-FFF2-40B4-BE49-F238E27FC236}">
                <a16:creationId xmlns:a16="http://schemas.microsoft.com/office/drawing/2014/main" id="{F2A0AB62-1C5F-4E93-AA17-CE66B8784951}"/>
              </a:ext>
            </a:extLst>
          </p:cNvPr>
          <p:cNvPicPr>
            <a:picLocks noChangeAspect="1"/>
          </p:cNvPicPr>
          <p:nvPr/>
        </p:nvPicPr>
        <p:blipFill>
          <a:blip r:embed="rId3"/>
          <a:stretch>
            <a:fillRect/>
          </a:stretch>
        </p:blipFill>
        <p:spPr>
          <a:xfrm>
            <a:off x="796082" y="2049100"/>
            <a:ext cx="7334124" cy="591363"/>
          </a:xfrm>
          <a:prstGeom prst="rect">
            <a:avLst/>
          </a:prstGeom>
        </p:spPr>
      </p:pic>
      <p:pic>
        <p:nvPicPr>
          <p:cNvPr id="13" name="Picture 12">
            <a:extLst>
              <a:ext uri="{FF2B5EF4-FFF2-40B4-BE49-F238E27FC236}">
                <a16:creationId xmlns:a16="http://schemas.microsoft.com/office/drawing/2014/main" id="{515E7702-41FA-444D-A6CC-D02FBF958158}"/>
              </a:ext>
            </a:extLst>
          </p:cNvPr>
          <p:cNvPicPr>
            <a:picLocks noChangeAspect="1"/>
          </p:cNvPicPr>
          <p:nvPr/>
        </p:nvPicPr>
        <p:blipFill>
          <a:blip r:embed="rId4"/>
          <a:stretch>
            <a:fillRect/>
          </a:stretch>
        </p:blipFill>
        <p:spPr>
          <a:xfrm>
            <a:off x="746422" y="4277196"/>
            <a:ext cx="7773074" cy="432854"/>
          </a:xfrm>
          <a:prstGeom prst="rect">
            <a:avLst/>
          </a:prstGeom>
        </p:spPr>
      </p:pic>
    </p:spTree>
    <p:extLst>
      <p:ext uri="{BB962C8B-B14F-4D97-AF65-F5344CB8AC3E}">
        <p14:creationId xmlns:p14="http://schemas.microsoft.com/office/powerpoint/2010/main" val="3515493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500" b="1" dirty="0">
                <a:solidFill>
                  <a:srgbClr val="0070C0"/>
                </a:solidFill>
              </a:rPr>
              <a:t>Uncertainty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1" y="607422"/>
                <a:ext cx="11364686" cy="5995851"/>
              </a:xfrm>
              <a:prstGeom prst="round1Rect">
                <a:avLst/>
              </a:prstGeom>
            </p:spPr>
            <p:txBody>
              <a:bodyPr>
                <a:normAutofit/>
              </a:bodyPr>
              <a:lstStyle/>
              <a:p>
                <a:pPr marL="0" indent="0">
                  <a:lnSpc>
                    <a:spcPct val="100000"/>
                  </a:lnSpc>
                  <a:spcBef>
                    <a:spcPts val="1800"/>
                  </a:spcBef>
                  <a:buNone/>
                </a:pPr>
                <a:r>
                  <a:rPr lang="en-GB" sz="2000" dirty="0">
                    <a:solidFill>
                      <a:srgbClr val="0070C0"/>
                    </a:solidFill>
                  </a:rPr>
                  <a:t>4.	</a:t>
                </a:r>
                <a:r>
                  <a:rPr lang="en-GB" sz="1700" dirty="0">
                    <a:solidFill>
                      <a:srgbClr val="0070C0"/>
                    </a:solidFill>
                  </a:rPr>
                  <a:t>Model-based bootstrap procedure</a:t>
                </a:r>
              </a:p>
              <a:p>
                <a:pPr lvl="1">
                  <a:lnSpc>
                    <a:spcPct val="100000"/>
                  </a:lnSpc>
                  <a:spcBef>
                    <a:spcPts val="1800"/>
                  </a:spcBef>
                  <a:buFont typeface="Wingdings" panose="05000000000000000000" pitchFamily="2" charset="2"/>
                  <a:buChar char="§"/>
                </a:pPr>
                <a:r>
                  <a:rPr lang="en-GB" sz="1800" dirty="0"/>
                  <a:t>Suppose we have 4 statistical rectangles in a RFA</a:t>
                </a:r>
              </a:p>
              <a:p>
                <a:pPr lvl="1">
                  <a:lnSpc>
                    <a:spcPct val="100000"/>
                  </a:lnSpc>
                  <a:spcBef>
                    <a:spcPts val="1800"/>
                  </a:spcBef>
                  <a:buFont typeface="Wingdings" panose="05000000000000000000" pitchFamily="2" charset="2"/>
                  <a:buChar char="§"/>
                </a:pPr>
                <a:r>
                  <a:rPr lang="en-GB" sz="1800" dirty="0"/>
                  <a:t>Each statistical rectangle contains  </a:t>
                </a:r>
                <a14:m>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m:t>
                        </m:r>
                        <m:r>
                          <a:rPr lang="en-GB" sz="1800" b="0" i="1" smtClean="0">
                            <a:latin typeface="Cambria Math" panose="02040503050406030204" pitchFamily="18" charset="0"/>
                          </a:rPr>
                          <m:t>𝐻</m:t>
                        </m:r>
                      </m:e>
                      <m:sub>
                        <m:r>
                          <a:rPr lang="en-GB" sz="1800" b="0" i="1" smtClean="0">
                            <a:latin typeface="Cambria Math" panose="02040503050406030204" pitchFamily="18" charset="0"/>
                          </a:rPr>
                          <m:t>𝑠</m:t>
                        </m:r>
                      </m:sub>
                    </m:sSub>
                    <m:r>
                      <a:rPr lang="en-GB" sz="1800" b="0" i="1" smtClean="0">
                        <a:latin typeface="Cambria Math" panose="02040503050406030204" pitchFamily="18" charset="0"/>
                      </a:rPr>
                      <m:t>|</m:t>
                    </m:r>
                  </m:oMath>
                </a14:m>
                <a:r>
                  <a:rPr lang="en-GB" sz="1800" dirty="0"/>
                  <a:t>  trawl hauls, e.g.,  the first statistical rectangle contain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m:t>
                        </m:r>
                        <m:r>
                          <a:rPr lang="en-GB" sz="1800" i="1">
                            <a:latin typeface="Cambria Math" panose="02040503050406030204" pitchFamily="18" charset="0"/>
                          </a:rPr>
                          <m:t>𝐻</m:t>
                        </m:r>
                      </m:e>
                      <m:sub>
                        <m:r>
                          <a:rPr lang="en-GB" sz="1800" i="1">
                            <a:latin typeface="Cambria Math" panose="02040503050406030204" pitchFamily="18" charset="0"/>
                          </a:rPr>
                          <m:t>𝑠</m:t>
                        </m:r>
                      </m:sub>
                    </m:sSub>
                    <m:r>
                      <a:rPr lang="en-GB" sz="1800" i="1">
                        <a:latin typeface="Cambria Math" panose="02040503050406030204" pitchFamily="18" charset="0"/>
                      </a:rPr>
                      <m:t>|</m:t>
                    </m:r>
                    <m:r>
                      <a:rPr lang="en-GB" sz="1800" b="0" i="0" smtClean="0">
                        <a:latin typeface="Cambria Math" panose="02040503050406030204" pitchFamily="18" charset="0"/>
                      </a:rPr>
                      <m:t>=3</m:t>
                    </m:r>
                  </m:oMath>
                </a14:m>
                <a:r>
                  <a:rPr lang="en-GB" sz="1800" dirty="0"/>
                  <a:t>, that is </a:t>
                </a:r>
                <a14:m>
                  <m:oMath xmlns:m="http://schemas.openxmlformats.org/officeDocument/2006/math">
                    <m:d>
                      <m:dPr>
                        <m:begChr m:val="{"/>
                        <m:endChr m:val="}"/>
                        <m:ctrlPr>
                          <a:rPr lang="en-GB" sz="1800" i="1" smtClean="0">
                            <a:latin typeface="Cambria Math" panose="02040503050406030204" pitchFamily="18" charset="0"/>
                          </a:rPr>
                        </m:ctrlPr>
                      </m:dPr>
                      <m:e>
                        <m:r>
                          <a:rPr lang="en-GB" sz="1800" b="0" i="1" smtClean="0">
                            <a:latin typeface="Cambria Math" panose="02040503050406030204" pitchFamily="18" charset="0"/>
                          </a:rPr>
                          <m:t>𝑎</m:t>
                        </m:r>
                        <m:r>
                          <a:rPr lang="en-GB" sz="1800" b="0" i="1" smtClean="0">
                            <a:latin typeface="Cambria Math" panose="02040503050406030204" pitchFamily="18" charset="0"/>
                          </a:rPr>
                          <m:t>, </m:t>
                        </m:r>
                        <m:r>
                          <a:rPr lang="en-GB" sz="1800" b="0" i="1" smtClean="0">
                            <a:latin typeface="Cambria Math" panose="02040503050406030204" pitchFamily="18" charset="0"/>
                          </a:rPr>
                          <m:t>𝑏</m:t>
                        </m:r>
                        <m:r>
                          <a:rPr lang="en-GB" sz="1800" b="0" i="1" smtClean="0">
                            <a:latin typeface="Cambria Math" panose="02040503050406030204" pitchFamily="18" charset="0"/>
                          </a:rPr>
                          <m:t>, </m:t>
                        </m:r>
                        <m:r>
                          <a:rPr lang="en-GB" sz="1800" b="0" i="1" smtClean="0">
                            <a:latin typeface="Cambria Math" panose="02040503050406030204" pitchFamily="18" charset="0"/>
                          </a:rPr>
                          <m:t>𝑐</m:t>
                        </m:r>
                      </m:e>
                    </m:d>
                  </m:oMath>
                </a14:m>
                <a:endParaRPr lang="en-GB" sz="1800" dirty="0"/>
              </a:p>
              <a:p>
                <a:pPr lvl="1">
                  <a:lnSpc>
                    <a:spcPct val="100000"/>
                  </a:lnSpc>
                  <a:spcBef>
                    <a:spcPts val="1800"/>
                  </a:spcBef>
                  <a:buFont typeface="Wingdings" panose="05000000000000000000" pitchFamily="2" charset="2"/>
                  <a:buChar char="§"/>
                </a:pPr>
                <a:r>
                  <a:rPr lang="en-GB" sz="1800" dirty="0"/>
                  <a:t>Total number of trawls hauls in the RFA,   </a:t>
                </a:r>
                <a14:m>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𝑁</m:t>
                        </m:r>
                      </m:e>
                      <m:sub>
                        <m:r>
                          <a:rPr lang="en-GB" sz="1800" b="0" i="1" smtClean="0">
                            <a:latin typeface="Cambria Math" panose="02040503050406030204" pitchFamily="18" charset="0"/>
                          </a:rPr>
                          <m:t>𝑅𝐹𝐴</m:t>
                        </m:r>
                      </m:sub>
                    </m:sSub>
                  </m:oMath>
                </a14:m>
                <a:r>
                  <a:rPr lang="en-GB" sz="1800" dirty="0"/>
                  <a:t>= 10, </a:t>
                </a:r>
              </a:p>
              <a:p>
                <a:pPr>
                  <a:lnSpc>
                    <a:spcPct val="100000"/>
                  </a:lnSpc>
                  <a:spcBef>
                    <a:spcPts val="1200"/>
                  </a:spcBef>
                </a:pPr>
                <a:endParaRPr lang="en-US" sz="1700" dirty="0">
                  <a:solidFill>
                    <a:srgbClr val="C00000"/>
                  </a:solidFill>
                </a:endParaRPr>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marL="0" indent="0">
                  <a:spcBef>
                    <a:spcPts val="0"/>
                  </a:spcBef>
                  <a:buNone/>
                </a:pPr>
                <a:endParaRPr lang="en-GB" sz="1800" dirty="0"/>
              </a:p>
              <a:p>
                <a:endParaRPr lang="nb-NO" dirty="0"/>
              </a:p>
            </p:txBody>
          </p:sp>
        </mc:Choice>
        <mc:Fallback xmlns="">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89411" y="607422"/>
                <a:ext cx="11364686" cy="5995851"/>
              </a:xfrm>
              <a:prstGeom prst="round1Rect">
                <a:avLst/>
              </a:prstGeom>
              <a:blipFill>
                <a:blip r:embed="rId2"/>
                <a:stretch>
                  <a:fillRect l="-536" t="-610"/>
                </a:stretch>
              </a:blipFill>
            </p:spPr>
            <p:txBody>
              <a:bodyPr/>
              <a:lstStyle/>
              <a:p>
                <a:r>
                  <a:rPr lang="nb-NO">
                    <a:noFill/>
                  </a:rPr>
                  <a:t> </a:t>
                </a:r>
              </a:p>
            </p:txBody>
          </p:sp>
        </mc:Fallback>
      </mc:AlternateContent>
    </p:spTree>
    <p:extLst>
      <p:ext uri="{BB962C8B-B14F-4D97-AF65-F5344CB8AC3E}">
        <p14:creationId xmlns:p14="http://schemas.microsoft.com/office/powerpoint/2010/main" val="943104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800" b="1" dirty="0">
                <a:solidFill>
                  <a:srgbClr val="0070C0"/>
                </a:solidFill>
              </a:rPr>
              <a:t>Uncertainty Estimation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1" y="607422"/>
                <a:ext cx="11364686" cy="5995851"/>
              </a:xfrm>
              <a:prstGeom prst="round1Rect">
                <a:avLst/>
              </a:prstGeom>
            </p:spPr>
            <p:txBody>
              <a:bodyPr>
                <a:normAutofit fontScale="70000" lnSpcReduction="20000"/>
              </a:bodyPr>
              <a:lstStyle/>
              <a:p>
                <a:pPr marL="342900" indent="-342900">
                  <a:lnSpc>
                    <a:spcPct val="100000"/>
                  </a:lnSpc>
                  <a:spcBef>
                    <a:spcPts val="1800"/>
                  </a:spcBef>
                  <a:buFont typeface="+mj-lt"/>
                  <a:buAutoNum type="arabicPeriod"/>
                </a:pPr>
                <a:r>
                  <a:rPr lang="en-GB" sz="2400" dirty="0">
                    <a:solidFill>
                      <a:srgbClr val="0070C0"/>
                    </a:solidFill>
                  </a:rPr>
                  <a:t>DATRAS bootstrap procedure</a:t>
                </a:r>
              </a:p>
              <a:p>
                <a:pPr lvl="1">
                  <a:lnSpc>
                    <a:spcPct val="100000"/>
                  </a:lnSpc>
                  <a:spcBef>
                    <a:spcPts val="1800"/>
                  </a:spcBef>
                  <a:buFont typeface="Wingdings" panose="05000000000000000000" pitchFamily="2" charset="2"/>
                  <a:buChar char="§"/>
                </a:pPr>
                <a:r>
                  <a:rPr lang="en-GB" sz="1800" dirty="0"/>
                  <a:t>Suppose we have 4 statistical rectangles in a RFA</a:t>
                </a:r>
              </a:p>
              <a:p>
                <a:pPr lvl="1">
                  <a:lnSpc>
                    <a:spcPct val="100000"/>
                  </a:lnSpc>
                  <a:spcBef>
                    <a:spcPts val="1800"/>
                  </a:spcBef>
                  <a:buFont typeface="Wingdings" panose="05000000000000000000" pitchFamily="2" charset="2"/>
                  <a:buChar char="§"/>
                </a:pPr>
                <a:r>
                  <a:rPr lang="en-GB" sz="1800" dirty="0"/>
                  <a:t>Each statistical rectangle contains  </a:t>
                </a:r>
                <a14:m>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m:t>
                        </m:r>
                        <m:r>
                          <a:rPr lang="en-GB" sz="1800" b="0" i="1" smtClean="0">
                            <a:latin typeface="Cambria Math" panose="02040503050406030204" pitchFamily="18" charset="0"/>
                          </a:rPr>
                          <m:t>𝐻</m:t>
                        </m:r>
                      </m:e>
                      <m:sub>
                        <m:r>
                          <a:rPr lang="en-GB" sz="1800" b="0" i="1" smtClean="0">
                            <a:latin typeface="Cambria Math" panose="02040503050406030204" pitchFamily="18" charset="0"/>
                          </a:rPr>
                          <m:t>𝑠</m:t>
                        </m:r>
                      </m:sub>
                    </m:sSub>
                    <m:r>
                      <a:rPr lang="en-GB" sz="1800" b="0" i="1" smtClean="0">
                        <a:latin typeface="Cambria Math" panose="02040503050406030204" pitchFamily="18" charset="0"/>
                      </a:rPr>
                      <m:t>|</m:t>
                    </m:r>
                  </m:oMath>
                </a14:m>
                <a:r>
                  <a:rPr lang="en-GB" sz="1800" dirty="0"/>
                  <a:t>  trawl hauls, e.g.,  the first statistical rectangle contains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m:t>
                        </m:r>
                        <m:r>
                          <a:rPr lang="en-GB" sz="1800" i="1">
                            <a:latin typeface="Cambria Math" panose="02040503050406030204" pitchFamily="18" charset="0"/>
                          </a:rPr>
                          <m:t>𝐻</m:t>
                        </m:r>
                      </m:e>
                      <m:sub>
                        <m:r>
                          <a:rPr lang="en-GB" sz="1800" i="1">
                            <a:latin typeface="Cambria Math" panose="02040503050406030204" pitchFamily="18" charset="0"/>
                          </a:rPr>
                          <m:t>𝑠</m:t>
                        </m:r>
                      </m:sub>
                    </m:sSub>
                    <m:r>
                      <a:rPr lang="en-GB" sz="1800" i="1">
                        <a:latin typeface="Cambria Math" panose="02040503050406030204" pitchFamily="18" charset="0"/>
                      </a:rPr>
                      <m:t>|</m:t>
                    </m:r>
                    <m:r>
                      <a:rPr lang="en-GB" sz="1800" b="0" i="0" smtClean="0">
                        <a:latin typeface="Cambria Math" panose="02040503050406030204" pitchFamily="18" charset="0"/>
                      </a:rPr>
                      <m:t>=3</m:t>
                    </m:r>
                  </m:oMath>
                </a14:m>
                <a:r>
                  <a:rPr lang="en-GB" sz="1800" dirty="0"/>
                  <a:t>, that is </a:t>
                </a:r>
                <a14:m>
                  <m:oMath xmlns:m="http://schemas.openxmlformats.org/officeDocument/2006/math">
                    <m:d>
                      <m:dPr>
                        <m:begChr m:val="{"/>
                        <m:endChr m:val="}"/>
                        <m:ctrlPr>
                          <a:rPr lang="en-GB" sz="1800" i="1" smtClean="0">
                            <a:latin typeface="Cambria Math" panose="02040503050406030204" pitchFamily="18" charset="0"/>
                          </a:rPr>
                        </m:ctrlPr>
                      </m:dPr>
                      <m:e>
                        <m:r>
                          <a:rPr lang="en-GB" sz="1800" b="0" i="1" smtClean="0">
                            <a:latin typeface="Cambria Math" panose="02040503050406030204" pitchFamily="18" charset="0"/>
                          </a:rPr>
                          <m:t>𝑎</m:t>
                        </m:r>
                        <m:r>
                          <a:rPr lang="en-GB" sz="1800" b="0" i="1" smtClean="0">
                            <a:latin typeface="Cambria Math" panose="02040503050406030204" pitchFamily="18" charset="0"/>
                          </a:rPr>
                          <m:t>, </m:t>
                        </m:r>
                        <m:r>
                          <a:rPr lang="en-GB" sz="1800" b="0" i="1" smtClean="0">
                            <a:latin typeface="Cambria Math" panose="02040503050406030204" pitchFamily="18" charset="0"/>
                          </a:rPr>
                          <m:t>𝑏</m:t>
                        </m:r>
                        <m:r>
                          <a:rPr lang="en-GB" sz="1800" b="0" i="1" smtClean="0">
                            <a:latin typeface="Cambria Math" panose="02040503050406030204" pitchFamily="18" charset="0"/>
                          </a:rPr>
                          <m:t>, </m:t>
                        </m:r>
                        <m:r>
                          <a:rPr lang="en-GB" sz="1800" b="0" i="1" smtClean="0">
                            <a:latin typeface="Cambria Math" panose="02040503050406030204" pitchFamily="18" charset="0"/>
                          </a:rPr>
                          <m:t>𝑐</m:t>
                        </m:r>
                      </m:e>
                    </m:d>
                  </m:oMath>
                </a14:m>
                <a:endParaRPr lang="en-GB" sz="1800" dirty="0"/>
              </a:p>
              <a:p>
                <a:pPr lvl="1">
                  <a:lnSpc>
                    <a:spcPct val="100000"/>
                  </a:lnSpc>
                  <a:spcBef>
                    <a:spcPts val="1800"/>
                  </a:spcBef>
                  <a:buFont typeface="Wingdings" panose="05000000000000000000" pitchFamily="2" charset="2"/>
                  <a:buChar char="§"/>
                </a:pPr>
                <a:r>
                  <a:rPr lang="en-GB" sz="1800" dirty="0"/>
                  <a:t>Total number of trawls hauls in the RFA,   </a:t>
                </a:r>
                <a14:m>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𝑁</m:t>
                        </m:r>
                      </m:e>
                      <m:sub>
                        <m:r>
                          <a:rPr lang="en-GB" sz="1800" b="0" i="1" smtClean="0">
                            <a:latin typeface="Cambria Math" panose="02040503050406030204" pitchFamily="18" charset="0"/>
                          </a:rPr>
                          <m:t>𝑅𝐹𝐴</m:t>
                        </m:r>
                      </m:sub>
                    </m:sSub>
                  </m:oMath>
                </a14:m>
                <a:r>
                  <a:rPr lang="en-GB" sz="1800" dirty="0"/>
                  <a:t>= 10, </a:t>
                </a:r>
              </a:p>
              <a:p>
                <a:pPr lvl="1">
                  <a:lnSpc>
                    <a:spcPct val="100000"/>
                  </a:lnSpc>
                  <a:spcBef>
                    <a:spcPts val="600"/>
                  </a:spcBef>
                  <a:buFont typeface="Wingdings" panose="05000000000000000000" pitchFamily="2" charset="2"/>
                  <a:buChar char="§"/>
                </a:pPr>
                <a:endParaRPr lang="en-GB" sz="1800" dirty="0"/>
              </a:p>
              <a:p>
                <a:pPr lvl="1">
                  <a:lnSpc>
                    <a:spcPct val="100000"/>
                  </a:lnSpc>
                  <a:spcBef>
                    <a:spcPts val="600"/>
                  </a:spcBef>
                  <a:buFont typeface="Wingdings" panose="05000000000000000000" pitchFamily="2" charset="2"/>
                  <a:buChar char="§"/>
                </a:pPr>
                <a:endParaRPr lang="en-GB" sz="1500" dirty="0"/>
              </a:p>
              <a:p>
                <a:pPr marL="0" indent="0">
                  <a:lnSpc>
                    <a:spcPct val="100000"/>
                  </a:lnSpc>
                  <a:spcBef>
                    <a:spcPts val="600"/>
                  </a:spcBef>
                  <a:buNone/>
                </a:pPr>
                <a:r>
                  <a:rPr lang="en-GB" sz="1700" dirty="0"/>
                  <a:t>             a     b   c                           d    e                                     f   g     h      i                                 j</a:t>
                </a:r>
              </a:p>
              <a:p>
                <a:pPr marL="0" indent="0">
                  <a:lnSpc>
                    <a:spcPct val="100000"/>
                  </a:lnSpc>
                  <a:spcBef>
                    <a:spcPts val="600"/>
                  </a:spcBef>
                  <a:buNone/>
                </a:pPr>
                <a:endParaRPr lang="en-GB" sz="1700" dirty="0"/>
              </a:p>
              <a:p>
                <a:pPr lvl="1">
                  <a:lnSpc>
                    <a:spcPct val="100000"/>
                  </a:lnSpc>
                  <a:spcBef>
                    <a:spcPts val="600"/>
                  </a:spcBef>
                  <a:buFont typeface="Wingdings" panose="05000000000000000000" pitchFamily="2" charset="2"/>
                  <a:buChar char="§"/>
                </a:pPr>
                <a:endParaRPr lang="en-GB" sz="1500" dirty="0"/>
              </a:p>
              <a:p>
                <a:pPr lvl="1">
                  <a:lnSpc>
                    <a:spcPct val="100000"/>
                  </a:lnSpc>
                  <a:spcBef>
                    <a:spcPts val="600"/>
                  </a:spcBef>
                  <a:buFont typeface="Wingdings" panose="05000000000000000000" pitchFamily="2" charset="2"/>
                  <a:buChar char="§"/>
                </a:pPr>
                <a:r>
                  <a:rPr lang="en-GB" sz="1800" dirty="0"/>
                  <a:t>Pool all hauls in the RFA, that is </a:t>
                </a:r>
                <a14:m>
                  <m:oMath xmlns:m="http://schemas.openxmlformats.org/officeDocument/2006/math">
                    <m:d>
                      <m:dPr>
                        <m:begChr m:val="{"/>
                        <m:endChr m:val="}"/>
                        <m:ctrlPr>
                          <a:rPr lang="en-GB" sz="1800" i="1">
                            <a:latin typeface="Cambria Math" panose="02040503050406030204" pitchFamily="18" charset="0"/>
                          </a:rPr>
                        </m:ctrlPr>
                      </m:dPr>
                      <m:e>
                        <m:r>
                          <a:rPr lang="en-GB" sz="1800" i="1">
                            <a:latin typeface="Cambria Math" panose="02040503050406030204" pitchFamily="18" charset="0"/>
                          </a:rPr>
                          <m:t>𝑎</m:t>
                        </m:r>
                        <m:r>
                          <a:rPr lang="en-GB" sz="1800" i="1">
                            <a:latin typeface="Cambria Math" panose="02040503050406030204" pitchFamily="18" charset="0"/>
                          </a:rPr>
                          <m:t>, </m:t>
                        </m:r>
                        <m:r>
                          <a:rPr lang="en-GB" sz="1800" i="1">
                            <a:latin typeface="Cambria Math" panose="02040503050406030204" pitchFamily="18" charset="0"/>
                          </a:rPr>
                          <m:t>𝑏</m:t>
                        </m:r>
                        <m:r>
                          <a:rPr lang="en-GB" sz="1800" i="1">
                            <a:latin typeface="Cambria Math" panose="02040503050406030204" pitchFamily="18" charset="0"/>
                          </a:rPr>
                          <m:t>, </m:t>
                        </m:r>
                        <m:r>
                          <a:rPr lang="en-GB" sz="1800" i="1">
                            <a:latin typeface="Cambria Math" panose="02040503050406030204" pitchFamily="18" charset="0"/>
                          </a:rPr>
                          <m:t>𝑐</m:t>
                        </m:r>
                        <m:r>
                          <a:rPr lang="en-GB" sz="1800" i="1">
                            <a:latin typeface="Cambria Math" panose="02040503050406030204" pitchFamily="18" charset="0"/>
                          </a:rPr>
                          <m:t>, </m:t>
                        </m:r>
                        <m:r>
                          <a:rPr lang="en-GB" sz="1800" i="1">
                            <a:latin typeface="Cambria Math" panose="02040503050406030204" pitchFamily="18" charset="0"/>
                          </a:rPr>
                          <m:t>𝑑</m:t>
                        </m:r>
                        <m:r>
                          <a:rPr lang="en-GB" sz="1800" i="1">
                            <a:latin typeface="Cambria Math" panose="02040503050406030204" pitchFamily="18" charset="0"/>
                          </a:rPr>
                          <m:t>, </m:t>
                        </m:r>
                        <m:r>
                          <a:rPr lang="en-GB" sz="1800" i="1">
                            <a:latin typeface="Cambria Math" panose="02040503050406030204" pitchFamily="18" charset="0"/>
                          </a:rPr>
                          <m:t>𝑒</m:t>
                        </m:r>
                        <m:r>
                          <a:rPr lang="en-GB" sz="1800" i="1">
                            <a:latin typeface="Cambria Math" panose="02040503050406030204" pitchFamily="18" charset="0"/>
                          </a:rPr>
                          <m:t>, </m:t>
                        </m:r>
                        <m:r>
                          <a:rPr lang="en-GB" sz="1800" i="1">
                            <a:latin typeface="Cambria Math" panose="02040503050406030204" pitchFamily="18" charset="0"/>
                          </a:rPr>
                          <m:t>𝑓</m:t>
                        </m:r>
                        <m:r>
                          <a:rPr lang="en-GB" sz="1800" i="1">
                            <a:latin typeface="Cambria Math" panose="02040503050406030204" pitchFamily="18" charset="0"/>
                          </a:rPr>
                          <m:t>, </m:t>
                        </m:r>
                        <m:r>
                          <a:rPr lang="en-GB" sz="1800" i="1">
                            <a:latin typeface="Cambria Math" panose="02040503050406030204" pitchFamily="18" charset="0"/>
                          </a:rPr>
                          <m:t>𝑔</m:t>
                        </m:r>
                        <m:r>
                          <a:rPr lang="en-GB" sz="1800" i="1">
                            <a:latin typeface="Cambria Math" panose="02040503050406030204" pitchFamily="18" charset="0"/>
                          </a:rPr>
                          <m:t>, </m:t>
                        </m:r>
                        <m:r>
                          <a:rPr lang="en-GB" sz="1800" i="1">
                            <a:latin typeface="Cambria Math" panose="02040503050406030204" pitchFamily="18" charset="0"/>
                          </a:rPr>
                          <m:t>h</m:t>
                        </m:r>
                        <m:r>
                          <a:rPr lang="en-GB" sz="1800" i="1">
                            <a:latin typeface="Cambria Math" panose="02040503050406030204" pitchFamily="18" charset="0"/>
                          </a:rPr>
                          <m:t>, </m:t>
                        </m:r>
                        <m:r>
                          <a:rPr lang="en-GB" sz="1800" i="1">
                            <a:latin typeface="Cambria Math" panose="02040503050406030204" pitchFamily="18" charset="0"/>
                          </a:rPr>
                          <m:t>𝑖</m:t>
                        </m:r>
                        <m:r>
                          <a:rPr lang="en-GB" sz="1800" i="1">
                            <a:latin typeface="Cambria Math" panose="02040503050406030204" pitchFamily="18" charset="0"/>
                          </a:rPr>
                          <m:t>, </m:t>
                        </m:r>
                        <m:r>
                          <a:rPr lang="en-GB" sz="1800" i="1">
                            <a:latin typeface="Cambria Math" panose="02040503050406030204" pitchFamily="18" charset="0"/>
                          </a:rPr>
                          <m:t>𝑗</m:t>
                        </m:r>
                      </m:e>
                    </m:d>
                    <m:r>
                      <a:rPr lang="en-GB" sz="1800" i="1">
                        <a:latin typeface="Cambria Math" panose="02040503050406030204" pitchFamily="18" charset="0"/>
                      </a:rPr>
                      <m:t> </m:t>
                    </m:r>
                  </m:oMath>
                </a14:m>
                <a:r>
                  <a:rPr lang="en-GB" sz="1800" dirty="0"/>
                  <a:t> and bootstrap hauls from this pool and put them back into the sampling area, that is relevant rectangle</a:t>
                </a:r>
              </a:p>
              <a:p>
                <a:pPr lvl="1">
                  <a:lnSpc>
                    <a:spcPct val="100000"/>
                  </a:lnSpc>
                  <a:spcBef>
                    <a:spcPts val="600"/>
                  </a:spcBef>
                  <a:buFont typeface="Wingdings" panose="05000000000000000000" pitchFamily="2" charset="2"/>
                  <a:buChar char="§"/>
                </a:pPr>
                <a:endParaRPr lang="en-GB" sz="1500" dirty="0"/>
              </a:p>
              <a:p>
                <a:pPr marL="0" indent="0">
                  <a:lnSpc>
                    <a:spcPct val="100000"/>
                  </a:lnSpc>
                  <a:spcBef>
                    <a:spcPts val="600"/>
                  </a:spcBef>
                  <a:buNone/>
                </a:pPr>
                <a:r>
                  <a:rPr lang="en-GB" sz="1700" dirty="0"/>
                  <a:t>          a    a    d                                 d    d		 a   f   f   b 		         i              </a:t>
                </a:r>
              </a:p>
              <a:p>
                <a:pPr>
                  <a:lnSpc>
                    <a:spcPct val="100000"/>
                  </a:lnSpc>
                  <a:spcBef>
                    <a:spcPts val="600"/>
                  </a:spcBef>
                </a:pPr>
                <a:endParaRPr lang="en-US" sz="1700" dirty="0"/>
              </a:p>
              <a:p>
                <a:pPr>
                  <a:lnSpc>
                    <a:spcPct val="100000"/>
                  </a:lnSpc>
                  <a:spcBef>
                    <a:spcPts val="600"/>
                  </a:spcBef>
                </a:pPr>
                <a:endParaRPr lang="en-US" sz="1700" dirty="0"/>
              </a:p>
              <a:p>
                <a:pPr>
                  <a:lnSpc>
                    <a:spcPct val="100000"/>
                  </a:lnSpc>
                  <a:spcBef>
                    <a:spcPts val="600"/>
                  </a:spcBef>
                  <a:buFont typeface="Wingdings" panose="05000000000000000000" pitchFamily="2" charset="2"/>
                  <a:buChar char="§"/>
                </a:pPr>
                <a:r>
                  <a:rPr lang="en-US" sz="1800" dirty="0"/>
                  <a:t>Does not preserve the positions of trawl hauls in statistical rectangles    </a:t>
                </a:r>
              </a:p>
              <a:p>
                <a:pPr>
                  <a:lnSpc>
                    <a:spcPct val="100000"/>
                  </a:lnSpc>
                  <a:spcBef>
                    <a:spcPts val="600"/>
                  </a:spcBef>
                  <a:buFont typeface="Wingdings" panose="05000000000000000000" pitchFamily="2" charset="2"/>
                  <a:buChar char="§"/>
                </a:pPr>
                <a:r>
                  <a:rPr lang="en-US" sz="1800" dirty="0"/>
                  <a:t>Does not consider the stratified sampling design, that is, hauls, statistical rectangle   </a:t>
                </a:r>
                <a:r>
                  <a:rPr lang="en-US" sz="1800" dirty="0" err="1"/>
                  <a:t>stratu</a:t>
                </a:r>
                <a:r>
                  <a:rPr lang="en-US" sz="1800" dirty="0"/>
                  <a:t>                                                                                                              </a:t>
                </a:r>
              </a:p>
              <a:p>
                <a:pPr marL="0" indent="0">
                  <a:lnSpc>
                    <a:spcPct val="100000"/>
                  </a:lnSpc>
                  <a:spcBef>
                    <a:spcPts val="1200"/>
                  </a:spcBef>
                  <a:buNone/>
                </a:pPr>
                <a:endParaRPr lang="en-US" sz="1700" dirty="0"/>
              </a:p>
              <a:p>
                <a:pPr>
                  <a:lnSpc>
                    <a:spcPct val="100000"/>
                  </a:lnSpc>
                  <a:spcBef>
                    <a:spcPts val="1200"/>
                  </a:spcBef>
                </a:pPr>
                <a:endParaRPr lang="en-US" sz="1700" dirty="0">
                  <a:solidFill>
                    <a:srgbClr val="C00000"/>
                  </a:solidFill>
                </a:endParaRPr>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marL="0" indent="0">
                  <a:spcBef>
                    <a:spcPts val="0"/>
                  </a:spcBef>
                  <a:buNone/>
                </a:pPr>
                <a:endParaRPr lang="en-GB" sz="1800" dirty="0"/>
              </a:p>
              <a:p>
                <a:endParaRPr lang="nb-NO" dirty="0"/>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89411" y="607422"/>
                <a:ext cx="11364686" cy="5995851"/>
              </a:xfrm>
              <a:prstGeom prst="round1Rect">
                <a:avLst/>
              </a:prstGeom>
              <a:blipFill>
                <a:blip r:embed="rId2"/>
                <a:stretch>
                  <a:fillRect l="-322" t="-1119"/>
                </a:stretch>
              </a:blipFill>
            </p:spPr>
            <p:txBody>
              <a:bodyPr/>
              <a:lstStyle/>
              <a:p>
                <a:r>
                  <a:rPr lang="nb-NO">
                    <a:noFill/>
                  </a:rPr>
                  <a:t> </a:t>
                </a:r>
              </a:p>
            </p:txBody>
          </p:sp>
        </mc:Fallback>
      </mc:AlternateContent>
      <p:sp>
        <p:nvSpPr>
          <p:cNvPr id="4" name="Rectangle 3">
            <a:extLst>
              <a:ext uri="{FF2B5EF4-FFF2-40B4-BE49-F238E27FC236}">
                <a16:creationId xmlns:a16="http://schemas.microsoft.com/office/drawing/2014/main" id="{1A6498D5-EE6B-452D-BFB3-2ED2075E46C8}"/>
              </a:ext>
            </a:extLst>
          </p:cNvPr>
          <p:cNvSpPr/>
          <p:nvPr/>
        </p:nvSpPr>
        <p:spPr>
          <a:xfrm>
            <a:off x="371496" y="2442754"/>
            <a:ext cx="1338146" cy="241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5" name="Picture 4">
            <a:extLst>
              <a:ext uri="{FF2B5EF4-FFF2-40B4-BE49-F238E27FC236}">
                <a16:creationId xmlns:a16="http://schemas.microsoft.com/office/drawing/2014/main" id="{E3D6B805-EEC5-4C74-98B2-4C932F384C02}"/>
              </a:ext>
            </a:extLst>
          </p:cNvPr>
          <p:cNvPicPr>
            <a:picLocks noChangeAspect="1"/>
          </p:cNvPicPr>
          <p:nvPr/>
        </p:nvPicPr>
        <p:blipFill>
          <a:blip r:embed="rId3"/>
          <a:stretch>
            <a:fillRect/>
          </a:stretch>
        </p:blipFill>
        <p:spPr>
          <a:xfrm>
            <a:off x="1859497" y="2449287"/>
            <a:ext cx="1353429" cy="267787"/>
          </a:xfrm>
          <a:prstGeom prst="rect">
            <a:avLst/>
          </a:prstGeom>
        </p:spPr>
      </p:pic>
      <p:pic>
        <p:nvPicPr>
          <p:cNvPr id="6" name="Picture 5">
            <a:extLst>
              <a:ext uri="{FF2B5EF4-FFF2-40B4-BE49-F238E27FC236}">
                <a16:creationId xmlns:a16="http://schemas.microsoft.com/office/drawing/2014/main" id="{28C95F3E-599B-4243-806F-92AA936E4EA1}"/>
              </a:ext>
            </a:extLst>
          </p:cNvPr>
          <p:cNvPicPr>
            <a:picLocks noChangeAspect="1"/>
          </p:cNvPicPr>
          <p:nvPr/>
        </p:nvPicPr>
        <p:blipFill>
          <a:blip r:embed="rId3"/>
          <a:stretch>
            <a:fillRect/>
          </a:stretch>
        </p:blipFill>
        <p:spPr>
          <a:xfrm>
            <a:off x="3486990" y="2468880"/>
            <a:ext cx="1353429" cy="261257"/>
          </a:xfrm>
          <a:prstGeom prst="rect">
            <a:avLst/>
          </a:prstGeom>
        </p:spPr>
      </p:pic>
      <p:pic>
        <p:nvPicPr>
          <p:cNvPr id="7" name="Picture 6">
            <a:extLst>
              <a:ext uri="{FF2B5EF4-FFF2-40B4-BE49-F238E27FC236}">
                <a16:creationId xmlns:a16="http://schemas.microsoft.com/office/drawing/2014/main" id="{F27E867C-1D6C-4772-9E37-8C6ABE9D1459}"/>
              </a:ext>
            </a:extLst>
          </p:cNvPr>
          <p:cNvPicPr>
            <a:picLocks noChangeAspect="1"/>
          </p:cNvPicPr>
          <p:nvPr/>
        </p:nvPicPr>
        <p:blipFill>
          <a:blip r:embed="rId3"/>
          <a:stretch>
            <a:fillRect/>
          </a:stretch>
        </p:blipFill>
        <p:spPr>
          <a:xfrm>
            <a:off x="5116662" y="2449286"/>
            <a:ext cx="1353429" cy="261257"/>
          </a:xfrm>
          <a:prstGeom prst="rect">
            <a:avLst/>
          </a:prstGeom>
        </p:spPr>
      </p:pic>
      <p:pic>
        <p:nvPicPr>
          <p:cNvPr id="8" name="Picture 7">
            <a:extLst>
              <a:ext uri="{FF2B5EF4-FFF2-40B4-BE49-F238E27FC236}">
                <a16:creationId xmlns:a16="http://schemas.microsoft.com/office/drawing/2014/main" id="{AF0897E9-A4EE-466A-ABCB-A477232CBA2D}"/>
              </a:ext>
            </a:extLst>
          </p:cNvPr>
          <p:cNvPicPr>
            <a:picLocks noChangeAspect="1"/>
          </p:cNvPicPr>
          <p:nvPr/>
        </p:nvPicPr>
        <p:blipFill>
          <a:blip r:embed="rId4"/>
          <a:stretch>
            <a:fillRect/>
          </a:stretch>
        </p:blipFill>
        <p:spPr>
          <a:xfrm>
            <a:off x="384000" y="3722917"/>
            <a:ext cx="1347333" cy="320040"/>
          </a:xfrm>
          <a:prstGeom prst="rect">
            <a:avLst/>
          </a:prstGeom>
        </p:spPr>
      </p:pic>
      <p:pic>
        <p:nvPicPr>
          <p:cNvPr id="9" name="Picture 8">
            <a:extLst>
              <a:ext uri="{FF2B5EF4-FFF2-40B4-BE49-F238E27FC236}">
                <a16:creationId xmlns:a16="http://schemas.microsoft.com/office/drawing/2014/main" id="{C7327551-B892-4F16-9C87-D71608A836CE}"/>
              </a:ext>
            </a:extLst>
          </p:cNvPr>
          <p:cNvPicPr>
            <a:picLocks noChangeAspect="1"/>
          </p:cNvPicPr>
          <p:nvPr/>
        </p:nvPicPr>
        <p:blipFill>
          <a:blip r:embed="rId4"/>
          <a:stretch>
            <a:fillRect/>
          </a:stretch>
        </p:blipFill>
        <p:spPr>
          <a:xfrm>
            <a:off x="1956217" y="3735977"/>
            <a:ext cx="1347333" cy="293915"/>
          </a:xfrm>
          <a:prstGeom prst="rect">
            <a:avLst/>
          </a:prstGeom>
        </p:spPr>
      </p:pic>
      <p:pic>
        <p:nvPicPr>
          <p:cNvPr id="10" name="Picture 9">
            <a:extLst>
              <a:ext uri="{FF2B5EF4-FFF2-40B4-BE49-F238E27FC236}">
                <a16:creationId xmlns:a16="http://schemas.microsoft.com/office/drawing/2014/main" id="{539BF17F-E9B6-4BAE-8AE7-B212591D60E8}"/>
              </a:ext>
            </a:extLst>
          </p:cNvPr>
          <p:cNvPicPr>
            <a:picLocks noChangeAspect="1"/>
          </p:cNvPicPr>
          <p:nvPr/>
        </p:nvPicPr>
        <p:blipFill>
          <a:blip r:embed="rId4"/>
          <a:stretch>
            <a:fillRect/>
          </a:stretch>
        </p:blipFill>
        <p:spPr>
          <a:xfrm>
            <a:off x="3642915" y="3722914"/>
            <a:ext cx="1347333" cy="306977"/>
          </a:xfrm>
          <a:prstGeom prst="rect">
            <a:avLst/>
          </a:prstGeom>
        </p:spPr>
      </p:pic>
      <p:pic>
        <p:nvPicPr>
          <p:cNvPr id="11" name="Picture 10">
            <a:extLst>
              <a:ext uri="{FF2B5EF4-FFF2-40B4-BE49-F238E27FC236}">
                <a16:creationId xmlns:a16="http://schemas.microsoft.com/office/drawing/2014/main" id="{41896565-D178-4F53-9DEC-CBC3FC7162BB}"/>
              </a:ext>
            </a:extLst>
          </p:cNvPr>
          <p:cNvPicPr>
            <a:picLocks noChangeAspect="1"/>
          </p:cNvPicPr>
          <p:nvPr/>
        </p:nvPicPr>
        <p:blipFill>
          <a:blip r:embed="rId4"/>
          <a:stretch>
            <a:fillRect/>
          </a:stretch>
        </p:blipFill>
        <p:spPr>
          <a:xfrm>
            <a:off x="5318308" y="3722914"/>
            <a:ext cx="1347333" cy="293914"/>
          </a:xfrm>
          <a:prstGeom prst="rect">
            <a:avLst/>
          </a:prstGeom>
        </p:spPr>
      </p:pic>
      <p:pic>
        <p:nvPicPr>
          <p:cNvPr id="12" name="Picture 11">
            <a:extLst>
              <a:ext uri="{FF2B5EF4-FFF2-40B4-BE49-F238E27FC236}">
                <a16:creationId xmlns:a16="http://schemas.microsoft.com/office/drawing/2014/main" id="{A11C4CB3-A7FA-4575-BD65-0350E709D3BB}"/>
              </a:ext>
            </a:extLst>
          </p:cNvPr>
          <p:cNvPicPr>
            <a:picLocks noChangeAspect="1"/>
          </p:cNvPicPr>
          <p:nvPr/>
        </p:nvPicPr>
        <p:blipFill>
          <a:blip r:embed="rId5"/>
          <a:stretch>
            <a:fillRect/>
          </a:stretch>
        </p:blipFill>
        <p:spPr>
          <a:xfrm>
            <a:off x="856569" y="5205140"/>
            <a:ext cx="7800975" cy="771525"/>
          </a:xfrm>
          <a:prstGeom prst="rect">
            <a:avLst/>
          </a:prstGeom>
        </p:spPr>
      </p:pic>
      <p:pic>
        <p:nvPicPr>
          <p:cNvPr id="13" name="Picture 12">
            <a:extLst>
              <a:ext uri="{FF2B5EF4-FFF2-40B4-BE49-F238E27FC236}">
                <a16:creationId xmlns:a16="http://schemas.microsoft.com/office/drawing/2014/main" id="{8A5A9EA2-ADF1-42F8-996C-D5EF500A6412}"/>
              </a:ext>
            </a:extLst>
          </p:cNvPr>
          <p:cNvPicPr>
            <a:picLocks noChangeAspect="1"/>
          </p:cNvPicPr>
          <p:nvPr/>
        </p:nvPicPr>
        <p:blipFill>
          <a:blip r:embed="rId6"/>
          <a:stretch>
            <a:fillRect/>
          </a:stretch>
        </p:blipFill>
        <p:spPr>
          <a:xfrm>
            <a:off x="1364252" y="6118588"/>
            <a:ext cx="7334250" cy="590550"/>
          </a:xfrm>
          <a:prstGeom prst="rect">
            <a:avLst/>
          </a:prstGeom>
        </p:spPr>
      </p:pic>
    </p:spTree>
    <p:extLst>
      <p:ext uri="{BB962C8B-B14F-4D97-AF65-F5344CB8AC3E}">
        <p14:creationId xmlns:p14="http://schemas.microsoft.com/office/powerpoint/2010/main" val="2346018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800" b="1" dirty="0">
                <a:solidFill>
                  <a:srgbClr val="0070C0"/>
                </a:solidFill>
              </a:rPr>
              <a:t>Uncertainty Estimation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89411" y="607422"/>
                <a:ext cx="11364686" cy="5995851"/>
              </a:xfrm>
              <a:prstGeom prst="round1Rect">
                <a:avLst/>
              </a:prstGeom>
            </p:spPr>
            <p:txBody>
              <a:bodyPr>
                <a:normAutofit fontScale="70000" lnSpcReduction="20000"/>
              </a:bodyPr>
              <a:lstStyle/>
              <a:p>
                <a:pPr marL="0" indent="0">
                  <a:lnSpc>
                    <a:spcPct val="100000"/>
                  </a:lnSpc>
                  <a:spcBef>
                    <a:spcPts val="1800"/>
                  </a:spcBef>
                  <a:buNone/>
                </a:pPr>
                <a:r>
                  <a:rPr lang="en-GB" sz="2000" dirty="0">
                    <a:solidFill>
                      <a:srgbClr val="0070C0"/>
                    </a:solidFill>
                  </a:rPr>
                  <a:t>2.	</a:t>
                </a:r>
                <a:r>
                  <a:rPr lang="en-GB" sz="2400" dirty="0">
                    <a:solidFill>
                      <a:srgbClr val="0070C0"/>
                    </a:solidFill>
                  </a:rPr>
                  <a:t>Stratified bootstrap procedure</a:t>
                </a:r>
              </a:p>
              <a:p>
                <a:pPr lvl="1">
                  <a:lnSpc>
                    <a:spcPct val="100000"/>
                  </a:lnSpc>
                  <a:spcBef>
                    <a:spcPts val="1800"/>
                  </a:spcBef>
                  <a:buFont typeface="Wingdings" panose="05000000000000000000" pitchFamily="2" charset="2"/>
                  <a:buChar char="§"/>
                </a:pPr>
                <a:r>
                  <a:rPr lang="en-GB" sz="1800" dirty="0"/>
                  <a:t>Suppose we have 4 statistical rectangles in a RFA</a:t>
                </a:r>
              </a:p>
              <a:p>
                <a:pPr lvl="1">
                  <a:lnSpc>
                    <a:spcPct val="100000"/>
                  </a:lnSpc>
                  <a:spcBef>
                    <a:spcPts val="1800"/>
                  </a:spcBef>
                  <a:buFont typeface="Wingdings" panose="05000000000000000000" pitchFamily="2" charset="2"/>
                  <a:buChar char="§"/>
                </a:pPr>
                <a:r>
                  <a:rPr lang="en-GB" sz="1800" dirty="0"/>
                  <a:t>Each statistical rectangle contains  </a:t>
                </a:r>
                <a14:m>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m:t>
                        </m:r>
                        <m:r>
                          <a:rPr lang="en-GB" sz="1800" b="0" i="1" smtClean="0">
                            <a:latin typeface="Cambria Math" panose="02040503050406030204" pitchFamily="18" charset="0"/>
                          </a:rPr>
                          <m:t>𝐻</m:t>
                        </m:r>
                      </m:e>
                      <m:sub>
                        <m:r>
                          <a:rPr lang="en-GB" sz="1800" b="0" i="1" smtClean="0">
                            <a:latin typeface="Cambria Math" panose="02040503050406030204" pitchFamily="18" charset="0"/>
                          </a:rPr>
                          <m:t>𝑠</m:t>
                        </m:r>
                      </m:sub>
                    </m:sSub>
                    <m:r>
                      <a:rPr lang="en-GB" sz="1800" b="0" i="1" smtClean="0">
                        <a:latin typeface="Cambria Math" panose="02040503050406030204" pitchFamily="18" charset="0"/>
                      </a:rPr>
                      <m:t>|</m:t>
                    </m:r>
                  </m:oMath>
                </a14:m>
                <a:r>
                  <a:rPr lang="en-GB" sz="1800" dirty="0"/>
                  <a:t>  trawl hauls, e.g.,  the first statistical rectangle contain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m:t>
                        </m:r>
                        <m:r>
                          <a:rPr lang="en-GB" sz="1800" i="1">
                            <a:latin typeface="Cambria Math" panose="02040503050406030204" pitchFamily="18" charset="0"/>
                          </a:rPr>
                          <m:t>𝐻</m:t>
                        </m:r>
                      </m:e>
                      <m:sub>
                        <m:r>
                          <a:rPr lang="en-GB" sz="1800" i="1">
                            <a:latin typeface="Cambria Math" panose="02040503050406030204" pitchFamily="18" charset="0"/>
                          </a:rPr>
                          <m:t>𝑠</m:t>
                        </m:r>
                      </m:sub>
                    </m:sSub>
                    <m:r>
                      <a:rPr lang="en-GB" sz="1800" i="1">
                        <a:latin typeface="Cambria Math" panose="02040503050406030204" pitchFamily="18" charset="0"/>
                      </a:rPr>
                      <m:t>|</m:t>
                    </m:r>
                    <m:r>
                      <a:rPr lang="en-GB" sz="1800" b="0" i="0" smtClean="0">
                        <a:latin typeface="Cambria Math" panose="02040503050406030204" pitchFamily="18" charset="0"/>
                      </a:rPr>
                      <m:t>=3</m:t>
                    </m:r>
                  </m:oMath>
                </a14:m>
                <a:r>
                  <a:rPr lang="en-GB" sz="1800" dirty="0"/>
                  <a:t>, that is </a:t>
                </a:r>
                <a14:m>
                  <m:oMath xmlns:m="http://schemas.openxmlformats.org/officeDocument/2006/math">
                    <m:d>
                      <m:dPr>
                        <m:begChr m:val="{"/>
                        <m:endChr m:val="}"/>
                        <m:ctrlPr>
                          <a:rPr lang="en-GB" sz="1800" i="1" smtClean="0">
                            <a:latin typeface="Cambria Math" panose="02040503050406030204" pitchFamily="18" charset="0"/>
                          </a:rPr>
                        </m:ctrlPr>
                      </m:dPr>
                      <m:e>
                        <m:r>
                          <a:rPr lang="en-GB" sz="1800" b="0" i="1" smtClean="0">
                            <a:latin typeface="Cambria Math" panose="02040503050406030204" pitchFamily="18" charset="0"/>
                          </a:rPr>
                          <m:t>𝑎</m:t>
                        </m:r>
                        <m:r>
                          <a:rPr lang="en-GB" sz="1800" b="0" i="1" smtClean="0">
                            <a:latin typeface="Cambria Math" panose="02040503050406030204" pitchFamily="18" charset="0"/>
                          </a:rPr>
                          <m:t>, </m:t>
                        </m:r>
                        <m:r>
                          <a:rPr lang="en-GB" sz="1800" b="0" i="1" smtClean="0">
                            <a:latin typeface="Cambria Math" panose="02040503050406030204" pitchFamily="18" charset="0"/>
                          </a:rPr>
                          <m:t>𝑏</m:t>
                        </m:r>
                        <m:r>
                          <a:rPr lang="en-GB" sz="1800" b="0" i="1" smtClean="0">
                            <a:latin typeface="Cambria Math" panose="02040503050406030204" pitchFamily="18" charset="0"/>
                          </a:rPr>
                          <m:t>, </m:t>
                        </m:r>
                        <m:r>
                          <a:rPr lang="en-GB" sz="1800" b="0" i="1" smtClean="0">
                            <a:latin typeface="Cambria Math" panose="02040503050406030204" pitchFamily="18" charset="0"/>
                          </a:rPr>
                          <m:t>𝑐</m:t>
                        </m:r>
                      </m:e>
                    </m:d>
                  </m:oMath>
                </a14:m>
                <a:endParaRPr lang="en-GB" sz="1800" dirty="0"/>
              </a:p>
              <a:p>
                <a:pPr lvl="1">
                  <a:lnSpc>
                    <a:spcPct val="100000"/>
                  </a:lnSpc>
                  <a:spcBef>
                    <a:spcPts val="1800"/>
                  </a:spcBef>
                  <a:buFont typeface="Wingdings" panose="05000000000000000000" pitchFamily="2" charset="2"/>
                  <a:buChar char="§"/>
                </a:pPr>
                <a:r>
                  <a:rPr lang="en-GB" sz="1800" dirty="0"/>
                  <a:t>Total number of trawls hauls in the RFA,   </a:t>
                </a:r>
                <a14:m>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𝑁</m:t>
                        </m:r>
                      </m:e>
                      <m:sub>
                        <m:r>
                          <a:rPr lang="en-GB" sz="1800" b="0" i="1" smtClean="0">
                            <a:latin typeface="Cambria Math" panose="02040503050406030204" pitchFamily="18" charset="0"/>
                          </a:rPr>
                          <m:t>𝑅𝐹𝐴</m:t>
                        </m:r>
                      </m:sub>
                    </m:sSub>
                  </m:oMath>
                </a14:m>
                <a:r>
                  <a:rPr lang="en-GB" sz="1800" dirty="0"/>
                  <a:t>= 10, </a:t>
                </a:r>
              </a:p>
              <a:p>
                <a:pPr lvl="1">
                  <a:lnSpc>
                    <a:spcPct val="100000"/>
                  </a:lnSpc>
                  <a:spcBef>
                    <a:spcPts val="600"/>
                  </a:spcBef>
                  <a:buFont typeface="Wingdings" panose="05000000000000000000" pitchFamily="2" charset="2"/>
                  <a:buChar char="§"/>
                </a:pPr>
                <a:endParaRPr lang="en-GB" sz="1800" dirty="0"/>
              </a:p>
              <a:p>
                <a:pPr lvl="1">
                  <a:lnSpc>
                    <a:spcPct val="100000"/>
                  </a:lnSpc>
                  <a:spcBef>
                    <a:spcPts val="600"/>
                  </a:spcBef>
                  <a:buFont typeface="Wingdings" panose="05000000000000000000" pitchFamily="2" charset="2"/>
                  <a:buChar char="§"/>
                </a:pPr>
                <a:endParaRPr lang="en-GB" sz="1500" dirty="0"/>
              </a:p>
              <a:p>
                <a:pPr marL="0" indent="0">
                  <a:lnSpc>
                    <a:spcPct val="100000"/>
                  </a:lnSpc>
                  <a:spcBef>
                    <a:spcPts val="600"/>
                  </a:spcBef>
                  <a:buNone/>
                </a:pPr>
                <a:r>
                  <a:rPr lang="en-GB" sz="1700" dirty="0"/>
                  <a:t>             a     b   c                           d    e                                     f   g     h      i                                 j</a:t>
                </a:r>
              </a:p>
              <a:p>
                <a:pPr marL="0" indent="0">
                  <a:lnSpc>
                    <a:spcPct val="100000"/>
                  </a:lnSpc>
                  <a:spcBef>
                    <a:spcPts val="600"/>
                  </a:spcBef>
                  <a:buNone/>
                </a:pPr>
                <a:endParaRPr lang="en-GB" sz="1700" dirty="0"/>
              </a:p>
              <a:p>
                <a:pPr lvl="1">
                  <a:lnSpc>
                    <a:spcPct val="100000"/>
                  </a:lnSpc>
                  <a:spcBef>
                    <a:spcPts val="600"/>
                  </a:spcBef>
                  <a:buFont typeface="Wingdings" panose="05000000000000000000" pitchFamily="2" charset="2"/>
                  <a:buChar char="§"/>
                </a:pPr>
                <a:endParaRPr lang="en-GB" sz="1500" dirty="0"/>
              </a:p>
              <a:p>
                <a:pPr lvl="1">
                  <a:lnSpc>
                    <a:spcPct val="100000"/>
                  </a:lnSpc>
                  <a:spcBef>
                    <a:spcPts val="600"/>
                  </a:spcBef>
                  <a:buFont typeface="Wingdings" panose="05000000000000000000" pitchFamily="2" charset="2"/>
                  <a:buChar char="§"/>
                </a:pPr>
                <a:r>
                  <a:rPr lang="en-GB" sz="1800" dirty="0"/>
                  <a:t>Sample with replacement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𝐻</m:t>
                        </m:r>
                      </m:e>
                      <m:sub>
                        <m:r>
                          <a:rPr lang="en-GB" sz="1800" i="1">
                            <a:latin typeface="Cambria Math" panose="02040503050406030204" pitchFamily="18" charset="0"/>
                          </a:rPr>
                          <m:t>𝑠</m:t>
                        </m:r>
                      </m:sub>
                    </m:sSub>
                    <m:r>
                      <a:rPr lang="en-GB" sz="1800" b="0" i="1" smtClean="0">
                        <a:latin typeface="Cambria Math" panose="02040503050406030204" pitchFamily="18" charset="0"/>
                      </a:rPr>
                      <m:t> </m:t>
                    </m:r>
                  </m:oMath>
                </a14:m>
                <a:r>
                  <a:rPr lang="en-GB" sz="1800" dirty="0"/>
                  <a:t>trawl hauls of size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m:t>
                        </m:r>
                        <m:r>
                          <a:rPr lang="en-GB" sz="1800" i="1">
                            <a:latin typeface="Cambria Math" panose="02040503050406030204" pitchFamily="18" charset="0"/>
                          </a:rPr>
                          <m:t>𝐻</m:t>
                        </m:r>
                      </m:e>
                      <m:sub>
                        <m:r>
                          <a:rPr lang="en-GB" sz="1800" i="1">
                            <a:latin typeface="Cambria Math" panose="02040503050406030204" pitchFamily="18" charset="0"/>
                          </a:rPr>
                          <m:t>𝑠</m:t>
                        </m:r>
                      </m:sub>
                    </m:sSub>
                    <m:r>
                      <a:rPr lang="en-GB" sz="1800" i="1">
                        <a:latin typeface="Cambria Math" panose="02040503050406030204" pitchFamily="18" charset="0"/>
                      </a:rPr>
                      <m:t>|</m:t>
                    </m:r>
                  </m:oMath>
                </a14:m>
                <a:r>
                  <a:rPr lang="en-GB" sz="1800" dirty="0"/>
                  <a:t> and put them back into the relevant statistical rectangle</a:t>
                </a:r>
              </a:p>
              <a:p>
                <a:pPr lvl="1">
                  <a:lnSpc>
                    <a:spcPct val="100000"/>
                  </a:lnSpc>
                  <a:spcBef>
                    <a:spcPts val="600"/>
                  </a:spcBef>
                  <a:buFont typeface="Wingdings" panose="05000000000000000000" pitchFamily="2" charset="2"/>
                  <a:buChar char="§"/>
                </a:pPr>
                <a:endParaRPr lang="en-GB" sz="1500" dirty="0"/>
              </a:p>
              <a:p>
                <a:pPr marL="0" indent="0">
                  <a:lnSpc>
                    <a:spcPct val="100000"/>
                  </a:lnSpc>
                  <a:spcBef>
                    <a:spcPts val="600"/>
                  </a:spcBef>
                  <a:buNone/>
                </a:pPr>
                <a:r>
                  <a:rPr lang="en-GB" sz="1700" dirty="0"/>
                  <a:t>          a    a    a                               d    d		 f  f   f   h 		 i            </a:t>
                </a:r>
              </a:p>
              <a:p>
                <a:pPr>
                  <a:lnSpc>
                    <a:spcPct val="100000"/>
                  </a:lnSpc>
                  <a:spcBef>
                    <a:spcPts val="600"/>
                  </a:spcBef>
                </a:pPr>
                <a:endParaRPr lang="en-US" sz="1700" dirty="0"/>
              </a:p>
              <a:p>
                <a:pPr>
                  <a:lnSpc>
                    <a:spcPct val="100000"/>
                  </a:lnSpc>
                  <a:spcBef>
                    <a:spcPts val="600"/>
                  </a:spcBef>
                </a:pPr>
                <a:endParaRPr lang="en-US" sz="1700" dirty="0"/>
              </a:p>
              <a:p>
                <a:pPr>
                  <a:lnSpc>
                    <a:spcPct val="100000"/>
                  </a:lnSpc>
                  <a:spcBef>
                    <a:spcPts val="600"/>
                  </a:spcBef>
                  <a:buFont typeface="Wingdings" panose="05000000000000000000" pitchFamily="2" charset="2"/>
                  <a:buChar char="§"/>
                </a:pPr>
                <a:r>
                  <a:rPr lang="en-US" sz="1800" dirty="0"/>
                  <a:t>Preserves the positions of trawl hauls in statistical rectangles    </a:t>
                </a:r>
              </a:p>
              <a:p>
                <a:pPr>
                  <a:lnSpc>
                    <a:spcPct val="100000"/>
                  </a:lnSpc>
                  <a:spcBef>
                    <a:spcPts val="600"/>
                  </a:spcBef>
                  <a:buFont typeface="Wingdings" panose="05000000000000000000" pitchFamily="2" charset="2"/>
                  <a:buChar char="§"/>
                </a:pPr>
                <a:r>
                  <a:rPr lang="en-US" sz="1800" dirty="0"/>
                  <a:t>Does not consider the stratified sampling design, that is, hauls, statistical rectangle   </a:t>
                </a:r>
                <a:r>
                  <a:rPr lang="en-US" sz="1800" dirty="0" err="1"/>
                  <a:t>stratu</a:t>
                </a:r>
                <a:r>
                  <a:rPr lang="en-US" sz="1800" dirty="0"/>
                  <a:t>                                                                                                              </a:t>
                </a:r>
              </a:p>
              <a:p>
                <a:pPr marL="0" indent="0">
                  <a:lnSpc>
                    <a:spcPct val="100000"/>
                  </a:lnSpc>
                  <a:spcBef>
                    <a:spcPts val="1200"/>
                  </a:spcBef>
                  <a:buNone/>
                </a:pPr>
                <a:endParaRPr lang="en-US" sz="1700" dirty="0"/>
              </a:p>
              <a:p>
                <a:pPr>
                  <a:lnSpc>
                    <a:spcPct val="100000"/>
                  </a:lnSpc>
                  <a:spcBef>
                    <a:spcPts val="1200"/>
                  </a:spcBef>
                </a:pPr>
                <a:endParaRPr lang="en-US" sz="1700" dirty="0">
                  <a:solidFill>
                    <a:srgbClr val="C00000"/>
                  </a:solidFill>
                </a:endParaRPr>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marL="0" indent="0">
                  <a:spcBef>
                    <a:spcPts val="0"/>
                  </a:spcBef>
                  <a:buNone/>
                </a:pPr>
                <a:endParaRPr lang="en-GB" sz="1800" dirty="0"/>
              </a:p>
              <a:p>
                <a:endParaRPr lang="nb-NO" dirty="0"/>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89411" y="607422"/>
                <a:ext cx="11364686" cy="5995851"/>
              </a:xfrm>
              <a:prstGeom prst="round1Rect">
                <a:avLst/>
              </a:prstGeom>
              <a:blipFill>
                <a:blip r:embed="rId2"/>
                <a:stretch>
                  <a:fillRect l="-161" t="-1119"/>
                </a:stretch>
              </a:blipFill>
            </p:spPr>
            <p:txBody>
              <a:bodyPr/>
              <a:lstStyle/>
              <a:p>
                <a:r>
                  <a:rPr lang="nb-NO">
                    <a:noFill/>
                  </a:rPr>
                  <a:t> </a:t>
                </a:r>
              </a:p>
            </p:txBody>
          </p:sp>
        </mc:Fallback>
      </mc:AlternateContent>
      <p:sp>
        <p:nvSpPr>
          <p:cNvPr id="4" name="Rectangle 3">
            <a:extLst>
              <a:ext uri="{FF2B5EF4-FFF2-40B4-BE49-F238E27FC236}">
                <a16:creationId xmlns:a16="http://schemas.microsoft.com/office/drawing/2014/main" id="{1A6498D5-EE6B-452D-BFB3-2ED2075E46C8}"/>
              </a:ext>
            </a:extLst>
          </p:cNvPr>
          <p:cNvSpPr/>
          <p:nvPr/>
        </p:nvSpPr>
        <p:spPr>
          <a:xfrm>
            <a:off x="371496" y="2462349"/>
            <a:ext cx="1338146" cy="195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5" name="Picture 4">
            <a:extLst>
              <a:ext uri="{FF2B5EF4-FFF2-40B4-BE49-F238E27FC236}">
                <a16:creationId xmlns:a16="http://schemas.microsoft.com/office/drawing/2014/main" id="{E3D6B805-EEC5-4C74-98B2-4C932F384C02}"/>
              </a:ext>
            </a:extLst>
          </p:cNvPr>
          <p:cNvPicPr>
            <a:picLocks noChangeAspect="1"/>
          </p:cNvPicPr>
          <p:nvPr/>
        </p:nvPicPr>
        <p:blipFill>
          <a:blip r:embed="rId3"/>
          <a:stretch>
            <a:fillRect/>
          </a:stretch>
        </p:blipFill>
        <p:spPr>
          <a:xfrm>
            <a:off x="1859497" y="2462349"/>
            <a:ext cx="1353429" cy="215537"/>
          </a:xfrm>
          <a:prstGeom prst="rect">
            <a:avLst/>
          </a:prstGeom>
        </p:spPr>
      </p:pic>
      <p:pic>
        <p:nvPicPr>
          <p:cNvPr id="6" name="Picture 5">
            <a:extLst>
              <a:ext uri="{FF2B5EF4-FFF2-40B4-BE49-F238E27FC236}">
                <a16:creationId xmlns:a16="http://schemas.microsoft.com/office/drawing/2014/main" id="{28C95F3E-599B-4243-806F-92AA936E4EA1}"/>
              </a:ext>
            </a:extLst>
          </p:cNvPr>
          <p:cNvPicPr>
            <a:picLocks noChangeAspect="1"/>
          </p:cNvPicPr>
          <p:nvPr/>
        </p:nvPicPr>
        <p:blipFill>
          <a:blip r:embed="rId3"/>
          <a:stretch>
            <a:fillRect/>
          </a:stretch>
        </p:blipFill>
        <p:spPr>
          <a:xfrm>
            <a:off x="3519647" y="2462349"/>
            <a:ext cx="1353429" cy="215537"/>
          </a:xfrm>
          <a:prstGeom prst="rect">
            <a:avLst/>
          </a:prstGeom>
        </p:spPr>
      </p:pic>
      <p:pic>
        <p:nvPicPr>
          <p:cNvPr id="7" name="Picture 6">
            <a:extLst>
              <a:ext uri="{FF2B5EF4-FFF2-40B4-BE49-F238E27FC236}">
                <a16:creationId xmlns:a16="http://schemas.microsoft.com/office/drawing/2014/main" id="{F27E867C-1D6C-4772-9E37-8C6ABE9D1459}"/>
              </a:ext>
            </a:extLst>
          </p:cNvPr>
          <p:cNvPicPr>
            <a:picLocks noChangeAspect="1"/>
          </p:cNvPicPr>
          <p:nvPr/>
        </p:nvPicPr>
        <p:blipFill>
          <a:blip r:embed="rId3"/>
          <a:stretch>
            <a:fillRect/>
          </a:stretch>
        </p:blipFill>
        <p:spPr>
          <a:xfrm>
            <a:off x="5116662" y="2481942"/>
            <a:ext cx="1353429" cy="228601"/>
          </a:xfrm>
          <a:prstGeom prst="rect">
            <a:avLst/>
          </a:prstGeom>
        </p:spPr>
      </p:pic>
      <p:pic>
        <p:nvPicPr>
          <p:cNvPr id="8" name="Picture 7">
            <a:extLst>
              <a:ext uri="{FF2B5EF4-FFF2-40B4-BE49-F238E27FC236}">
                <a16:creationId xmlns:a16="http://schemas.microsoft.com/office/drawing/2014/main" id="{AF0897E9-A4EE-466A-ABCB-A477232CBA2D}"/>
              </a:ext>
            </a:extLst>
          </p:cNvPr>
          <p:cNvPicPr>
            <a:picLocks noChangeAspect="1"/>
          </p:cNvPicPr>
          <p:nvPr/>
        </p:nvPicPr>
        <p:blipFill>
          <a:blip r:embed="rId4"/>
          <a:stretch>
            <a:fillRect/>
          </a:stretch>
        </p:blipFill>
        <p:spPr>
          <a:xfrm>
            <a:off x="233778" y="3605348"/>
            <a:ext cx="1347333" cy="215538"/>
          </a:xfrm>
          <a:prstGeom prst="rect">
            <a:avLst/>
          </a:prstGeom>
        </p:spPr>
      </p:pic>
      <p:pic>
        <p:nvPicPr>
          <p:cNvPr id="9" name="Picture 8">
            <a:extLst>
              <a:ext uri="{FF2B5EF4-FFF2-40B4-BE49-F238E27FC236}">
                <a16:creationId xmlns:a16="http://schemas.microsoft.com/office/drawing/2014/main" id="{C7327551-B892-4F16-9C87-D71608A836CE}"/>
              </a:ext>
            </a:extLst>
          </p:cNvPr>
          <p:cNvPicPr>
            <a:picLocks noChangeAspect="1"/>
          </p:cNvPicPr>
          <p:nvPr/>
        </p:nvPicPr>
        <p:blipFill>
          <a:blip r:embed="rId4"/>
          <a:stretch>
            <a:fillRect/>
          </a:stretch>
        </p:blipFill>
        <p:spPr>
          <a:xfrm>
            <a:off x="1812524" y="3618411"/>
            <a:ext cx="1347333" cy="228600"/>
          </a:xfrm>
          <a:prstGeom prst="rect">
            <a:avLst/>
          </a:prstGeom>
        </p:spPr>
      </p:pic>
      <p:pic>
        <p:nvPicPr>
          <p:cNvPr id="10" name="Picture 9">
            <a:extLst>
              <a:ext uri="{FF2B5EF4-FFF2-40B4-BE49-F238E27FC236}">
                <a16:creationId xmlns:a16="http://schemas.microsoft.com/office/drawing/2014/main" id="{539BF17F-E9B6-4BAE-8AE7-B212591D60E8}"/>
              </a:ext>
            </a:extLst>
          </p:cNvPr>
          <p:cNvPicPr>
            <a:picLocks noChangeAspect="1"/>
          </p:cNvPicPr>
          <p:nvPr/>
        </p:nvPicPr>
        <p:blipFill>
          <a:blip r:embed="rId4"/>
          <a:stretch>
            <a:fillRect/>
          </a:stretch>
        </p:blipFill>
        <p:spPr>
          <a:xfrm>
            <a:off x="3682104" y="3579222"/>
            <a:ext cx="1347333" cy="248195"/>
          </a:xfrm>
          <a:prstGeom prst="rect">
            <a:avLst/>
          </a:prstGeom>
        </p:spPr>
      </p:pic>
      <p:pic>
        <p:nvPicPr>
          <p:cNvPr id="11" name="Picture 10">
            <a:extLst>
              <a:ext uri="{FF2B5EF4-FFF2-40B4-BE49-F238E27FC236}">
                <a16:creationId xmlns:a16="http://schemas.microsoft.com/office/drawing/2014/main" id="{41896565-D178-4F53-9DEC-CBC3FC7162BB}"/>
              </a:ext>
            </a:extLst>
          </p:cNvPr>
          <p:cNvPicPr>
            <a:picLocks noChangeAspect="1"/>
          </p:cNvPicPr>
          <p:nvPr/>
        </p:nvPicPr>
        <p:blipFill>
          <a:blip r:embed="rId4"/>
          <a:stretch>
            <a:fillRect/>
          </a:stretch>
        </p:blipFill>
        <p:spPr>
          <a:xfrm>
            <a:off x="5311778" y="3579222"/>
            <a:ext cx="1347333" cy="228601"/>
          </a:xfrm>
          <a:prstGeom prst="rect">
            <a:avLst/>
          </a:prstGeom>
        </p:spPr>
      </p:pic>
    </p:spTree>
    <p:extLst>
      <p:ext uri="{BB962C8B-B14F-4D97-AF65-F5344CB8AC3E}">
        <p14:creationId xmlns:p14="http://schemas.microsoft.com/office/powerpoint/2010/main" val="268159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232685"/>
          </a:xfrm>
        </p:spPr>
        <p:txBody>
          <a:bodyPr>
            <a:noAutofit/>
          </a:bodyPr>
          <a:lstStyle/>
          <a:p>
            <a:pPr algn="ctr">
              <a:lnSpc>
                <a:spcPct val="100000"/>
              </a:lnSpc>
              <a:spcBef>
                <a:spcPts val="1200"/>
              </a:spcBef>
            </a:pPr>
            <a:r>
              <a:rPr lang="en-GB" sz="2800" b="1" dirty="0">
                <a:solidFill>
                  <a:srgbClr val="0070C0"/>
                </a:solidFill>
              </a:rPr>
              <a:t>Uncertainty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17567" y="423746"/>
                <a:ext cx="11959044" cy="6434254"/>
              </a:xfrm>
              <a:prstGeom prst="round1Rect">
                <a:avLst/>
              </a:prstGeom>
            </p:spPr>
            <p:txBody>
              <a:bodyPr>
                <a:normAutofit/>
              </a:bodyPr>
              <a:lstStyle/>
              <a:p>
                <a:pPr marL="342900" indent="-342900">
                  <a:lnSpc>
                    <a:spcPct val="100000"/>
                  </a:lnSpc>
                  <a:spcBef>
                    <a:spcPts val="1800"/>
                  </a:spcBef>
                  <a:buFont typeface="+mj-lt"/>
                  <a:buAutoNum type="arabicPeriod"/>
                </a:pPr>
                <a:r>
                  <a:rPr lang="en-GB" sz="1700" dirty="0"/>
                  <a:t>DATRAS bootstrap procedure</a:t>
                </a:r>
              </a:p>
              <a:p>
                <a:pPr lvl="1">
                  <a:lnSpc>
                    <a:spcPct val="100000"/>
                  </a:lnSpc>
                  <a:spcBef>
                    <a:spcPts val="1800"/>
                  </a:spcBef>
                  <a:buFont typeface="Wingdings" panose="05000000000000000000" pitchFamily="2" charset="2"/>
                  <a:buChar char="§"/>
                </a:pPr>
                <a:r>
                  <a:rPr lang="en-GB" sz="1300" dirty="0"/>
                  <a:t>Suppose we have 4 statistical rectangles in a RFA</a:t>
                </a:r>
              </a:p>
              <a:p>
                <a:pPr lvl="1">
                  <a:lnSpc>
                    <a:spcPct val="100000"/>
                  </a:lnSpc>
                  <a:spcBef>
                    <a:spcPts val="1800"/>
                  </a:spcBef>
                  <a:buFont typeface="Wingdings" panose="05000000000000000000" pitchFamily="2" charset="2"/>
                  <a:buChar char="§"/>
                </a:pPr>
                <a:r>
                  <a:rPr lang="en-GB" sz="1300" dirty="0"/>
                  <a:t>Each statistical rectangle contains</a:t>
                </a:r>
                <a14:m>
                  <m:oMath xmlns:m="http://schemas.openxmlformats.org/officeDocument/2006/math">
                    <m:sSub>
                      <m:sSubPr>
                        <m:ctrlPr>
                          <a:rPr lang="en-GB" sz="1300" i="1" smtClean="0">
                            <a:latin typeface="Cambria Math" panose="02040503050406030204" pitchFamily="18" charset="0"/>
                          </a:rPr>
                        </m:ctrlPr>
                      </m:sSubPr>
                      <m:e>
                        <m:r>
                          <a:rPr lang="en-GB" sz="1300" b="0" i="1" smtClean="0">
                            <a:latin typeface="Cambria Math" panose="02040503050406030204" pitchFamily="18" charset="0"/>
                          </a:rPr>
                          <m:t>|</m:t>
                        </m:r>
                        <m:r>
                          <a:rPr lang="en-GB" sz="1300" b="0" i="1" smtClean="0">
                            <a:latin typeface="Cambria Math" panose="02040503050406030204" pitchFamily="18" charset="0"/>
                          </a:rPr>
                          <m:t>𝐻</m:t>
                        </m:r>
                      </m:e>
                      <m:sub>
                        <m:r>
                          <a:rPr lang="en-GB" sz="1300" b="0" i="1" smtClean="0">
                            <a:latin typeface="Cambria Math" panose="02040503050406030204" pitchFamily="18" charset="0"/>
                          </a:rPr>
                          <m:t>𝑠</m:t>
                        </m:r>
                      </m:sub>
                    </m:sSub>
                    <m:r>
                      <a:rPr lang="en-GB" sz="1300" b="0" i="1" smtClean="0">
                        <a:latin typeface="Cambria Math" panose="02040503050406030204" pitchFamily="18" charset="0"/>
                      </a:rPr>
                      <m:t>|</m:t>
                    </m:r>
                  </m:oMath>
                </a14:m>
                <a:r>
                  <a:rPr lang="en-GB" sz="1300" dirty="0"/>
                  <a:t>  trawl hauls, e.g.,  the first statistical rectangle contain </a:t>
                </a:r>
                <a14:m>
                  <m:oMath xmlns:m="http://schemas.openxmlformats.org/officeDocument/2006/math">
                    <m:sSub>
                      <m:sSubPr>
                        <m:ctrlPr>
                          <a:rPr lang="en-GB" sz="1300" i="1">
                            <a:latin typeface="Cambria Math" panose="02040503050406030204" pitchFamily="18" charset="0"/>
                          </a:rPr>
                        </m:ctrlPr>
                      </m:sSubPr>
                      <m:e>
                        <m:r>
                          <a:rPr lang="en-GB" sz="1300" i="1">
                            <a:latin typeface="Cambria Math" panose="02040503050406030204" pitchFamily="18" charset="0"/>
                          </a:rPr>
                          <m:t>|</m:t>
                        </m:r>
                        <m:r>
                          <a:rPr lang="en-GB" sz="1300" i="1">
                            <a:latin typeface="Cambria Math" panose="02040503050406030204" pitchFamily="18" charset="0"/>
                          </a:rPr>
                          <m:t>𝐻</m:t>
                        </m:r>
                      </m:e>
                      <m:sub>
                        <m:r>
                          <a:rPr lang="en-GB" sz="1300" i="1">
                            <a:latin typeface="Cambria Math" panose="02040503050406030204" pitchFamily="18" charset="0"/>
                          </a:rPr>
                          <m:t>𝑠</m:t>
                        </m:r>
                      </m:sub>
                    </m:sSub>
                    <m:r>
                      <a:rPr lang="en-GB" sz="1300" i="1">
                        <a:latin typeface="Cambria Math" panose="02040503050406030204" pitchFamily="18" charset="0"/>
                      </a:rPr>
                      <m:t>|</m:t>
                    </m:r>
                    <m:r>
                      <a:rPr lang="en-GB" sz="1300" b="0" i="0" smtClean="0">
                        <a:latin typeface="Cambria Math" panose="02040503050406030204" pitchFamily="18" charset="0"/>
                      </a:rPr>
                      <m:t>=3</m:t>
                    </m:r>
                  </m:oMath>
                </a14:m>
                <a:r>
                  <a:rPr lang="en-GB" sz="1300" dirty="0"/>
                  <a:t>, that is </a:t>
                </a:r>
                <a14:m>
                  <m:oMath xmlns:m="http://schemas.openxmlformats.org/officeDocument/2006/math">
                    <m:d>
                      <m:dPr>
                        <m:begChr m:val="{"/>
                        <m:endChr m:val="}"/>
                        <m:ctrlPr>
                          <a:rPr lang="en-GB" sz="1300" i="1" smtClean="0">
                            <a:latin typeface="Cambria Math" panose="02040503050406030204" pitchFamily="18" charset="0"/>
                          </a:rPr>
                        </m:ctrlPr>
                      </m:dPr>
                      <m:e>
                        <m:r>
                          <a:rPr lang="en-GB" sz="1300" b="0" i="1" smtClean="0">
                            <a:latin typeface="Cambria Math" panose="02040503050406030204" pitchFamily="18" charset="0"/>
                          </a:rPr>
                          <m:t>𝑎</m:t>
                        </m:r>
                        <m:r>
                          <a:rPr lang="en-GB" sz="1300" b="0" i="1" smtClean="0">
                            <a:latin typeface="Cambria Math" panose="02040503050406030204" pitchFamily="18" charset="0"/>
                          </a:rPr>
                          <m:t>, </m:t>
                        </m:r>
                        <m:r>
                          <a:rPr lang="en-GB" sz="1300" b="0" i="1" smtClean="0">
                            <a:latin typeface="Cambria Math" panose="02040503050406030204" pitchFamily="18" charset="0"/>
                          </a:rPr>
                          <m:t>𝑏</m:t>
                        </m:r>
                        <m:r>
                          <a:rPr lang="en-GB" sz="1300" b="0" i="1" smtClean="0">
                            <a:latin typeface="Cambria Math" panose="02040503050406030204" pitchFamily="18" charset="0"/>
                          </a:rPr>
                          <m:t>, </m:t>
                        </m:r>
                        <m:r>
                          <a:rPr lang="en-GB" sz="1300" b="0" i="1" smtClean="0">
                            <a:latin typeface="Cambria Math" panose="02040503050406030204" pitchFamily="18" charset="0"/>
                          </a:rPr>
                          <m:t>𝑐</m:t>
                        </m:r>
                      </m:e>
                    </m:d>
                  </m:oMath>
                </a14:m>
                <a:endParaRPr lang="en-GB" sz="1300" dirty="0"/>
              </a:p>
              <a:p>
                <a:pPr lvl="1">
                  <a:lnSpc>
                    <a:spcPct val="100000"/>
                  </a:lnSpc>
                  <a:spcBef>
                    <a:spcPts val="1800"/>
                  </a:spcBef>
                  <a:buFont typeface="Wingdings" panose="05000000000000000000" pitchFamily="2" charset="2"/>
                  <a:buChar char="§"/>
                </a:pPr>
                <a:r>
                  <a:rPr lang="en-GB" sz="1300" dirty="0"/>
                  <a:t>Total number of trawls hauls in the RFA,   </a:t>
                </a:r>
                <a14:m>
                  <m:oMath xmlns:m="http://schemas.openxmlformats.org/officeDocument/2006/math">
                    <m:sSub>
                      <m:sSubPr>
                        <m:ctrlPr>
                          <a:rPr lang="en-GB" sz="1300" i="1" smtClean="0">
                            <a:latin typeface="Cambria Math" panose="02040503050406030204" pitchFamily="18" charset="0"/>
                          </a:rPr>
                        </m:ctrlPr>
                      </m:sSubPr>
                      <m:e>
                        <m:r>
                          <a:rPr lang="en-GB" sz="1300" b="0" i="1" smtClean="0">
                            <a:latin typeface="Cambria Math" panose="02040503050406030204" pitchFamily="18" charset="0"/>
                          </a:rPr>
                          <m:t>𝑁</m:t>
                        </m:r>
                      </m:e>
                      <m:sub>
                        <m:r>
                          <a:rPr lang="en-GB" sz="1300" b="0" i="1" smtClean="0">
                            <a:latin typeface="Cambria Math" panose="02040503050406030204" pitchFamily="18" charset="0"/>
                          </a:rPr>
                          <m:t>𝑅𝐹𝐴</m:t>
                        </m:r>
                      </m:sub>
                    </m:sSub>
                  </m:oMath>
                </a14:m>
                <a:r>
                  <a:rPr lang="en-GB" sz="1300" dirty="0"/>
                  <a:t>= 10</a:t>
                </a:r>
              </a:p>
              <a:p>
                <a:pPr marL="0" indent="0">
                  <a:lnSpc>
                    <a:spcPct val="100000"/>
                  </a:lnSpc>
                  <a:spcBef>
                    <a:spcPts val="1800"/>
                  </a:spcBef>
                  <a:buNone/>
                </a:pPr>
                <a:r>
                  <a:rPr lang="en-GB" sz="1700" dirty="0"/>
                  <a:t>        a     b   c                       d    e                           f   g     h      i                        j</a:t>
                </a:r>
              </a:p>
              <a:p>
                <a:pPr marL="0" indent="0">
                  <a:lnSpc>
                    <a:spcPct val="100000"/>
                  </a:lnSpc>
                  <a:spcBef>
                    <a:spcPts val="1800"/>
                  </a:spcBef>
                  <a:buNone/>
                </a:pPr>
                <a:endParaRPr lang="en-GB" sz="1700" dirty="0"/>
              </a:p>
              <a:p>
                <a:pPr lvl="1">
                  <a:lnSpc>
                    <a:spcPct val="100000"/>
                  </a:lnSpc>
                  <a:spcBef>
                    <a:spcPts val="1800"/>
                  </a:spcBef>
                  <a:buFont typeface="Wingdings" panose="05000000000000000000" pitchFamily="2" charset="2"/>
                  <a:buChar char="§"/>
                </a:pPr>
                <a:r>
                  <a:rPr lang="en-GB" sz="1300" dirty="0"/>
                  <a:t>Sample with replacement  10  trawl hauls within the RFA</a:t>
                </a:r>
              </a:p>
              <a:p>
                <a:pPr marL="0" indent="0">
                  <a:lnSpc>
                    <a:spcPct val="100000"/>
                  </a:lnSpc>
                  <a:spcBef>
                    <a:spcPts val="1800"/>
                  </a:spcBef>
                  <a:buNone/>
                </a:pPr>
                <a:r>
                  <a:rPr lang="en-GB" sz="1700" dirty="0"/>
                  <a:t>      a    </a:t>
                </a:r>
                <a:r>
                  <a:rPr lang="en-GB" sz="1700" dirty="0" err="1"/>
                  <a:t>a</a:t>
                </a:r>
                <a:r>
                  <a:rPr lang="en-GB" sz="1700" dirty="0"/>
                  <a:t>    d                      </a:t>
                </a:r>
                <a:r>
                  <a:rPr lang="en-GB" sz="1700" dirty="0" err="1"/>
                  <a:t>d</a:t>
                </a:r>
                <a:r>
                  <a:rPr lang="en-GB" sz="1700" dirty="0"/>
                  <a:t>    </a:t>
                </a:r>
                <a:r>
                  <a:rPr lang="en-GB" sz="1700" dirty="0" err="1"/>
                  <a:t>d</a:t>
                </a:r>
                <a:r>
                  <a:rPr lang="en-GB" sz="1700" dirty="0"/>
                  <a:t>		 a   f   </a:t>
                </a:r>
                <a:r>
                  <a:rPr lang="en-GB" sz="1700" dirty="0" err="1"/>
                  <a:t>f</a:t>
                </a:r>
                <a:r>
                  <a:rPr lang="en-GB" sz="1700" dirty="0"/>
                  <a:t>   b 		         i              </a:t>
                </a:r>
              </a:p>
              <a:p>
                <a:pPr marL="342900" indent="-342900">
                  <a:lnSpc>
                    <a:spcPct val="100000"/>
                  </a:lnSpc>
                  <a:spcBef>
                    <a:spcPts val="1800"/>
                  </a:spcBef>
                  <a:buFont typeface="+mj-lt"/>
                  <a:buAutoNum type="arabicPeriod"/>
                </a:pPr>
                <a:r>
                  <a:rPr lang="en-GB" sz="1700" dirty="0"/>
                  <a:t>Stratified bootstrap procedure</a:t>
                </a:r>
              </a:p>
              <a:p>
                <a:pPr marL="342900" indent="-342900">
                  <a:lnSpc>
                    <a:spcPct val="100000"/>
                  </a:lnSpc>
                  <a:spcBef>
                    <a:spcPts val="1800"/>
                  </a:spcBef>
                  <a:buFont typeface="+mj-lt"/>
                  <a:buAutoNum type="arabicPeriod"/>
                </a:pPr>
                <a:r>
                  <a:rPr lang="en-GB" sz="1700" dirty="0"/>
                  <a:t>Haul-based bootstrap procedure</a:t>
                </a:r>
              </a:p>
              <a:p>
                <a:pPr marL="342900" indent="-342900">
                  <a:lnSpc>
                    <a:spcPct val="100000"/>
                  </a:lnSpc>
                  <a:spcBef>
                    <a:spcPts val="1800"/>
                  </a:spcBef>
                  <a:buFont typeface="+mj-lt"/>
                  <a:buAutoNum type="arabicPeriod"/>
                </a:pPr>
                <a:r>
                  <a:rPr lang="en-GB" sz="1700" dirty="0"/>
                  <a:t>Model-based bootstrap procedure</a:t>
                </a:r>
              </a:p>
              <a:p>
                <a:pPr>
                  <a:lnSpc>
                    <a:spcPct val="100000"/>
                  </a:lnSpc>
                  <a:spcBef>
                    <a:spcPts val="1200"/>
                  </a:spcBef>
                </a:pPr>
                <a:endParaRPr lang="en-US" sz="1700" dirty="0"/>
              </a:p>
              <a:p>
                <a:pPr marL="0" indent="0">
                  <a:lnSpc>
                    <a:spcPct val="100000"/>
                  </a:lnSpc>
                  <a:spcBef>
                    <a:spcPts val="1200"/>
                  </a:spcBef>
                  <a:buNone/>
                </a:pPr>
                <a:r>
                  <a:rPr lang="en-US" sz="1700" dirty="0"/>
                  <a:t>                                                                                                                        </a:t>
                </a:r>
              </a:p>
              <a:p>
                <a:pPr>
                  <a:lnSpc>
                    <a:spcPct val="100000"/>
                  </a:lnSpc>
                  <a:spcBef>
                    <a:spcPts val="1200"/>
                  </a:spcBef>
                </a:pPr>
                <a:endParaRPr lang="en-US" sz="1700" dirty="0"/>
              </a:p>
              <a:p>
                <a:pPr>
                  <a:lnSpc>
                    <a:spcPct val="100000"/>
                  </a:lnSpc>
                  <a:spcBef>
                    <a:spcPts val="1200"/>
                  </a:spcBef>
                </a:pPr>
                <a:endParaRPr lang="en-US" sz="1700" dirty="0"/>
              </a:p>
              <a:p>
                <a:pPr marL="0" indent="0">
                  <a:lnSpc>
                    <a:spcPct val="100000"/>
                  </a:lnSpc>
                  <a:spcBef>
                    <a:spcPts val="1200"/>
                  </a:spcBef>
                  <a:buNone/>
                </a:pPr>
                <a:endParaRPr lang="en-US" sz="1700" dirty="0"/>
              </a:p>
              <a:p>
                <a:pPr>
                  <a:lnSpc>
                    <a:spcPct val="100000"/>
                  </a:lnSpc>
                  <a:spcBef>
                    <a:spcPts val="1200"/>
                  </a:spcBef>
                </a:pPr>
                <a:endParaRPr lang="en-US" sz="1700" dirty="0">
                  <a:solidFill>
                    <a:srgbClr val="C00000"/>
                  </a:solidFill>
                </a:endParaRPr>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marL="0" indent="0">
                  <a:spcBef>
                    <a:spcPts val="0"/>
                  </a:spcBef>
                  <a:buNone/>
                </a:pPr>
                <a:endParaRPr lang="en-GB" sz="1800" dirty="0"/>
              </a:p>
              <a:p>
                <a:endParaRPr lang="nb-NO" dirty="0"/>
              </a:p>
            </p:txBody>
          </p:sp>
        </mc:Choice>
        <mc:Fallback xmlns="">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17567" y="423746"/>
                <a:ext cx="11959044" cy="6434254"/>
              </a:xfrm>
              <a:prstGeom prst="round1Rect">
                <a:avLst/>
              </a:prstGeom>
              <a:blipFill>
                <a:blip r:embed="rId2"/>
                <a:stretch>
                  <a:fillRect l="-306" t="-379"/>
                </a:stretch>
              </a:blipFill>
            </p:spPr>
            <p:txBody>
              <a:bodyPr/>
              <a:lstStyle/>
              <a:p>
                <a:r>
                  <a:rPr lang="nb-NO">
                    <a:noFill/>
                  </a:rPr>
                  <a:t> </a:t>
                </a:r>
              </a:p>
            </p:txBody>
          </p:sp>
        </mc:Fallback>
      </mc:AlternateContent>
      <p:sp>
        <p:nvSpPr>
          <p:cNvPr id="4" name="Rectangle 3">
            <a:extLst>
              <a:ext uri="{FF2B5EF4-FFF2-40B4-BE49-F238E27FC236}">
                <a16:creationId xmlns:a16="http://schemas.microsoft.com/office/drawing/2014/main" id="{1A6498D5-EE6B-452D-BFB3-2ED2075E46C8}"/>
              </a:ext>
            </a:extLst>
          </p:cNvPr>
          <p:cNvSpPr/>
          <p:nvPr/>
        </p:nvSpPr>
        <p:spPr>
          <a:xfrm>
            <a:off x="423747" y="2170772"/>
            <a:ext cx="1338146" cy="505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5" name="Picture 4">
            <a:extLst>
              <a:ext uri="{FF2B5EF4-FFF2-40B4-BE49-F238E27FC236}">
                <a16:creationId xmlns:a16="http://schemas.microsoft.com/office/drawing/2014/main" id="{E3D6B805-EEC5-4C74-98B2-4C932F384C02}"/>
              </a:ext>
            </a:extLst>
          </p:cNvPr>
          <p:cNvPicPr>
            <a:picLocks noChangeAspect="1"/>
          </p:cNvPicPr>
          <p:nvPr/>
        </p:nvPicPr>
        <p:blipFill>
          <a:blip r:embed="rId3"/>
          <a:stretch>
            <a:fillRect/>
          </a:stretch>
        </p:blipFill>
        <p:spPr>
          <a:xfrm>
            <a:off x="2081353" y="2181154"/>
            <a:ext cx="1353429" cy="518205"/>
          </a:xfrm>
          <a:prstGeom prst="rect">
            <a:avLst/>
          </a:prstGeom>
        </p:spPr>
      </p:pic>
      <p:pic>
        <p:nvPicPr>
          <p:cNvPr id="6" name="Picture 5">
            <a:extLst>
              <a:ext uri="{FF2B5EF4-FFF2-40B4-BE49-F238E27FC236}">
                <a16:creationId xmlns:a16="http://schemas.microsoft.com/office/drawing/2014/main" id="{28C95F3E-599B-4243-806F-92AA936E4EA1}"/>
              </a:ext>
            </a:extLst>
          </p:cNvPr>
          <p:cNvPicPr>
            <a:picLocks noChangeAspect="1"/>
          </p:cNvPicPr>
          <p:nvPr/>
        </p:nvPicPr>
        <p:blipFill>
          <a:blip r:embed="rId3"/>
          <a:stretch>
            <a:fillRect/>
          </a:stretch>
        </p:blipFill>
        <p:spPr>
          <a:xfrm>
            <a:off x="4081138" y="2158854"/>
            <a:ext cx="1353429" cy="518205"/>
          </a:xfrm>
          <a:prstGeom prst="rect">
            <a:avLst/>
          </a:prstGeom>
        </p:spPr>
      </p:pic>
      <p:pic>
        <p:nvPicPr>
          <p:cNvPr id="7" name="Picture 6">
            <a:extLst>
              <a:ext uri="{FF2B5EF4-FFF2-40B4-BE49-F238E27FC236}">
                <a16:creationId xmlns:a16="http://schemas.microsoft.com/office/drawing/2014/main" id="{F27E867C-1D6C-4772-9E37-8C6ABE9D1459}"/>
              </a:ext>
            </a:extLst>
          </p:cNvPr>
          <p:cNvPicPr>
            <a:picLocks noChangeAspect="1"/>
          </p:cNvPicPr>
          <p:nvPr/>
        </p:nvPicPr>
        <p:blipFill>
          <a:blip r:embed="rId3"/>
          <a:stretch>
            <a:fillRect/>
          </a:stretch>
        </p:blipFill>
        <p:spPr>
          <a:xfrm>
            <a:off x="5783558" y="2181156"/>
            <a:ext cx="1353429" cy="518205"/>
          </a:xfrm>
          <a:prstGeom prst="rect">
            <a:avLst/>
          </a:prstGeom>
        </p:spPr>
      </p:pic>
      <p:pic>
        <p:nvPicPr>
          <p:cNvPr id="8" name="Picture 7">
            <a:extLst>
              <a:ext uri="{FF2B5EF4-FFF2-40B4-BE49-F238E27FC236}">
                <a16:creationId xmlns:a16="http://schemas.microsoft.com/office/drawing/2014/main" id="{AF0897E9-A4EE-466A-ABCB-A477232CBA2D}"/>
              </a:ext>
            </a:extLst>
          </p:cNvPr>
          <p:cNvPicPr>
            <a:picLocks noChangeAspect="1"/>
          </p:cNvPicPr>
          <p:nvPr/>
        </p:nvPicPr>
        <p:blipFill>
          <a:blip r:embed="rId4"/>
          <a:stretch>
            <a:fillRect/>
          </a:stretch>
        </p:blipFill>
        <p:spPr>
          <a:xfrm>
            <a:off x="300206" y="3541604"/>
            <a:ext cx="1347333" cy="518205"/>
          </a:xfrm>
          <a:prstGeom prst="rect">
            <a:avLst/>
          </a:prstGeom>
        </p:spPr>
      </p:pic>
      <p:pic>
        <p:nvPicPr>
          <p:cNvPr id="9" name="Picture 8">
            <a:extLst>
              <a:ext uri="{FF2B5EF4-FFF2-40B4-BE49-F238E27FC236}">
                <a16:creationId xmlns:a16="http://schemas.microsoft.com/office/drawing/2014/main" id="{C7327551-B892-4F16-9C87-D71608A836CE}"/>
              </a:ext>
            </a:extLst>
          </p:cNvPr>
          <p:cNvPicPr>
            <a:picLocks noChangeAspect="1"/>
          </p:cNvPicPr>
          <p:nvPr/>
        </p:nvPicPr>
        <p:blipFill>
          <a:blip r:embed="rId4"/>
          <a:stretch>
            <a:fillRect/>
          </a:stretch>
        </p:blipFill>
        <p:spPr>
          <a:xfrm>
            <a:off x="2054665" y="3534170"/>
            <a:ext cx="1347333" cy="518205"/>
          </a:xfrm>
          <a:prstGeom prst="rect">
            <a:avLst/>
          </a:prstGeom>
        </p:spPr>
      </p:pic>
      <p:pic>
        <p:nvPicPr>
          <p:cNvPr id="10" name="Picture 9">
            <a:extLst>
              <a:ext uri="{FF2B5EF4-FFF2-40B4-BE49-F238E27FC236}">
                <a16:creationId xmlns:a16="http://schemas.microsoft.com/office/drawing/2014/main" id="{539BF17F-E9B6-4BAE-8AE7-B212591D60E8}"/>
              </a:ext>
            </a:extLst>
          </p:cNvPr>
          <p:cNvPicPr>
            <a:picLocks noChangeAspect="1"/>
          </p:cNvPicPr>
          <p:nvPr/>
        </p:nvPicPr>
        <p:blipFill>
          <a:blip r:embed="rId4"/>
          <a:stretch>
            <a:fillRect/>
          </a:stretch>
        </p:blipFill>
        <p:spPr>
          <a:xfrm>
            <a:off x="3779386" y="3541605"/>
            <a:ext cx="1347333" cy="518205"/>
          </a:xfrm>
          <a:prstGeom prst="rect">
            <a:avLst/>
          </a:prstGeom>
        </p:spPr>
      </p:pic>
      <p:pic>
        <p:nvPicPr>
          <p:cNvPr id="11" name="Picture 10">
            <a:extLst>
              <a:ext uri="{FF2B5EF4-FFF2-40B4-BE49-F238E27FC236}">
                <a16:creationId xmlns:a16="http://schemas.microsoft.com/office/drawing/2014/main" id="{41896565-D178-4F53-9DEC-CBC3FC7162BB}"/>
              </a:ext>
            </a:extLst>
          </p:cNvPr>
          <p:cNvPicPr>
            <a:picLocks noChangeAspect="1"/>
          </p:cNvPicPr>
          <p:nvPr/>
        </p:nvPicPr>
        <p:blipFill>
          <a:blip r:embed="rId4"/>
          <a:stretch>
            <a:fillRect/>
          </a:stretch>
        </p:blipFill>
        <p:spPr>
          <a:xfrm>
            <a:off x="5563582" y="3549039"/>
            <a:ext cx="1347333" cy="518205"/>
          </a:xfrm>
          <a:prstGeom prst="rect">
            <a:avLst/>
          </a:prstGeom>
        </p:spPr>
      </p:pic>
    </p:spTree>
    <p:extLst>
      <p:ext uri="{BB962C8B-B14F-4D97-AF65-F5344CB8AC3E}">
        <p14:creationId xmlns:p14="http://schemas.microsoft.com/office/powerpoint/2010/main" val="2487967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307612"/>
          </a:xfrm>
        </p:spPr>
        <p:txBody>
          <a:bodyPr>
            <a:noAutofit/>
          </a:bodyPr>
          <a:lstStyle/>
          <a:p>
            <a:pPr algn="ctr"/>
            <a:r>
              <a:rPr lang="en-GB" sz="2800" b="1" dirty="0">
                <a:solidFill>
                  <a:srgbClr val="0070C0"/>
                </a:solidFill>
              </a:rPr>
              <a:t>Methods</a:t>
            </a:r>
            <a:endParaRPr lang="nb-NO" sz="2800" dirty="0"/>
          </a:p>
        </p:txBody>
      </p:sp>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17567" y="496390"/>
            <a:ext cx="11959044" cy="6152604"/>
          </a:xfrm>
        </p:spPr>
        <p:txBody>
          <a:bodyPr>
            <a:normAutofit/>
          </a:bodyPr>
          <a:lstStyle/>
          <a:p>
            <a:pPr>
              <a:lnSpc>
                <a:spcPct val="100000"/>
              </a:lnSpc>
              <a:spcBef>
                <a:spcPts val="1200"/>
              </a:spcBef>
            </a:pPr>
            <a:r>
              <a:rPr lang="en-GB" sz="2000" dirty="0"/>
              <a:t>DATRAS ALK</a:t>
            </a:r>
          </a:p>
          <a:p>
            <a:pPr>
              <a:lnSpc>
                <a:spcPct val="100000"/>
              </a:lnSpc>
              <a:spcBef>
                <a:spcPts val="1200"/>
              </a:spcBef>
            </a:pPr>
            <a:endParaRPr lang="en-GB" sz="2000" dirty="0"/>
          </a:p>
          <a:p>
            <a:pPr>
              <a:lnSpc>
                <a:spcPct val="100000"/>
              </a:lnSpc>
              <a:spcBef>
                <a:spcPts val="1200"/>
              </a:spcBef>
            </a:pPr>
            <a:endParaRPr lang="en-GB" sz="2000" dirty="0"/>
          </a:p>
          <a:p>
            <a:pPr>
              <a:lnSpc>
                <a:spcPct val="100000"/>
              </a:lnSpc>
              <a:spcBef>
                <a:spcPts val="1200"/>
              </a:spcBef>
            </a:pPr>
            <a:r>
              <a:rPr lang="en-GB" sz="2000" dirty="0"/>
              <a:t>Haul-Based ALK</a:t>
            </a:r>
          </a:p>
          <a:p>
            <a:pPr lvl="1">
              <a:lnSpc>
                <a:spcPct val="100000"/>
              </a:lnSpc>
              <a:spcBef>
                <a:spcPts val="1200"/>
              </a:spcBef>
            </a:pPr>
            <a:r>
              <a:rPr lang="en-GB" sz="1600" dirty="0"/>
              <a:t>Each trawl haul has an ALK </a:t>
            </a:r>
          </a:p>
          <a:p>
            <a:pPr lvl="1">
              <a:lnSpc>
                <a:spcPct val="100000"/>
              </a:lnSpc>
              <a:spcBef>
                <a:spcPts val="1200"/>
              </a:spcBef>
            </a:pPr>
            <a:r>
              <a:rPr lang="en-GB" sz="1600" dirty="0"/>
              <a:t>Length classes are grouped </a:t>
            </a:r>
          </a:p>
          <a:p>
            <a:pPr lvl="1">
              <a:lnSpc>
                <a:spcPct val="100000"/>
              </a:lnSpc>
              <a:spcBef>
                <a:spcPts val="1200"/>
              </a:spcBef>
            </a:pPr>
            <a:r>
              <a:rPr lang="en-GB" sz="1600" dirty="0"/>
              <a:t>Search closest neighbour trawls in air distance for age-length compositions, if there are none</a:t>
            </a:r>
          </a:p>
          <a:p>
            <a:pPr lvl="1">
              <a:lnSpc>
                <a:spcPct val="100000"/>
              </a:lnSpc>
              <a:spcBef>
                <a:spcPts val="1200"/>
              </a:spcBef>
            </a:pPr>
            <a:r>
              <a:rPr lang="en-GB" sz="1600" dirty="0"/>
              <a:t>Fill in missing values using DATRAS approach</a:t>
            </a:r>
          </a:p>
          <a:p>
            <a:pPr lvl="1">
              <a:lnSpc>
                <a:spcPct val="100000"/>
              </a:lnSpc>
              <a:spcBef>
                <a:spcPts val="1200"/>
              </a:spcBef>
            </a:pPr>
            <a:endParaRPr lang="en-GB" sz="1600" dirty="0"/>
          </a:p>
          <a:p>
            <a:pPr>
              <a:lnSpc>
                <a:spcPct val="100000"/>
              </a:lnSpc>
              <a:spcBef>
                <a:spcPts val="1200"/>
              </a:spcBef>
            </a:pPr>
            <a:r>
              <a:rPr lang="en-GB" sz="2000" dirty="0"/>
              <a:t>Model-Based ALK</a:t>
            </a:r>
          </a:p>
          <a:p>
            <a:pPr marL="800100" lvl="1" indent="-342900">
              <a:lnSpc>
                <a:spcPct val="100000"/>
              </a:lnSpc>
              <a:spcBef>
                <a:spcPts val="1200"/>
              </a:spcBef>
              <a:buFont typeface="+mj-lt"/>
              <a:buAutoNum type="arabicPeriod"/>
            </a:pPr>
            <a:endParaRPr lang="en-GB" sz="1600" dirty="0"/>
          </a:p>
          <a:p>
            <a:pPr>
              <a:spcBef>
                <a:spcPts val="0"/>
              </a:spcBef>
            </a:pPr>
            <a:endParaRPr lang="en-GB" sz="1800" dirty="0"/>
          </a:p>
          <a:p>
            <a:pPr marL="457200" lvl="1" indent="0">
              <a:spcBef>
                <a:spcPts val="0"/>
              </a:spcBef>
              <a:buNone/>
            </a:pPr>
            <a:endParaRPr lang="en-GB" sz="1400" dirty="0"/>
          </a:p>
          <a:p>
            <a:pPr marL="457200" lvl="1" indent="0">
              <a:spcBef>
                <a:spcPts val="0"/>
              </a:spcBef>
              <a:buNone/>
            </a:pPr>
            <a:endParaRPr lang="en-GB" sz="1400" dirty="0"/>
          </a:p>
          <a:p>
            <a:pPr>
              <a:spcBef>
                <a:spcPts val="0"/>
              </a:spcBef>
            </a:pPr>
            <a:endParaRPr lang="en-GB" sz="1800" dirty="0"/>
          </a:p>
          <a:p>
            <a:endParaRPr lang="nb-NO" dirty="0"/>
          </a:p>
        </p:txBody>
      </p:sp>
    </p:spTree>
    <p:extLst>
      <p:ext uri="{BB962C8B-B14F-4D97-AF65-F5344CB8AC3E}">
        <p14:creationId xmlns:p14="http://schemas.microsoft.com/office/powerpoint/2010/main" val="1766100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14103" y="64681"/>
            <a:ext cx="10515600" cy="307612"/>
          </a:xfrm>
        </p:spPr>
        <p:txBody>
          <a:bodyPr>
            <a:noAutofit/>
          </a:bodyPr>
          <a:lstStyle/>
          <a:p>
            <a:pPr algn="ctr"/>
            <a:r>
              <a:rPr lang="en-GB" sz="2500" b="1" dirty="0">
                <a:solidFill>
                  <a:srgbClr val="0070C0"/>
                </a:solidFill>
              </a:rPr>
              <a:t>Methods</a:t>
            </a:r>
            <a:endParaRPr lang="nb-NO" sz="25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17567" y="496390"/>
                <a:ext cx="11959044" cy="6152604"/>
              </a:xfrm>
            </p:spPr>
            <p:txBody>
              <a:bodyPr>
                <a:normAutofit lnSpcReduction="10000"/>
              </a:bodyPr>
              <a:lstStyle/>
              <a:p>
                <a:pPr>
                  <a:spcBef>
                    <a:spcPts val="0"/>
                  </a:spcBef>
                </a:pPr>
                <a:r>
                  <a:rPr lang="en-GB" sz="1900" dirty="0"/>
                  <a:t>Catch per unit effort (CPUE) are computed according the sampling frame</a:t>
                </a:r>
              </a:p>
              <a:p>
                <a:pPr>
                  <a:spcBef>
                    <a:spcPts val="0"/>
                  </a:spcBef>
                </a:pPr>
                <a:endParaRPr lang="en-GB" sz="1900" dirty="0"/>
              </a:p>
              <a:p>
                <a:pPr>
                  <a:spcBef>
                    <a:spcPts val="0"/>
                  </a:spcBef>
                </a:pPr>
                <a:r>
                  <a:rPr lang="en-GB" sz="1900" dirty="0"/>
                  <a:t>Define </a:t>
                </a:r>
                <a14:m>
                  <m:oMath xmlns:m="http://schemas.openxmlformats.org/officeDocument/2006/math">
                    <m:r>
                      <a:rPr lang="en-GB" sz="1900">
                        <a:latin typeface="Cambria Math" panose="02040503050406030204" pitchFamily="18" charset="0"/>
                      </a:rPr>
                      <m:t> </m:t>
                    </m:r>
                    <m:sSub>
                      <m:sSubPr>
                        <m:ctrlPr>
                          <a:rPr lang="en-GB" sz="1900" i="1" smtClean="0">
                            <a:solidFill>
                              <a:srgbClr val="0070C0"/>
                            </a:solidFill>
                            <a:latin typeface="Cambria Math" panose="02040503050406030204" pitchFamily="18" charset="0"/>
                          </a:rPr>
                        </m:ctrlPr>
                      </m:sSubPr>
                      <m:e>
                        <m:r>
                          <a:rPr lang="en-GB" sz="1900" b="0" i="1" smtClean="0">
                            <a:solidFill>
                              <a:srgbClr val="0070C0"/>
                            </a:solidFill>
                            <a:latin typeface="Cambria Math" panose="02040503050406030204" pitchFamily="18" charset="0"/>
                          </a:rPr>
                          <m:t>𝑛</m:t>
                        </m:r>
                      </m:e>
                      <m:sub>
                        <m:r>
                          <a:rPr lang="en-GB" sz="1900" b="0" i="1" smtClean="0">
                            <a:solidFill>
                              <a:srgbClr val="0070C0"/>
                            </a:solidFill>
                            <a:latin typeface="Cambria Math" panose="02040503050406030204" pitchFamily="18" charset="0"/>
                          </a:rPr>
                          <m:t>h</m:t>
                        </m:r>
                        <m:r>
                          <a:rPr lang="en-GB" sz="1900" b="0" i="1" smtClean="0">
                            <a:solidFill>
                              <a:srgbClr val="0070C0"/>
                            </a:solidFill>
                            <a:latin typeface="Cambria Math" panose="02040503050406030204" pitchFamily="18" charset="0"/>
                          </a:rPr>
                          <m:t>,</m:t>
                        </m:r>
                        <m:r>
                          <a:rPr lang="en-GB" sz="1900" b="0" i="1" smtClean="0">
                            <a:solidFill>
                              <a:srgbClr val="0070C0"/>
                            </a:solidFill>
                            <a:latin typeface="Cambria Math" panose="02040503050406030204" pitchFamily="18" charset="0"/>
                          </a:rPr>
                          <m:t>𝑙</m:t>
                        </m:r>
                      </m:sub>
                    </m:sSub>
                  </m:oMath>
                </a14:m>
                <a:r>
                  <a:rPr lang="en-GB" sz="1900" dirty="0"/>
                  <a:t> to be the number of  be the number of fish with length </a:t>
                </a:r>
                <a14:m>
                  <m:oMath xmlns:m="http://schemas.openxmlformats.org/officeDocument/2006/math">
                    <m:r>
                      <a:rPr lang="en-GB" sz="1900" b="0" i="1" smtClean="0">
                        <a:solidFill>
                          <a:srgbClr val="0070C0"/>
                        </a:solidFill>
                        <a:latin typeface="Cambria Math" panose="02040503050406030204" pitchFamily="18" charset="0"/>
                      </a:rPr>
                      <m:t>𝑙</m:t>
                    </m:r>
                  </m:oMath>
                </a14:m>
                <a:r>
                  <a:rPr lang="en-GB" sz="1900" dirty="0"/>
                  <a:t> caught in the </a:t>
                </a:r>
                <a14:m>
                  <m:oMath xmlns:m="http://schemas.openxmlformats.org/officeDocument/2006/math">
                    <m:r>
                      <a:rPr lang="en-GB" sz="1900" b="0" i="1" smtClean="0">
                        <a:solidFill>
                          <a:srgbClr val="0070C0"/>
                        </a:solidFill>
                        <a:latin typeface="Cambria Math" panose="02040503050406030204" pitchFamily="18" charset="0"/>
                      </a:rPr>
                      <m:t>h</m:t>
                    </m:r>
                  </m:oMath>
                </a14:m>
                <a:r>
                  <a:rPr lang="en-GB" sz="1900" dirty="0">
                    <a:solidFill>
                      <a:srgbClr val="0070C0"/>
                    </a:solidFill>
                  </a:rPr>
                  <a:t>th</a:t>
                </a:r>
                <a:r>
                  <a:rPr lang="en-GB" sz="1900" dirty="0"/>
                  <a:t> trawl haul then the CPUE</a:t>
                </a:r>
              </a:p>
              <a:p>
                <a:pPr marL="0" indent="0">
                  <a:spcBef>
                    <a:spcPts val="0"/>
                  </a:spcBef>
                  <a:buNone/>
                </a:pPr>
                <a:endParaRPr lang="en-GB" sz="2000" dirty="0"/>
              </a:p>
              <a:p>
                <a:pPr marL="800100" lvl="1" indent="-342900">
                  <a:spcBef>
                    <a:spcPts val="0"/>
                  </a:spcBef>
                  <a:buFont typeface="+mj-lt"/>
                  <a:buAutoNum type="arabicPeriod"/>
                </a:pPr>
                <a:r>
                  <a:rPr lang="en-GB" sz="1600" dirty="0"/>
                  <a:t>The CPUE for a given trawl haul</a:t>
                </a:r>
              </a:p>
              <a:p>
                <a:pPr marL="457200" lvl="1" indent="0">
                  <a:spcBef>
                    <a:spcPts val="0"/>
                  </a:spcBef>
                  <a:buNone/>
                </a:pPr>
                <a:endParaRPr lang="en-GB" sz="1600" i="1" dirty="0">
                  <a:latin typeface="Cambria Math" panose="02040503050406030204" pitchFamily="18" charset="0"/>
                </a:endParaRPr>
              </a:p>
              <a:p>
                <a:pPr marL="457200" lvl="1" indent="0">
                  <a:spcBef>
                    <a:spcPts val="0"/>
                  </a:spcBef>
                  <a:buNone/>
                </a:pPr>
                <a14:m>
                  <m:oMathPara xmlns:m="http://schemas.openxmlformats.org/officeDocument/2006/math">
                    <m:oMathParaPr>
                      <m:jc m:val="centerGroup"/>
                    </m:oMathParaPr>
                    <m:oMath xmlns:m="http://schemas.openxmlformats.org/officeDocument/2006/math">
                      <m:sSub>
                        <m:sSubPr>
                          <m:ctrlPr>
                            <a:rPr lang="en-GB" sz="1500" i="1" smtClean="0">
                              <a:latin typeface="Cambria Math" panose="02040503050406030204" pitchFamily="18" charset="0"/>
                            </a:rPr>
                          </m:ctrlPr>
                        </m:sSubPr>
                        <m:e>
                          <m:r>
                            <a:rPr lang="en-GB" sz="1500" b="0" i="1" smtClean="0">
                              <a:latin typeface="Cambria Math" panose="02040503050406030204" pitchFamily="18" charset="0"/>
                            </a:rPr>
                            <m:t>𝐶𝑃𝑈𝐸</m:t>
                          </m:r>
                        </m:e>
                        <m:sub>
                          <m:r>
                            <a:rPr lang="en-GB" sz="1500" b="0" i="1" smtClean="0">
                              <a:latin typeface="Cambria Math" panose="02040503050406030204" pitchFamily="18" charset="0"/>
                            </a:rPr>
                            <m:t>h</m:t>
                          </m:r>
                          <m:r>
                            <a:rPr lang="en-GB" sz="1500" b="0" i="1" smtClean="0">
                              <a:latin typeface="Cambria Math" panose="02040503050406030204" pitchFamily="18" charset="0"/>
                            </a:rPr>
                            <m:t>,</m:t>
                          </m:r>
                          <m:r>
                            <a:rPr lang="en-GB" sz="1500" b="0" i="1" smtClean="0">
                              <a:latin typeface="Cambria Math" panose="02040503050406030204" pitchFamily="18" charset="0"/>
                            </a:rPr>
                            <m:t>𝑙</m:t>
                          </m:r>
                        </m:sub>
                      </m:sSub>
                      <m:r>
                        <a:rPr lang="en-GB" sz="1500" b="0" i="1" smtClean="0">
                          <a:latin typeface="Cambria Math" panose="02040503050406030204" pitchFamily="18" charset="0"/>
                        </a:rPr>
                        <m:t>= </m:t>
                      </m:r>
                      <m:f>
                        <m:fPr>
                          <m:ctrlPr>
                            <a:rPr lang="en-GB" sz="1500" i="1" smtClean="0">
                              <a:latin typeface="Cambria Math" panose="02040503050406030204" pitchFamily="18" charset="0"/>
                            </a:rPr>
                          </m:ctrlPr>
                        </m:fPr>
                        <m:num>
                          <m:sSub>
                            <m:sSubPr>
                              <m:ctrlPr>
                                <a:rPr lang="en-GB" sz="1500" i="1" smtClean="0">
                                  <a:latin typeface="Cambria Math" panose="02040503050406030204" pitchFamily="18" charset="0"/>
                                </a:rPr>
                              </m:ctrlPr>
                            </m:sSubPr>
                            <m:e>
                              <m:r>
                                <a:rPr lang="en-GB" sz="1500" b="0" i="1" smtClean="0">
                                  <a:latin typeface="Cambria Math" panose="02040503050406030204" pitchFamily="18" charset="0"/>
                                </a:rPr>
                                <m:t>𝑛</m:t>
                              </m:r>
                            </m:e>
                            <m:sub>
                              <m:r>
                                <a:rPr lang="en-GB" sz="1500" b="0" i="1" smtClean="0">
                                  <a:latin typeface="Cambria Math" panose="02040503050406030204" pitchFamily="18" charset="0"/>
                                </a:rPr>
                                <m:t>h</m:t>
                              </m:r>
                              <m:r>
                                <a:rPr lang="en-GB" sz="1500" b="0" i="1" smtClean="0">
                                  <a:latin typeface="Cambria Math" panose="02040503050406030204" pitchFamily="18" charset="0"/>
                                </a:rPr>
                                <m:t>,</m:t>
                              </m:r>
                              <m:r>
                                <a:rPr lang="en-GB" sz="1500" b="0" i="1" smtClean="0">
                                  <a:latin typeface="Cambria Math" panose="02040503050406030204" pitchFamily="18" charset="0"/>
                                </a:rPr>
                                <m:t>𝑙</m:t>
                              </m:r>
                            </m:sub>
                          </m:sSub>
                        </m:num>
                        <m:den>
                          <m:sSub>
                            <m:sSubPr>
                              <m:ctrlPr>
                                <a:rPr lang="en-GB" sz="1500" i="1" smtClean="0">
                                  <a:latin typeface="Cambria Math" panose="02040503050406030204" pitchFamily="18" charset="0"/>
                                </a:rPr>
                              </m:ctrlPr>
                            </m:sSubPr>
                            <m:e>
                              <m:r>
                                <a:rPr lang="en-GB" sz="1500" b="0" i="1" smtClean="0">
                                  <a:latin typeface="Cambria Math" panose="02040503050406030204" pitchFamily="18" charset="0"/>
                                </a:rPr>
                                <m:t>𝑑</m:t>
                              </m:r>
                            </m:e>
                            <m:sub>
                              <m:r>
                                <a:rPr lang="en-GB" sz="1500" b="0" i="1" smtClean="0">
                                  <a:latin typeface="Cambria Math" panose="02040503050406030204" pitchFamily="18" charset="0"/>
                                </a:rPr>
                                <m:t>h</m:t>
                              </m:r>
                            </m:sub>
                          </m:sSub>
                        </m:den>
                      </m:f>
                    </m:oMath>
                  </m:oMathPara>
                </a14:m>
                <a:endParaRPr lang="en-GB" sz="1500" dirty="0"/>
              </a:p>
              <a:p>
                <a:pPr lvl="2">
                  <a:spcBef>
                    <a:spcPts val="0"/>
                  </a:spcBef>
                  <a:buFont typeface="Wingdings" panose="05000000000000000000" pitchFamily="2" charset="2"/>
                  <a:buChar char="§"/>
                </a:pP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𝑑</m:t>
                        </m:r>
                      </m:e>
                      <m:sub>
                        <m:r>
                          <a:rPr lang="en-GB" sz="1400" b="0" i="1" smtClean="0">
                            <a:latin typeface="Cambria Math" panose="02040503050406030204" pitchFamily="18" charset="0"/>
                          </a:rPr>
                          <m:t>h</m:t>
                        </m:r>
                      </m:sub>
                    </m:sSub>
                    <m:r>
                      <a:rPr lang="en-GB" sz="1400" b="0" i="1" smtClean="0">
                        <a:latin typeface="Cambria Math" panose="02040503050406030204" pitchFamily="18" charset="0"/>
                      </a:rPr>
                      <m:t>:</m:t>
                    </m:r>
                    <m:r>
                      <a:rPr lang="en-GB" sz="1400" b="0" i="0" smtClean="0">
                        <a:latin typeface="Cambria Math" panose="02040503050406030204" pitchFamily="18" charset="0"/>
                      </a:rPr>
                      <m:t> </m:t>
                    </m:r>
                  </m:oMath>
                </a14:m>
                <a:r>
                  <a:rPr lang="en-GB" sz="1400" dirty="0"/>
                  <a:t> duration of the trawl haul  in hours</a:t>
                </a:r>
              </a:p>
              <a:p>
                <a:pPr marL="914400" lvl="2" indent="0">
                  <a:spcBef>
                    <a:spcPts val="0"/>
                  </a:spcBef>
                  <a:buNone/>
                </a:pPr>
                <a:endParaRPr lang="en-GB" sz="1600" dirty="0"/>
              </a:p>
              <a:p>
                <a:pPr marL="914400" lvl="2" indent="0">
                  <a:spcBef>
                    <a:spcPts val="0"/>
                  </a:spcBef>
                  <a:buNone/>
                </a:pPr>
                <a:endParaRPr lang="en-GB" sz="1600" dirty="0"/>
              </a:p>
              <a:p>
                <a:pPr marL="800100" lvl="1" indent="-342900">
                  <a:spcBef>
                    <a:spcPts val="0"/>
                  </a:spcBef>
                  <a:buAutoNum type="arabicPeriod" startAt="2"/>
                </a:pPr>
                <a:r>
                  <a:rPr lang="en-GB" sz="1600" dirty="0"/>
                  <a:t>The mean CPUE in a statistical rectangle </a:t>
                </a:r>
                <a14:m>
                  <m:oMath xmlns:m="http://schemas.openxmlformats.org/officeDocument/2006/math">
                    <m:r>
                      <a:rPr lang="en-GB" sz="1600" i="1" dirty="0" smtClean="0">
                        <a:latin typeface="Cambria Math" panose="02040503050406030204" pitchFamily="18" charset="0"/>
                      </a:rPr>
                      <m:t>𝑠</m:t>
                    </m:r>
                  </m:oMath>
                </a14:m>
                <a:r>
                  <a:rPr lang="en-GB" sz="1600" dirty="0"/>
                  <a:t>, is the average of the CPUE for each haul in the statistical rectangle</a:t>
                </a:r>
              </a:p>
              <a:p>
                <a:pPr marL="800100" lvl="1" indent="-342900">
                  <a:spcBef>
                    <a:spcPts val="0"/>
                  </a:spcBef>
                  <a:buAutoNum type="arabicPeriod" startAt="2"/>
                </a:pPr>
                <a:endParaRPr lang="en-GB" sz="1600" dirty="0"/>
              </a:p>
              <a:p>
                <a:pPr marL="914400" lvl="2" indent="0">
                  <a:spcBef>
                    <a:spcPts val="0"/>
                  </a:spcBef>
                  <a:buNone/>
                </a:pPr>
                <a14:m>
                  <m:oMathPara xmlns:m="http://schemas.openxmlformats.org/officeDocument/2006/math">
                    <m:oMathParaPr>
                      <m:jc m:val="centerGroup"/>
                    </m:oMathParaPr>
                    <m:oMath xmlns:m="http://schemas.openxmlformats.org/officeDocument/2006/math">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𝑚𝐶𝑃𝑈𝐸</m:t>
                          </m:r>
                        </m:e>
                        <m:sub>
                          <m:r>
                            <a:rPr lang="en-GB" sz="1500" b="0" i="1" smtClean="0">
                              <a:latin typeface="Cambria Math" panose="02040503050406030204" pitchFamily="18" charset="0"/>
                            </a:rPr>
                            <m:t>𝑠</m:t>
                          </m:r>
                          <m:r>
                            <a:rPr lang="en-GB" sz="1500" b="0" i="1" smtClean="0">
                              <a:latin typeface="Cambria Math" panose="02040503050406030204" pitchFamily="18" charset="0"/>
                            </a:rPr>
                            <m:t>,</m:t>
                          </m:r>
                          <m:r>
                            <a:rPr lang="en-GB" sz="1500" b="0" i="1" smtClean="0">
                              <a:latin typeface="Cambria Math" panose="02040503050406030204" pitchFamily="18" charset="0"/>
                            </a:rPr>
                            <m:t>𝑙</m:t>
                          </m:r>
                        </m:sub>
                      </m:sSub>
                      <m:r>
                        <a:rPr lang="en-GB" sz="1500" b="0" i="1" smtClean="0">
                          <a:latin typeface="Cambria Math" panose="02040503050406030204" pitchFamily="18" charset="0"/>
                        </a:rPr>
                        <m:t>= </m:t>
                      </m:r>
                      <m:nary>
                        <m:naryPr>
                          <m:chr m:val="∑"/>
                          <m:supHide m:val="on"/>
                          <m:ctrlPr>
                            <a:rPr lang="en-GB" sz="1500" b="0" i="1" smtClean="0">
                              <a:latin typeface="Cambria Math" panose="02040503050406030204" pitchFamily="18" charset="0"/>
                            </a:rPr>
                          </m:ctrlPr>
                        </m:naryPr>
                        <m:sub>
                          <m:r>
                            <m:rPr>
                              <m:brk m:alnAt="7"/>
                            </m:rPr>
                            <a:rPr lang="en-GB" sz="1500" b="0" i="1" smtClean="0">
                              <a:latin typeface="Cambria Math" panose="02040503050406030204" pitchFamily="18" charset="0"/>
                            </a:rPr>
                            <m:t>h</m:t>
                          </m:r>
                          <m:r>
                            <a:rPr lang="en-GB" sz="1500" b="0" i="1" smtClean="0">
                              <a:latin typeface="Cambria Math" panose="02040503050406030204" pitchFamily="18" charset="0"/>
                              <a:ea typeface="Cambria Math" panose="02040503050406030204" pitchFamily="18" charset="0"/>
                            </a:rPr>
                            <m:t>∈</m:t>
                          </m:r>
                          <m:sSub>
                            <m:sSubPr>
                              <m:ctrlPr>
                                <a:rPr lang="en-GB" sz="1500" b="0" i="1" smtClean="0">
                                  <a:latin typeface="Cambria Math" panose="02040503050406030204" pitchFamily="18" charset="0"/>
                                  <a:ea typeface="Cambria Math" panose="02040503050406030204" pitchFamily="18" charset="0"/>
                                </a:rPr>
                              </m:ctrlPr>
                            </m:sSubPr>
                            <m:e>
                              <m:r>
                                <a:rPr lang="en-GB" sz="1500" b="0" i="1" smtClean="0">
                                  <a:latin typeface="Cambria Math" panose="02040503050406030204" pitchFamily="18" charset="0"/>
                                  <a:ea typeface="Cambria Math" panose="02040503050406030204" pitchFamily="18" charset="0"/>
                                </a:rPr>
                                <m:t>𝐻</m:t>
                              </m:r>
                            </m:e>
                            <m:sub>
                              <m:r>
                                <a:rPr lang="en-GB" sz="1500" b="0" i="1" smtClean="0">
                                  <a:latin typeface="Cambria Math" panose="02040503050406030204" pitchFamily="18" charset="0"/>
                                  <a:ea typeface="Cambria Math" panose="02040503050406030204" pitchFamily="18" charset="0"/>
                                </a:rPr>
                                <m:t>𝑠</m:t>
                              </m:r>
                            </m:sub>
                          </m:sSub>
                        </m:sub>
                        <m:sup/>
                        <m:e>
                          <m:f>
                            <m:fPr>
                              <m:ctrlPr>
                                <a:rPr lang="en-GB" sz="1500" b="0" i="1" smtClean="0">
                                  <a:latin typeface="Cambria Math" panose="02040503050406030204" pitchFamily="18" charset="0"/>
                                </a:rPr>
                              </m:ctrlPr>
                            </m:fPr>
                            <m:num>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𝐶𝑃𝑈𝐸</m:t>
                                  </m:r>
                                </m:e>
                                <m:sub>
                                  <m:r>
                                    <a:rPr lang="en-GB" sz="1500" b="0" i="1" smtClean="0">
                                      <a:latin typeface="Cambria Math" panose="02040503050406030204" pitchFamily="18" charset="0"/>
                                    </a:rPr>
                                    <m:t>h</m:t>
                                  </m:r>
                                  <m:r>
                                    <a:rPr lang="en-GB" sz="1500" b="0" i="1" smtClean="0">
                                      <a:latin typeface="Cambria Math" panose="02040503050406030204" pitchFamily="18" charset="0"/>
                                    </a:rPr>
                                    <m:t>,</m:t>
                                  </m:r>
                                  <m:r>
                                    <a:rPr lang="en-GB" sz="1500" b="0" i="1" smtClean="0">
                                      <a:latin typeface="Cambria Math" panose="02040503050406030204" pitchFamily="18" charset="0"/>
                                    </a:rPr>
                                    <m:t>𝑙</m:t>
                                  </m:r>
                                </m:sub>
                              </m:sSub>
                            </m:num>
                            <m:den>
                              <m:r>
                                <a:rPr lang="en-GB" sz="1500" b="0" i="1" smtClean="0">
                                  <a:latin typeface="Cambria Math" panose="02040503050406030204" pitchFamily="18" charset="0"/>
                                </a:rPr>
                                <m:t>|</m:t>
                              </m:r>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𝐻</m:t>
                                  </m:r>
                                </m:e>
                                <m:sub>
                                  <m:r>
                                    <a:rPr lang="en-GB" sz="1500" b="0" i="1" smtClean="0">
                                      <a:latin typeface="Cambria Math" panose="02040503050406030204" pitchFamily="18" charset="0"/>
                                    </a:rPr>
                                    <m:t>𝑠</m:t>
                                  </m:r>
                                </m:sub>
                              </m:sSub>
                              <m:r>
                                <a:rPr lang="en-GB" sz="1500" b="0" i="1" smtClean="0">
                                  <a:latin typeface="Cambria Math" panose="02040503050406030204" pitchFamily="18" charset="0"/>
                                </a:rPr>
                                <m:t>|</m:t>
                              </m:r>
                            </m:den>
                          </m:f>
                        </m:e>
                      </m:nary>
                      <m:r>
                        <a:rPr lang="en-GB" sz="1500" b="0" i="1" smtClean="0">
                          <a:latin typeface="Cambria Math" panose="02040503050406030204" pitchFamily="18" charset="0"/>
                        </a:rPr>
                        <m:t> </m:t>
                      </m:r>
                    </m:oMath>
                  </m:oMathPara>
                </a14:m>
                <a:endParaRPr lang="en-GB" sz="1500" dirty="0"/>
              </a:p>
              <a:p>
                <a:pPr lvl="2">
                  <a:lnSpc>
                    <a:spcPct val="100000"/>
                  </a:lnSpc>
                  <a:spcBef>
                    <a:spcPts val="600"/>
                  </a:spcBef>
                  <a:buFont typeface="Wingdings" panose="05000000000000000000" pitchFamily="2" charset="2"/>
                  <a:buChar char="§"/>
                </a:pP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𝐻</m:t>
                        </m:r>
                      </m:e>
                      <m:sub>
                        <m:r>
                          <a:rPr lang="en-GB" sz="1400" i="1">
                            <a:latin typeface="Cambria Math" panose="02040503050406030204" pitchFamily="18" charset="0"/>
                          </a:rPr>
                          <m:t>𝑠</m:t>
                        </m:r>
                      </m:sub>
                    </m:sSub>
                    <m:r>
                      <a:rPr lang="en-GB" sz="1400" i="1">
                        <a:latin typeface="Cambria Math" panose="02040503050406030204" pitchFamily="18" charset="0"/>
                      </a:rPr>
                      <m:t>:</m:t>
                    </m:r>
                    <m:r>
                      <a:rPr lang="en-GB" sz="1400">
                        <a:latin typeface="Cambria Math" panose="02040503050406030204" pitchFamily="18" charset="0"/>
                      </a:rPr>
                      <m:t> </m:t>
                    </m:r>
                  </m:oMath>
                </a14:m>
                <a:r>
                  <a:rPr lang="en-GB" sz="1400" dirty="0"/>
                  <a:t> the set of trawl hauls made</a:t>
                </a:r>
                <a:endParaRPr lang="en-GB" sz="1400" i="1" dirty="0">
                  <a:latin typeface="Cambria Math" panose="02040503050406030204" pitchFamily="18" charset="0"/>
                </a:endParaRPr>
              </a:p>
              <a:p>
                <a:pPr lvl="2">
                  <a:lnSpc>
                    <a:spcPct val="100000"/>
                  </a:lnSpc>
                  <a:spcBef>
                    <a:spcPts val="600"/>
                  </a:spcBef>
                  <a:buFont typeface="Wingdings" panose="05000000000000000000" pitchFamily="2" charset="2"/>
                  <a:buChar char="§"/>
                </a:pPr>
                <a14:m>
                  <m:oMath xmlns:m="http://schemas.openxmlformats.org/officeDocument/2006/math">
                    <m:sSub>
                      <m:sSubPr>
                        <m:ctrlPr>
                          <a:rPr lang="en-GB" sz="1400" i="1">
                            <a:latin typeface="Cambria Math" panose="02040503050406030204" pitchFamily="18" charset="0"/>
                          </a:rPr>
                        </m:ctrlPr>
                      </m:sSubPr>
                      <m:e>
                        <m:r>
                          <a:rPr lang="en-GB" sz="1400" b="0" i="1" smtClean="0">
                            <a:latin typeface="Cambria Math" panose="02040503050406030204" pitchFamily="18" charset="0"/>
                          </a:rPr>
                          <m:t>|</m:t>
                        </m:r>
                        <m:r>
                          <a:rPr lang="en-GB" sz="1400" b="0" i="1" smtClean="0">
                            <a:latin typeface="Cambria Math" panose="02040503050406030204" pitchFamily="18" charset="0"/>
                          </a:rPr>
                          <m:t>𝐻</m:t>
                        </m:r>
                      </m:e>
                      <m:sub>
                        <m:r>
                          <a:rPr lang="en-GB" sz="1400" b="0" i="1" smtClean="0">
                            <a:latin typeface="Cambria Math" panose="02040503050406030204" pitchFamily="18" charset="0"/>
                          </a:rPr>
                          <m:t>𝑠</m:t>
                        </m:r>
                      </m:sub>
                    </m:sSub>
                    <m:r>
                      <a:rPr lang="en-GB" sz="1400" b="0" i="1" smtClean="0">
                        <a:latin typeface="Cambria Math" panose="02040503050406030204" pitchFamily="18" charset="0"/>
                      </a:rPr>
                      <m:t>|</m:t>
                    </m:r>
                    <m:r>
                      <a:rPr lang="en-GB" sz="1400" i="1">
                        <a:latin typeface="Cambria Math" panose="02040503050406030204" pitchFamily="18" charset="0"/>
                      </a:rPr>
                      <m:t>:</m:t>
                    </m:r>
                    <m:r>
                      <a:rPr lang="en-GB" sz="1400">
                        <a:latin typeface="Cambria Math" panose="02040503050406030204" pitchFamily="18" charset="0"/>
                      </a:rPr>
                      <m:t> </m:t>
                    </m:r>
                  </m:oMath>
                </a14:m>
                <a:r>
                  <a:rPr lang="en-GB" sz="1400" dirty="0"/>
                  <a:t> total number of trawl haul  made in a rectangle</a:t>
                </a:r>
              </a:p>
              <a:p>
                <a:pPr lvl="2">
                  <a:spcBef>
                    <a:spcPts val="0"/>
                  </a:spcBef>
                  <a:buFont typeface="Wingdings" panose="05000000000000000000" pitchFamily="2" charset="2"/>
                  <a:buChar char="§"/>
                </a:pPr>
                <a:endParaRPr lang="en-GB" sz="1200" dirty="0"/>
              </a:p>
              <a:p>
                <a:pPr marL="800100" lvl="1" indent="-342900">
                  <a:spcBef>
                    <a:spcPts val="0"/>
                  </a:spcBef>
                  <a:buFont typeface="+mj-lt"/>
                  <a:buAutoNum type="arabicPeriod"/>
                </a:pPr>
                <a:endParaRPr lang="en-GB" sz="1600" dirty="0"/>
              </a:p>
              <a:p>
                <a:pPr marL="800100" lvl="1" indent="-342900">
                  <a:spcBef>
                    <a:spcPts val="0"/>
                  </a:spcBef>
                  <a:buFont typeface="+mj-lt"/>
                  <a:buAutoNum type="arabicPeriod"/>
                </a:pPr>
                <a:endParaRPr lang="en-GB" sz="1600" dirty="0"/>
              </a:p>
              <a:p>
                <a:pPr marL="800100" lvl="1" indent="-342900">
                  <a:spcBef>
                    <a:spcPts val="0"/>
                  </a:spcBef>
                  <a:buAutoNum type="arabicPeriod" startAt="3"/>
                </a:pPr>
                <a:r>
                  <a:rPr lang="en-GB" sz="1600" dirty="0"/>
                  <a:t>The mean CPUE in the </a:t>
                </a:r>
                <a14:m>
                  <m:oMath xmlns:m="http://schemas.openxmlformats.org/officeDocument/2006/math">
                    <m:r>
                      <a:rPr lang="en-GB" sz="1600" b="0" i="1" smtClean="0">
                        <a:latin typeface="Cambria Math" panose="02040503050406030204" pitchFamily="18" charset="0"/>
                      </a:rPr>
                      <m:t>𝑝</m:t>
                    </m:r>
                  </m:oMath>
                </a14:m>
                <a:r>
                  <a:rPr lang="en-GB" sz="1600" dirty="0"/>
                  <a:t>th  RFA is the average of the mean CPUE of all statistical rectangles in the RFA </a:t>
                </a:r>
              </a:p>
              <a:p>
                <a:pPr marL="1257300" lvl="2" indent="-342900">
                  <a:spcBef>
                    <a:spcPts val="0"/>
                  </a:spcBef>
                  <a:buAutoNum type="arabicPeriod" startAt="3"/>
                </a:pPr>
                <a:endParaRPr lang="en-GB" sz="1200" dirty="0"/>
              </a:p>
              <a:p>
                <a:pPr marL="457200" lvl="1" indent="0">
                  <a:spcBef>
                    <a:spcPts val="0"/>
                  </a:spcBef>
                  <a:buNone/>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𝑚𝐶𝑃𝑈𝐸</m:t>
                          </m:r>
                        </m:e>
                        <m:sub>
                          <m:r>
                            <a:rPr lang="en-GB" sz="1500" b="0" i="1" smtClean="0">
                              <a:latin typeface="Cambria Math" panose="02040503050406030204" pitchFamily="18" charset="0"/>
                            </a:rPr>
                            <m:t>𝑝</m:t>
                          </m:r>
                          <m:r>
                            <a:rPr lang="en-GB" sz="1500" i="1">
                              <a:latin typeface="Cambria Math" panose="02040503050406030204" pitchFamily="18" charset="0"/>
                            </a:rPr>
                            <m:t>,</m:t>
                          </m:r>
                          <m:r>
                            <a:rPr lang="en-GB" sz="1500" i="1">
                              <a:latin typeface="Cambria Math" panose="02040503050406030204" pitchFamily="18" charset="0"/>
                            </a:rPr>
                            <m:t>𝑙</m:t>
                          </m:r>
                        </m:sub>
                      </m:sSub>
                      <m:r>
                        <a:rPr lang="en-GB" sz="1500" i="1">
                          <a:latin typeface="Cambria Math" panose="02040503050406030204" pitchFamily="18" charset="0"/>
                        </a:rPr>
                        <m:t>= </m:t>
                      </m:r>
                      <m:nary>
                        <m:naryPr>
                          <m:chr m:val="∑"/>
                          <m:supHide m:val="on"/>
                          <m:ctrlPr>
                            <a:rPr lang="en-GB" sz="1500" i="1">
                              <a:latin typeface="Cambria Math" panose="02040503050406030204" pitchFamily="18" charset="0"/>
                            </a:rPr>
                          </m:ctrlPr>
                        </m:naryPr>
                        <m:sub>
                          <m:r>
                            <m:rPr>
                              <m:brk m:alnAt="7"/>
                            </m:rPr>
                            <a:rPr lang="en-GB" sz="1500" i="1">
                              <a:latin typeface="Cambria Math" panose="02040503050406030204" pitchFamily="18" charset="0"/>
                            </a:rPr>
                            <m:t>h</m:t>
                          </m:r>
                          <m:r>
                            <a:rPr lang="en-GB" sz="1500" i="1">
                              <a:latin typeface="Cambria Math" panose="02040503050406030204" pitchFamily="18" charset="0"/>
                              <a:ea typeface="Cambria Math" panose="02040503050406030204" pitchFamily="18" charset="0"/>
                            </a:rPr>
                            <m:t>∈</m:t>
                          </m:r>
                          <m:sSub>
                            <m:sSubPr>
                              <m:ctrlPr>
                                <a:rPr lang="en-GB" sz="1500" i="1">
                                  <a:latin typeface="Cambria Math" panose="02040503050406030204" pitchFamily="18" charset="0"/>
                                  <a:ea typeface="Cambria Math" panose="02040503050406030204" pitchFamily="18" charset="0"/>
                                </a:rPr>
                              </m:ctrlPr>
                            </m:sSubPr>
                            <m:e>
                              <m:r>
                                <a:rPr lang="en-GB" sz="1500" i="1">
                                  <a:latin typeface="Cambria Math" panose="02040503050406030204" pitchFamily="18" charset="0"/>
                                  <a:ea typeface="Cambria Math" panose="02040503050406030204" pitchFamily="18" charset="0"/>
                                </a:rPr>
                                <m:t>𝐻</m:t>
                              </m:r>
                            </m:e>
                            <m:sub>
                              <m:r>
                                <a:rPr lang="en-GB" sz="1500" i="1">
                                  <a:latin typeface="Cambria Math" panose="02040503050406030204" pitchFamily="18" charset="0"/>
                                  <a:ea typeface="Cambria Math" panose="02040503050406030204" pitchFamily="18" charset="0"/>
                                </a:rPr>
                                <m:t>𝑠</m:t>
                              </m:r>
                            </m:sub>
                          </m:sSub>
                        </m:sub>
                        <m:sup/>
                        <m:e>
                          <m:f>
                            <m:fPr>
                              <m:ctrlPr>
                                <a:rPr lang="en-GB" sz="1500" i="1">
                                  <a:latin typeface="Cambria Math" panose="02040503050406030204" pitchFamily="18" charset="0"/>
                                </a:rPr>
                              </m:ctrlPr>
                            </m:fPr>
                            <m:num>
                              <m:sSub>
                                <m:sSubPr>
                                  <m:ctrlPr>
                                    <a:rPr lang="en-GB" sz="1500" i="1">
                                      <a:latin typeface="Cambria Math" panose="02040503050406030204" pitchFamily="18" charset="0"/>
                                    </a:rPr>
                                  </m:ctrlPr>
                                </m:sSubPr>
                                <m:e>
                                  <m:r>
                                    <a:rPr lang="en-GB" sz="1500" i="1">
                                      <a:latin typeface="Cambria Math" panose="02040503050406030204" pitchFamily="18" charset="0"/>
                                    </a:rPr>
                                    <m:t>𝐶𝑃𝑈𝐸</m:t>
                                  </m:r>
                                </m:e>
                                <m:sub>
                                  <m:r>
                                    <a:rPr lang="en-GB" sz="1500" b="0" i="1" smtClean="0">
                                      <a:latin typeface="Cambria Math" panose="02040503050406030204" pitchFamily="18" charset="0"/>
                                    </a:rPr>
                                    <m:t>𝑠</m:t>
                                  </m:r>
                                  <m:r>
                                    <a:rPr lang="en-GB" sz="1500" i="1">
                                      <a:latin typeface="Cambria Math" panose="02040503050406030204" pitchFamily="18" charset="0"/>
                                    </a:rPr>
                                    <m:t>,</m:t>
                                  </m:r>
                                  <m:r>
                                    <a:rPr lang="en-GB" sz="1500" i="1">
                                      <a:latin typeface="Cambria Math" panose="02040503050406030204" pitchFamily="18" charset="0"/>
                                    </a:rPr>
                                    <m:t>𝑙</m:t>
                                  </m:r>
                                </m:sub>
                              </m:sSub>
                            </m:num>
                            <m:den>
                              <m:r>
                                <a:rPr lang="en-GB" sz="1500" i="1">
                                  <a:latin typeface="Cambria Math" panose="02040503050406030204" pitchFamily="18" charset="0"/>
                                </a:rPr>
                                <m:t>|</m:t>
                              </m:r>
                              <m:sSub>
                                <m:sSubPr>
                                  <m:ctrlPr>
                                    <a:rPr lang="en-GB" sz="1500" i="1">
                                      <a:latin typeface="Cambria Math" panose="02040503050406030204" pitchFamily="18" charset="0"/>
                                    </a:rPr>
                                  </m:ctrlPr>
                                </m:sSubPr>
                                <m:e>
                                  <m:r>
                                    <a:rPr lang="en-GB" sz="1500" b="0" i="1" smtClean="0">
                                      <a:latin typeface="Cambria Math" panose="02040503050406030204" pitchFamily="18" charset="0"/>
                                    </a:rPr>
                                    <m:t>𝑆</m:t>
                                  </m:r>
                                </m:e>
                                <m:sub>
                                  <m:r>
                                    <a:rPr lang="en-GB" sz="1500" b="0" i="1" smtClean="0">
                                      <a:latin typeface="Cambria Math" panose="02040503050406030204" pitchFamily="18" charset="0"/>
                                    </a:rPr>
                                    <m:t>𝑝</m:t>
                                  </m:r>
                                </m:sub>
                              </m:sSub>
                              <m:r>
                                <a:rPr lang="en-GB" sz="1500" i="1">
                                  <a:latin typeface="Cambria Math" panose="02040503050406030204" pitchFamily="18" charset="0"/>
                                </a:rPr>
                                <m:t>|</m:t>
                              </m:r>
                            </m:den>
                          </m:f>
                        </m:e>
                      </m:nary>
                      <m:r>
                        <a:rPr lang="en-GB" sz="1500" i="1">
                          <a:latin typeface="Cambria Math" panose="02040503050406030204" pitchFamily="18" charset="0"/>
                        </a:rPr>
                        <m:t> </m:t>
                      </m:r>
                    </m:oMath>
                  </m:oMathPara>
                </a14:m>
                <a:endParaRPr lang="en-GB" sz="1500" dirty="0"/>
              </a:p>
              <a:p>
                <a:pPr lvl="2">
                  <a:lnSpc>
                    <a:spcPct val="100000"/>
                  </a:lnSpc>
                  <a:spcBef>
                    <a:spcPts val="600"/>
                  </a:spcBef>
                  <a:buFont typeface="Wingdings" panose="05000000000000000000" pitchFamily="2" charset="2"/>
                  <a:buChar char="§"/>
                </a:pPr>
                <a14:m>
                  <m:oMath xmlns:m="http://schemas.openxmlformats.org/officeDocument/2006/math">
                    <m:sSub>
                      <m:sSubPr>
                        <m:ctrlPr>
                          <a:rPr lang="en-GB" sz="1400" i="1">
                            <a:latin typeface="Cambria Math" panose="02040503050406030204" pitchFamily="18" charset="0"/>
                          </a:rPr>
                        </m:ctrlPr>
                      </m:sSubPr>
                      <m:e>
                        <m:r>
                          <a:rPr lang="en-GB" sz="1400" b="0" i="1" smtClean="0">
                            <a:latin typeface="Cambria Math" panose="02040503050406030204" pitchFamily="18" charset="0"/>
                          </a:rPr>
                          <m:t>𝑆</m:t>
                        </m:r>
                      </m:e>
                      <m:sub>
                        <m:r>
                          <a:rPr lang="en-GB" sz="1400" b="0" i="1" smtClean="0">
                            <a:latin typeface="Cambria Math" panose="02040503050406030204" pitchFamily="18" charset="0"/>
                          </a:rPr>
                          <m:t>𝑝</m:t>
                        </m:r>
                      </m:sub>
                    </m:sSub>
                    <m:r>
                      <a:rPr lang="en-GB" sz="1400" i="1">
                        <a:latin typeface="Cambria Math" panose="02040503050406030204" pitchFamily="18" charset="0"/>
                      </a:rPr>
                      <m:t>:</m:t>
                    </m:r>
                    <m:r>
                      <a:rPr lang="en-GB" sz="1400">
                        <a:latin typeface="Cambria Math" panose="02040503050406030204" pitchFamily="18" charset="0"/>
                      </a:rPr>
                      <m:t> </m:t>
                    </m:r>
                  </m:oMath>
                </a14:m>
                <a:r>
                  <a:rPr lang="en-GB" sz="1400" dirty="0"/>
                  <a:t> the set statistical rectangles in the </a:t>
                </a:r>
                <a14:m>
                  <m:oMath xmlns:m="http://schemas.openxmlformats.org/officeDocument/2006/math">
                    <m:r>
                      <a:rPr lang="en-GB" sz="1400" i="1">
                        <a:latin typeface="Cambria Math" panose="02040503050406030204" pitchFamily="18" charset="0"/>
                      </a:rPr>
                      <m:t>𝑝</m:t>
                    </m:r>
                  </m:oMath>
                </a14:m>
                <a:r>
                  <a:rPr lang="en-GB" sz="1400" dirty="0"/>
                  <a:t>th  RFA</a:t>
                </a:r>
                <a:endParaRPr lang="en-GB" sz="1400" i="1" dirty="0">
                  <a:latin typeface="Cambria Math" panose="02040503050406030204" pitchFamily="18" charset="0"/>
                </a:endParaRPr>
              </a:p>
              <a:p>
                <a:pPr lvl="2">
                  <a:lnSpc>
                    <a:spcPct val="100000"/>
                  </a:lnSpc>
                  <a:spcBef>
                    <a:spcPts val="600"/>
                  </a:spcBef>
                  <a:buFont typeface="Wingdings" panose="05000000000000000000" pitchFamily="2" charset="2"/>
                  <a:buChar char="§"/>
                </a:pP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m:t>
                        </m:r>
                        <m:r>
                          <a:rPr lang="en-GB" sz="1400" b="0" i="1" smtClean="0">
                            <a:latin typeface="Cambria Math" panose="02040503050406030204" pitchFamily="18" charset="0"/>
                          </a:rPr>
                          <m:t>𝑆</m:t>
                        </m:r>
                      </m:e>
                      <m:sub>
                        <m:r>
                          <a:rPr lang="en-GB" sz="1400" b="0" i="1" smtClean="0">
                            <a:latin typeface="Cambria Math" panose="02040503050406030204" pitchFamily="18" charset="0"/>
                          </a:rPr>
                          <m:t>𝑝</m:t>
                        </m:r>
                      </m:sub>
                    </m:sSub>
                    <m:r>
                      <a:rPr lang="en-GB" sz="1400" i="1">
                        <a:latin typeface="Cambria Math" panose="02040503050406030204" pitchFamily="18" charset="0"/>
                      </a:rPr>
                      <m:t>|:</m:t>
                    </m:r>
                    <m:r>
                      <a:rPr lang="en-GB" sz="1400">
                        <a:latin typeface="Cambria Math" panose="02040503050406030204" pitchFamily="18" charset="0"/>
                      </a:rPr>
                      <m:t> </m:t>
                    </m:r>
                  </m:oMath>
                </a14:m>
                <a:r>
                  <a:rPr lang="en-GB" sz="1400" dirty="0"/>
                  <a:t> total number of statistical rectangles in the </a:t>
                </a:r>
                <a14:m>
                  <m:oMath xmlns:m="http://schemas.openxmlformats.org/officeDocument/2006/math">
                    <m:r>
                      <a:rPr lang="en-GB" sz="1400" i="1">
                        <a:latin typeface="Cambria Math" panose="02040503050406030204" pitchFamily="18" charset="0"/>
                      </a:rPr>
                      <m:t>𝑝</m:t>
                    </m:r>
                  </m:oMath>
                </a14:m>
                <a:r>
                  <a:rPr lang="en-GB" sz="1400" dirty="0"/>
                  <a:t>th RFA</a:t>
                </a:r>
              </a:p>
              <a:p>
                <a:pPr marL="457200" lvl="1" indent="0">
                  <a:spcBef>
                    <a:spcPts val="0"/>
                  </a:spcBef>
                  <a:buNone/>
                </a:pPr>
                <a:endParaRPr lang="en-GB" sz="1600" dirty="0"/>
              </a:p>
              <a:p>
                <a:pPr marL="800100" lvl="1" indent="-342900">
                  <a:spcBef>
                    <a:spcPts val="0"/>
                  </a:spcBef>
                  <a:buFont typeface="+mj-lt"/>
                  <a:buAutoNum type="arabicPeriod"/>
                </a:pPr>
                <a:endParaRPr lang="en-GB" sz="1600" dirty="0"/>
              </a:p>
              <a:p>
                <a:pPr>
                  <a:spcBef>
                    <a:spcPts val="0"/>
                  </a:spcBef>
                </a:pPr>
                <a:endParaRPr lang="en-GB" sz="1800" dirty="0"/>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a:spcBef>
                    <a:spcPts val="0"/>
                  </a:spcBef>
                </a:pPr>
                <a:endParaRPr lang="en-GB" sz="1800" dirty="0"/>
              </a:p>
              <a:p>
                <a:endParaRPr lang="nb-NO" dirty="0"/>
              </a:p>
            </p:txBody>
          </p:sp>
        </mc:Choice>
        <mc:Fallback xmlns="">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17567" y="496390"/>
                <a:ext cx="11959044" cy="6152604"/>
              </a:xfrm>
              <a:blipFill>
                <a:blip r:embed="rId2"/>
                <a:stretch>
                  <a:fillRect l="-357" t="-1287" b="-2673"/>
                </a:stretch>
              </a:blipFill>
            </p:spPr>
            <p:txBody>
              <a:bodyPr/>
              <a:lstStyle/>
              <a:p>
                <a:r>
                  <a:rPr lang="nb-NO">
                    <a:noFill/>
                  </a:rPr>
                  <a:t> </a:t>
                </a:r>
              </a:p>
            </p:txBody>
          </p:sp>
        </mc:Fallback>
      </mc:AlternateContent>
    </p:spTree>
    <p:extLst>
      <p:ext uri="{BB962C8B-B14F-4D97-AF65-F5344CB8AC3E}">
        <p14:creationId xmlns:p14="http://schemas.microsoft.com/office/powerpoint/2010/main" val="515675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46760" y="149589"/>
            <a:ext cx="10515600" cy="307612"/>
          </a:xfrm>
        </p:spPr>
        <p:txBody>
          <a:bodyPr>
            <a:noAutofit/>
          </a:bodyPr>
          <a:lstStyle/>
          <a:p>
            <a:pPr algn="ctr"/>
            <a:r>
              <a:rPr lang="en-GB" sz="2800" b="1" dirty="0">
                <a:solidFill>
                  <a:srgbClr val="0070C0"/>
                </a:solidFill>
              </a:rPr>
              <a:t>Methods</a:t>
            </a:r>
            <a:endParaRPr lang="nb-NO" sz="2800" dirty="0"/>
          </a:p>
        </p:txBody>
      </p:sp>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352697" y="724988"/>
            <a:ext cx="11469189" cy="5924005"/>
          </a:xfrm>
        </p:spPr>
        <p:txBody>
          <a:bodyPr/>
          <a:lstStyle/>
          <a:p>
            <a:pPr>
              <a:spcBef>
                <a:spcPts val="0"/>
              </a:spcBef>
            </a:pPr>
            <a:r>
              <a:rPr lang="en-GB" sz="1800" dirty="0"/>
              <a:t>Catch per unit effort (CPUE) are computed using an age-Length Key (ALK) method</a:t>
            </a:r>
          </a:p>
          <a:p>
            <a:pPr>
              <a:spcBef>
                <a:spcPts val="0"/>
              </a:spcBef>
            </a:pPr>
            <a:endParaRPr lang="en-GB" sz="1800" dirty="0"/>
          </a:p>
          <a:p>
            <a:pPr>
              <a:spcBef>
                <a:spcPts val="0"/>
              </a:spcBef>
            </a:pPr>
            <a:r>
              <a:rPr lang="en-GB" sz="1800" dirty="0"/>
              <a:t>An ALK is defined as the …………..</a:t>
            </a:r>
          </a:p>
          <a:p>
            <a:pPr marL="0" indent="0">
              <a:spcBef>
                <a:spcPts val="0"/>
              </a:spcBef>
              <a:buNone/>
            </a:pPr>
            <a:endParaRPr lang="en-GB" sz="1800" dirty="0"/>
          </a:p>
          <a:p>
            <a:pPr>
              <a:spcBef>
                <a:spcPts val="0"/>
              </a:spcBef>
            </a:pPr>
            <a:endParaRPr lang="en-GB" sz="1800" dirty="0"/>
          </a:p>
          <a:p>
            <a:pPr>
              <a:spcBef>
                <a:spcPts val="0"/>
              </a:spcBef>
            </a:pPr>
            <a:r>
              <a:rPr lang="en-GB" sz="1800" dirty="0"/>
              <a:t>ICES proposed ALK estimator for IBTS in DATRAS is defined as follows:</a:t>
            </a:r>
          </a:p>
          <a:p>
            <a:pPr marL="0" indent="0">
              <a:spcBef>
                <a:spcPts val="0"/>
              </a:spcBef>
              <a:buNone/>
            </a:pPr>
            <a:endParaRPr lang="en-GB" sz="1800" dirty="0"/>
          </a:p>
          <a:p>
            <a:pPr lvl="1">
              <a:spcBef>
                <a:spcPts val="0"/>
              </a:spcBef>
            </a:pPr>
            <a:r>
              <a:rPr lang="en-GB" sz="1400" dirty="0"/>
              <a:t>An aggregation of …….</a:t>
            </a:r>
          </a:p>
          <a:p>
            <a:pPr marL="457200" lvl="1" indent="0">
              <a:spcBef>
                <a:spcPts val="0"/>
              </a:spcBef>
              <a:buNone/>
            </a:pPr>
            <a:endParaRPr lang="en-GB" sz="1400" dirty="0"/>
          </a:p>
          <a:p>
            <a:pPr>
              <a:spcBef>
                <a:spcPts val="0"/>
              </a:spcBef>
            </a:pPr>
            <a:r>
              <a:rPr lang="en-GB" sz="1800" dirty="0">
                <a:solidFill>
                  <a:srgbClr val="C00000"/>
                </a:solidFill>
              </a:rPr>
              <a:t>Disadvantages of this ALK Estimator</a:t>
            </a:r>
          </a:p>
          <a:p>
            <a:pPr lvl="1">
              <a:spcBef>
                <a:spcPts val="0"/>
              </a:spcBef>
            </a:pPr>
            <a:r>
              <a:rPr lang="en-GB" sz="1400" dirty="0"/>
              <a:t>Lacks the potential to account for spatial variation in the data, for instance</a:t>
            </a:r>
          </a:p>
          <a:p>
            <a:pPr marL="457200" lvl="1" indent="0">
              <a:spcBef>
                <a:spcPts val="0"/>
              </a:spcBef>
              <a:buNone/>
            </a:pPr>
            <a:endParaRPr lang="en-GB" sz="1400" dirty="0"/>
          </a:p>
          <a:p>
            <a:pPr>
              <a:spcBef>
                <a:spcPts val="0"/>
              </a:spcBef>
            </a:pPr>
            <a:r>
              <a:rPr lang="en-GB" sz="1800" dirty="0"/>
              <a:t>Variance is estimated using nonparametric bootstrapping:</a:t>
            </a:r>
          </a:p>
          <a:p>
            <a:pPr>
              <a:spcBef>
                <a:spcPts val="0"/>
              </a:spcBef>
            </a:pPr>
            <a:endParaRPr lang="en-GB" sz="1800" dirty="0"/>
          </a:p>
          <a:p>
            <a:pPr>
              <a:spcBef>
                <a:spcPts val="0"/>
              </a:spcBef>
            </a:pPr>
            <a:r>
              <a:rPr lang="en-GB" sz="1800" dirty="0">
                <a:solidFill>
                  <a:srgbClr val="C00000"/>
                </a:solidFill>
              </a:rPr>
              <a:t>Disadvantages of this bootstrap approach</a:t>
            </a:r>
          </a:p>
          <a:p>
            <a:pPr>
              <a:spcBef>
                <a:spcPts val="0"/>
              </a:spcBef>
            </a:pPr>
            <a:endParaRPr lang="en-GB" sz="1800" dirty="0"/>
          </a:p>
          <a:p>
            <a:pPr marL="457200" lvl="1" indent="0">
              <a:spcBef>
                <a:spcPts val="0"/>
              </a:spcBef>
              <a:buNone/>
            </a:pPr>
            <a:endParaRPr lang="en-GB" sz="1400" dirty="0"/>
          </a:p>
          <a:p>
            <a:pPr marL="457200" lvl="1" indent="0">
              <a:spcBef>
                <a:spcPts val="0"/>
              </a:spcBef>
              <a:buNone/>
            </a:pPr>
            <a:endParaRPr lang="en-GB" sz="1400" dirty="0"/>
          </a:p>
          <a:p>
            <a:pPr>
              <a:spcBef>
                <a:spcPts val="0"/>
              </a:spcBef>
            </a:pPr>
            <a:endParaRPr lang="en-GB" sz="1800" dirty="0"/>
          </a:p>
          <a:p>
            <a:endParaRPr lang="nb-NO" dirty="0"/>
          </a:p>
        </p:txBody>
      </p:sp>
    </p:spTree>
    <p:extLst>
      <p:ext uri="{BB962C8B-B14F-4D97-AF65-F5344CB8AC3E}">
        <p14:creationId xmlns:p14="http://schemas.microsoft.com/office/powerpoint/2010/main" val="637345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C27C-768A-4859-AB7A-D12828E4D2AA}"/>
              </a:ext>
            </a:extLst>
          </p:cNvPr>
          <p:cNvSpPr>
            <a:spLocks noGrp="1"/>
          </p:cNvSpPr>
          <p:nvPr>
            <p:ph type="title"/>
          </p:nvPr>
        </p:nvSpPr>
        <p:spPr>
          <a:xfrm>
            <a:off x="838200" y="78377"/>
            <a:ext cx="10515600" cy="313509"/>
          </a:xfrm>
        </p:spPr>
        <p:txBody>
          <a:bodyPr>
            <a:noAutofit/>
          </a:bodyPr>
          <a:lstStyle/>
          <a:p>
            <a:pPr algn="ctr"/>
            <a:r>
              <a:rPr lang="en-GB" sz="2800" b="1" dirty="0">
                <a:solidFill>
                  <a:srgbClr val="0070C0"/>
                </a:solidFill>
              </a:rPr>
              <a:t>Sampling frame</a:t>
            </a:r>
            <a:endParaRPr lang="nb-NO" sz="28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AF0280-061D-49F5-A6B5-F492CBDDC5B3}"/>
                  </a:ext>
                </a:extLst>
              </p:cNvPr>
              <p:cNvSpPr>
                <a:spLocks noGrp="1"/>
              </p:cNvSpPr>
              <p:nvPr>
                <p:ph sz="half" idx="1"/>
              </p:nvPr>
            </p:nvSpPr>
            <p:spPr>
              <a:xfrm>
                <a:off x="1" y="515983"/>
                <a:ext cx="6244046" cy="6185263"/>
              </a:xfrm>
            </p:spPr>
            <p:txBody>
              <a:bodyPr>
                <a:normAutofit/>
              </a:bodyPr>
              <a:lstStyle/>
              <a:p>
                <a:pPr>
                  <a:spcBef>
                    <a:spcPts val="0"/>
                  </a:spcBef>
                </a:pPr>
                <a:r>
                  <a:rPr lang="en-GB" sz="1800" dirty="0"/>
                  <a:t>Defined by ICES round fish areas (RFA) numbered 1 to 10</a:t>
                </a:r>
              </a:p>
              <a:p>
                <a:pPr marL="0" indent="0">
                  <a:spcBef>
                    <a:spcPts val="0"/>
                  </a:spcBef>
                  <a:buNone/>
                </a:pPr>
                <a:endParaRPr lang="en-GB" sz="1800" dirty="0"/>
              </a:p>
              <a:p>
                <a:pPr>
                  <a:spcBef>
                    <a:spcPts val="0"/>
                  </a:spcBef>
                </a:pPr>
                <a:r>
                  <a:rPr lang="en-GB" sz="1800" dirty="0"/>
                  <a:t>RFAs are substratified into small strata: </a:t>
                </a:r>
              </a:p>
              <a:p>
                <a:pPr>
                  <a:spcBef>
                    <a:spcPts val="0"/>
                  </a:spcBef>
                  <a:buFont typeface="Wingdings" panose="05000000000000000000" pitchFamily="2" charset="2"/>
                  <a:buChar char="v"/>
                </a:pPr>
                <a:endParaRPr lang="en-GB" sz="1500" dirty="0"/>
              </a:p>
              <a:p>
                <a:pPr lvl="1">
                  <a:lnSpc>
                    <a:spcPct val="100000"/>
                  </a:lnSpc>
                  <a:spcBef>
                    <a:spcPts val="0"/>
                  </a:spcBef>
                  <a:buFont typeface="Wingdings" panose="05000000000000000000" pitchFamily="2" charset="2"/>
                  <a:buChar char="§"/>
                </a:pPr>
                <a:r>
                  <a:rPr lang="en-GB" sz="1500" dirty="0"/>
                  <a:t>non-overlapping statistical rectangles of roughly 30 x 30 nautical miles (</a:t>
                </a:r>
                <a14:m>
                  <m:oMath xmlns:m="http://schemas.openxmlformats.org/officeDocument/2006/math">
                    <m:sSup>
                      <m:sSupPr>
                        <m:ctrlPr>
                          <a:rPr lang="en-GB" sz="1500" i="1" smtClean="0">
                            <a:latin typeface="Cambria Math" panose="02040503050406030204" pitchFamily="18" charset="0"/>
                          </a:rPr>
                        </m:ctrlPr>
                      </m:sSupPr>
                      <m:e>
                        <m:r>
                          <a:rPr lang="en-GB" sz="1500" b="0" i="1" smtClean="0">
                            <a:latin typeface="Cambria Math" panose="02040503050406030204" pitchFamily="18" charset="0"/>
                          </a:rPr>
                          <m:t>1</m:t>
                        </m:r>
                      </m:e>
                      <m:sup>
                        <m:r>
                          <a:rPr lang="en-GB" sz="1500" b="0" i="1" smtClean="0">
                            <a:latin typeface="Cambria Math" panose="02040503050406030204" pitchFamily="18" charset="0"/>
                          </a:rPr>
                          <m:t>0</m:t>
                        </m:r>
                      </m:sup>
                    </m:sSup>
                    <m:r>
                      <a:rPr lang="en-GB" sz="1500" b="0" i="1" smtClean="0">
                        <a:latin typeface="Cambria Math" panose="02040503050406030204" pitchFamily="18" charset="0"/>
                      </a:rPr>
                      <m:t> </m:t>
                    </m:r>
                    <m:r>
                      <a:rPr lang="en-GB" sz="1500" b="0" i="1" smtClean="0">
                        <a:latin typeface="Cambria Math" panose="02040503050406030204" pitchFamily="18" charset="0"/>
                      </a:rPr>
                      <m:t>𝐿𝑜𝑛𝑔𝑖𝑡𝑢𝑑𝑒</m:t>
                    </m:r>
                    <m:r>
                      <a:rPr lang="en-GB" sz="1500" b="0" i="0" smtClean="0">
                        <a:latin typeface="Cambria Math" panose="02040503050406030204" pitchFamily="18" charset="0"/>
                      </a:rPr>
                      <m:t>  </m:t>
                    </m:r>
                  </m:oMath>
                </a14:m>
                <a:r>
                  <a:rPr lang="en-GB" sz="1500" dirty="0"/>
                  <a:t>x  </a:t>
                </a:r>
                <a14:m>
                  <m:oMath xmlns:m="http://schemas.openxmlformats.org/officeDocument/2006/math">
                    <m:sSup>
                      <m:sSupPr>
                        <m:ctrlPr>
                          <a:rPr lang="en-GB" sz="1500" i="1" smtClean="0">
                            <a:latin typeface="Cambria Math" panose="02040503050406030204" pitchFamily="18" charset="0"/>
                          </a:rPr>
                        </m:ctrlPr>
                      </m:sSupPr>
                      <m:e>
                        <m:r>
                          <a:rPr lang="en-GB" sz="1500" b="0" i="1" smtClean="0">
                            <a:latin typeface="Cambria Math" panose="02040503050406030204" pitchFamily="18" charset="0"/>
                          </a:rPr>
                          <m:t>0.5</m:t>
                        </m:r>
                      </m:e>
                      <m:sup>
                        <m:r>
                          <a:rPr lang="en-GB" sz="1500" b="0" i="1" smtClean="0">
                            <a:latin typeface="Cambria Math" panose="02040503050406030204" pitchFamily="18" charset="0"/>
                          </a:rPr>
                          <m:t>0</m:t>
                        </m:r>
                      </m:sup>
                    </m:sSup>
                    <m:r>
                      <a:rPr lang="en-GB" sz="1500" b="0" i="1" smtClean="0">
                        <a:latin typeface="Cambria Math" panose="02040503050406030204" pitchFamily="18" charset="0"/>
                      </a:rPr>
                      <m:t> </m:t>
                    </m:r>
                    <m:r>
                      <a:rPr lang="en-GB" sz="1500" b="0" i="1" smtClean="0">
                        <a:latin typeface="Cambria Math" panose="02040503050406030204" pitchFamily="18" charset="0"/>
                      </a:rPr>
                      <m:t>𝐿𝑎𝑡𝑖𝑡𝑢𝑑𝑒</m:t>
                    </m:r>
                    <m:r>
                      <a:rPr lang="en-GB" sz="1500" b="0" i="1" smtClean="0">
                        <a:latin typeface="Cambria Math" panose="02040503050406030204" pitchFamily="18" charset="0"/>
                      </a:rPr>
                      <m:t>)</m:t>
                    </m:r>
                  </m:oMath>
                </a14:m>
                <a:endParaRPr lang="en-GB" sz="1500" dirty="0"/>
              </a:p>
              <a:p>
                <a:pPr marL="0" indent="0">
                  <a:lnSpc>
                    <a:spcPct val="100000"/>
                  </a:lnSpc>
                  <a:spcBef>
                    <a:spcPts val="0"/>
                  </a:spcBef>
                  <a:buNone/>
                </a:pPr>
                <a:endParaRPr lang="en-GB" sz="1700" dirty="0"/>
              </a:p>
              <a:p>
                <a:pPr>
                  <a:lnSpc>
                    <a:spcPct val="100000"/>
                  </a:lnSpc>
                  <a:spcBef>
                    <a:spcPts val="0"/>
                  </a:spcBef>
                </a:pPr>
                <a:r>
                  <a:rPr lang="en-GB" sz="1800" dirty="0"/>
                  <a:t>A number of possible tows free of obstruction in each rectangle</a:t>
                </a:r>
              </a:p>
              <a:p>
                <a:pPr marL="0" indent="0">
                  <a:spcBef>
                    <a:spcPts val="0"/>
                  </a:spcBef>
                  <a:buNone/>
                </a:pPr>
                <a:endParaRPr lang="en-GB" sz="1800" dirty="0"/>
              </a:p>
              <a:p>
                <a:pPr>
                  <a:lnSpc>
                    <a:spcPct val="100000"/>
                  </a:lnSpc>
                  <a:spcBef>
                    <a:spcPts val="0"/>
                  </a:spcBef>
                </a:pPr>
                <a:r>
                  <a:rPr lang="en-GB" sz="1800" dirty="0"/>
                  <a:t>Vessels were free to choose any position in the rectangles:</a:t>
                </a:r>
              </a:p>
              <a:p>
                <a:pPr marL="504000" indent="0">
                  <a:lnSpc>
                    <a:spcPct val="100000"/>
                  </a:lnSpc>
                  <a:spcBef>
                    <a:spcPts val="0"/>
                  </a:spcBef>
                  <a:buNone/>
                </a:pPr>
                <a:endParaRPr lang="en-GB" sz="1700" dirty="0"/>
              </a:p>
              <a:p>
                <a:pPr marL="561150" lvl="1" indent="-285750">
                  <a:lnSpc>
                    <a:spcPct val="100000"/>
                  </a:lnSpc>
                  <a:spcBef>
                    <a:spcPts val="0"/>
                  </a:spcBef>
                  <a:buFont typeface="Wingdings" panose="05000000000000000000" pitchFamily="2" charset="2"/>
                  <a:buChar char="§"/>
                </a:pPr>
                <a:r>
                  <a:rPr lang="en-GB" sz="1500" dirty="0"/>
                  <a:t> </a:t>
                </a:r>
                <a:r>
                  <a:rPr lang="en-GB" sz="1600" dirty="0"/>
                  <a:t>At least 10 nautical miles within and between rectangles</a:t>
                </a:r>
              </a:p>
              <a:p>
                <a:pPr marL="789750" lvl="1" indent="-285750">
                  <a:spcBef>
                    <a:spcPts val="0"/>
                  </a:spcBef>
                  <a:buFont typeface="Wingdings" panose="05000000000000000000" pitchFamily="2" charset="2"/>
                  <a:buChar char="§"/>
                </a:pPr>
                <a:endParaRPr lang="en-GB" sz="1600" dirty="0"/>
              </a:p>
              <a:p>
                <a:pPr marL="561150" lvl="1" indent="-285750">
                  <a:spcBef>
                    <a:spcPts val="0"/>
                  </a:spcBef>
                  <a:buFont typeface="Wingdings" panose="05000000000000000000" pitchFamily="2" charset="2"/>
                  <a:buChar char="§"/>
                </a:pPr>
                <a:r>
                  <a:rPr lang="en-GB" sz="1600" dirty="0"/>
                  <a:t>Clustering of hauls  between adjacent rectangles  must be avoided</a:t>
                </a:r>
              </a:p>
              <a:p>
                <a:pPr marL="561150" lvl="1" indent="-285750">
                  <a:spcBef>
                    <a:spcPts val="0"/>
                  </a:spcBef>
                  <a:buFont typeface="Wingdings" panose="05000000000000000000" pitchFamily="2" charset="2"/>
                  <a:buChar char="§"/>
                </a:pPr>
                <a:endParaRPr lang="en-GB" sz="1600" dirty="0"/>
              </a:p>
              <a:p>
                <a:pPr marL="561150" lvl="1" indent="-285750">
                  <a:spcBef>
                    <a:spcPts val="0"/>
                  </a:spcBef>
                  <a:buFont typeface="Wingdings" panose="05000000000000000000" pitchFamily="2" charset="2"/>
                  <a:buChar char="§"/>
                </a:pPr>
                <a:r>
                  <a:rPr lang="en-GB" sz="1600" dirty="0"/>
                  <a:t>But haul positions are selected </a:t>
                </a:r>
                <a:r>
                  <a:rPr lang="en-GB" sz="1600" dirty="0">
                    <a:solidFill>
                      <a:srgbClr val="0070C0"/>
                    </a:solidFill>
                  </a:rPr>
                  <a:t>semi-randomly</a:t>
                </a:r>
                <a:endParaRPr lang="en-GB" sz="1600" dirty="0"/>
              </a:p>
              <a:p>
                <a:pPr marL="576000" lvl="1">
                  <a:spcBef>
                    <a:spcPts val="0"/>
                  </a:spcBef>
                  <a:buFont typeface="Wingdings" panose="05000000000000000000" pitchFamily="2" charset="2"/>
                  <a:buChar char="v"/>
                </a:pPr>
                <a:endParaRPr lang="en-GB" sz="1500" dirty="0"/>
              </a:p>
              <a:p>
                <a:pPr marL="0" indent="0">
                  <a:spcBef>
                    <a:spcPts val="0"/>
                  </a:spcBef>
                  <a:buNone/>
                </a:pPr>
                <a:endParaRPr lang="en-GB" sz="1800" dirty="0"/>
              </a:p>
              <a:p>
                <a:pPr>
                  <a:lnSpc>
                    <a:spcPct val="100000"/>
                  </a:lnSpc>
                  <a:spcBef>
                    <a:spcPts val="0"/>
                  </a:spcBef>
                </a:pPr>
                <a:r>
                  <a:rPr lang="en-GB" sz="1700" dirty="0"/>
                  <a:t>Presently sampling locations are randomly selected in advance from previously trawled positions from 2000-2017</a:t>
                </a:r>
              </a:p>
              <a:p>
                <a:pPr>
                  <a:lnSpc>
                    <a:spcPct val="100000"/>
                  </a:lnSpc>
                  <a:spcBef>
                    <a:spcPts val="0"/>
                  </a:spcBef>
                </a:pPr>
                <a:endParaRPr lang="en-GB" sz="1700" dirty="0"/>
              </a:p>
              <a:p>
                <a:pPr>
                  <a:lnSpc>
                    <a:spcPct val="100000"/>
                  </a:lnSpc>
                  <a:spcBef>
                    <a:spcPts val="0"/>
                  </a:spcBef>
                </a:pPr>
                <a:r>
                  <a:rPr lang="en-GB" sz="1700" dirty="0"/>
                  <a:t>Standard bottom trawl is used called </a:t>
                </a:r>
                <a:r>
                  <a:rPr lang="en-GB" sz="1700" dirty="0">
                    <a:solidFill>
                      <a:srgbClr val="0070C0"/>
                    </a:solidFill>
                  </a:rPr>
                  <a:t>chalut </a:t>
                </a:r>
                <a14:m>
                  <m:oMath xmlns:m="http://schemas.openxmlformats.org/officeDocument/2006/math">
                    <m:acc>
                      <m:accPr>
                        <m:chr m:val="̀"/>
                        <m:ctrlPr>
                          <a:rPr lang="en-GB" sz="1700" i="1" smtClean="0">
                            <a:solidFill>
                              <a:srgbClr val="0070C0"/>
                            </a:solidFill>
                            <a:latin typeface="Cambria Math" panose="02040503050406030204" pitchFamily="18" charset="0"/>
                          </a:rPr>
                        </m:ctrlPr>
                      </m:accPr>
                      <m:e>
                        <m:r>
                          <m:rPr>
                            <m:sty m:val="p"/>
                          </m:rPr>
                          <a:rPr lang="en-GB" sz="1700" b="0" i="0" smtClean="0">
                            <a:solidFill>
                              <a:srgbClr val="0070C0"/>
                            </a:solidFill>
                            <a:latin typeface="Cambria Math" panose="02040503050406030204" pitchFamily="18" charset="0"/>
                          </a:rPr>
                          <m:t>a</m:t>
                        </m:r>
                      </m:e>
                    </m:acc>
                  </m:oMath>
                </a14:m>
                <a:r>
                  <a:rPr lang="en-GB" sz="1700" dirty="0">
                    <a:solidFill>
                      <a:srgbClr val="0070C0"/>
                    </a:solidFill>
                  </a:rPr>
                  <a:t> Grande Ouverture Verticale (GOV ) trawl  </a:t>
                </a:r>
                <a:r>
                  <a:rPr lang="en-GB" sz="1700" dirty="0">
                    <a:solidFill>
                      <a:schemeClr val="tx1"/>
                    </a:solidFill>
                  </a:rPr>
                  <a:t>(ICES 2010)</a:t>
                </a:r>
                <a:endParaRPr lang="en-GB" sz="1700" i="1" dirty="0">
                  <a:solidFill>
                    <a:srgbClr val="0070C0"/>
                  </a:solidFill>
                </a:endParaRPr>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nb-NO" sz="1700" dirty="0"/>
              </a:p>
            </p:txBody>
          </p:sp>
        </mc:Choice>
        <mc:Fallback xmlns="">
          <p:sp>
            <p:nvSpPr>
              <p:cNvPr id="3" name="Content Placeholder 2">
                <a:extLst>
                  <a:ext uri="{FF2B5EF4-FFF2-40B4-BE49-F238E27FC236}">
                    <a16:creationId xmlns:a16="http://schemas.microsoft.com/office/drawing/2014/main" id="{65AF0280-061D-49F5-A6B5-F492CBDDC5B3}"/>
                  </a:ext>
                </a:extLst>
              </p:cNvPr>
              <p:cNvSpPr>
                <a:spLocks noGrp="1" noRot="1" noChangeAspect="1" noMove="1" noResize="1" noEditPoints="1" noAdjustHandles="1" noChangeArrowheads="1" noChangeShapeType="1" noTextEdit="1"/>
              </p:cNvSpPr>
              <p:nvPr>
                <p:ph sz="half" idx="1"/>
              </p:nvPr>
            </p:nvSpPr>
            <p:spPr>
              <a:xfrm>
                <a:off x="1" y="515983"/>
                <a:ext cx="6244046" cy="6185263"/>
              </a:xfrm>
              <a:blipFill>
                <a:blip r:embed="rId2"/>
                <a:stretch>
                  <a:fillRect l="-586" t="-986"/>
                </a:stretch>
              </a:blipFill>
            </p:spPr>
            <p:txBody>
              <a:bodyPr/>
              <a:lstStyle/>
              <a:p>
                <a:r>
                  <a:rPr lang="nb-NO">
                    <a:noFill/>
                  </a:rPr>
                  <a:t> </a:t>
                </a:r>
              </a:p>
            </p:txBody>
          </p:sp>
        </mc:Fallback>
      </mc:AlternateContent>
      <p:pic>
        <p:nvPicPr>
          <p:cNvPr id="5" name="Content Placeholder 4">
            <a:extLst>
              <a:ext uri="{FF2B5EF4-FFF2-40B4-BE49-F238E27FC236}">
                <a16:creationId xmlns:a16="http://schemas.microsoft.com/office/drawing/2014/main" id="{D656DAF1-B973-48E7-9780-EC94CA0DED42}"/>
              </a:ext>
            </a:extLst>
          </p:cNvPr>
          <p:cNvPicPr>
            <a:picLocks noGrp="1" noChangeAspect="1"/>
          </p:cNvPicPr>
          <p:nvPr>
            <p:ph sz="half" idx="2"/>
          </p:nvPr>
        </p:nvPicPr>
        <p:blipFill>
          <a:blip r:embed="rId3"/>
          <a:stretch>
            <a:fillRect/>
          </a:stretch>
        </p:blipFill>
        <p:spPr>
          <a:xfrm>
            <a:off x="6172200" y="574766"/>
            <a:ext cx="5943600" cy="6074228"/>
          </a:xfrm>
          <a:prstGeom prst="rect">
            <a:avLst/>
          </a:prstGeom>
        </p:spPr>
      </p:pic>
    </p:spTree>
    <p:extLst>
      <p:ext uri="{BB962C8B-B14F-4D97-AF65-F5344CB8AC3E}">
        <p14:creationId xmlns:p14="http://schemas.microsoft.com/office/powerpoint/2010/main" val="405646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4780-7128-4E5B-BF8E-9F585F0CA4A8}"/>
              </a:ext>
            </a:extLst>
          </p:cNvPr>
          <p:cNvSpPr>
            <a:spLocks noGrp="1"/>
          </p:cNvSpPr>
          <p:nvPr>
            <p:ph type="title"/>
          </p:nvPr>
        </p:nvSpPr>
        <p:spPr>
          <a:xfrm>
            <a:off x="774692" y="66907"/>
            <a:ext cx="10515600" cy="301081"/>
          </a:xfrm>
        </p:spPr>
        <p:txBody>
          <a:bodyPr>
            <a:noAutofit/>
          </a:bodyPr>
          <a:lstStyle/>
          <a:p>
            <a:pPr algn="ctr"/>
            <a:r>
              <a:rPr lang="en-GB" sz="2500" b="1" dirty="0">
                <a:solidFill>
                  <a:srgbClr val="0070C0"/>
                </a:solidFill>
              </a:rPr>
              <a:t>Overview of IBST</a:t>
            </a:r>
            <a:endParaRPr lang="nb-NO" sz="2500" b="1" dirty="0">
              <a:solidFill>
                <a:srgbClr val="0070C0"/>
              </a:solidFill>
            </a:endParaRPr>
          </a:p>
        </p:txBody>
      </p:sp>
      <p:sp>
        <p:nvSpPr>
          <p:cNvPr id="3" name="Content Placeholder 2">
            <a:extLst>
              <a:ext uri="{FF2B5EF4-FFF2-40B4-BE49-F238E27FC236}">
                <a16:creationId xmlns:a16="http://schemas.microsoft.com/office/drawing/2014/main" id="{CBD51458-4468-4865-ADC2-1637020329C5}"/>
              </a:ext>
            </a:extLst>
          </p:cNvPr>
          <p:cNvSpPr>
            <a:spLocks noGrp="1"/>
          </p:cNvSpPr>
          <p:nvPr>
            <p:ph idx="1"/>
          </p:nvPr>
        </p:nvSpPr>
        <p:spPr>
          <a:xfrm>
            <a:off x="457200" y="515983"/>
            <a:ext cx="11567160" cy="6342017"/>
          </a:xfrm>
        </p:spPr>
        <p:txBody>
          <a:bodyPr>
            <a:normAutofit/>
          </a:bodyPr>
          <a:lstStyle/>
          <a:p>
            <a:pPr>
              <a:lnSpc>
                <a:spcPct val="110000"/>
              </a:lnSpc>
              <a:spcBef>
                <a:spcPts val="1800"/>
              </a:spcBef>
            </a:pPr>
            <a:r>
              <a:rPr lang="en-GB" sz="2200" dirty="0"/>
              <a:t>The North Sea IBTS was started by ICES in 1990. It  is combination of</a:t>
            </a:r>
          </a:p>
          <a:p>
            <a:pPr lvl="1">
              <a:lnSpc>
                <a:spcPct val="110000"/>
              </a:lnSpc>
              <a:spcBef>
                <a:spcPts val="1800"/>
              </a:spcBef>
              <a:buFont typeface="Wingdings" panose="05000000000000000000" pitchFamily="2" charset="2"/>
              <a:buChar char="§"/>
            </a:pPr>
            <a:r>
              <a:rPr lang="en-GB" sz="1700" dirty="0"/>
              <a:t>8 national surveys (1970’s and 1980’s) and,</a:t>
            </a:r>
          </a:p>
          <a:p>
            <a:pPr lvl="1">
              <a:lnSpc>
                <a:spcPct val="110000"/>
              </a:lnSpc>
              <a:spcBef>
                <a:spcPts val="1800"/>
              </a:spcBef>
              <a:buFont typeface="Wingdings" panose="05000000000000000000" pitchFamily="2" charset="2"/>
              <a:buChar char="§"/>
            </a:pPr>
            <a:r>
              <a:rPr lang="en-GB" sz="1700" dirty="0"/>
              <a:t>The International Young Herring Survey (IYHS) in the North Sea, Skagerrak and Kattegat areas (1960’s), which  aimed </a:t>
            </a:r>
          </a:p>
          <a:p>
            <a:pPr lvl="2">
              <a:lnSpc>
                <a:spcPct val="110000"/>
              </a:lnSpc>
              <a:spcBef>
                <a:spcPts val="1800"/>
              </a:spcBef>
              <a:buFont typeface="Wingdings" panose="05000000000000000000" pitchFamily="2" charset="2"/>
              <a:buChar char="Ø"/>
            </a:pPr>
            <a:r>
              <a:rPr lang="en-GB" sz="1600" dirty="0"/>
              <a:t>to obtain annual recruitment indices for the combined </a:t>
            </a:r>
            <a:r>
              <a:rPr lang="en-GB" sz="1600" i="1" dirty="0">
                <a:solidFill>
                  <a:srgbClr val="C00000"/>
                </a:solidFill>
              </a:rPr>
              <a:t>North Sea Herring stock</a:t>
            </a:r>
            <a:r>
              <a:rPr lang="en-GB" sz="1600" i="1" dirty="0"/>
              <a:t>, but </a:t>
            </a:r>
          </a:p>
          <a:p>
            <a:pPr lvl="2">
              <a:lnSpc>
                <a:spcPct val="110000"/>
              </a:lnSpc>
              <a:spcBef>
                <a:spcPts val="1800"/>
              </a:spcBef>
              <a:buFont typeface="Wingdings" panose="05000000000000000000" pitchFamily="2" charset="2"/>
              <a:buChar char="Ø"/>
            </a:pPr>
            <a:r>
              <a:rPr lang="en-GB" sz="1600" dirty="0"/>
              <a:t>valuable information on other species such as</a:t>
            </a:r>
            <a:r>
              <a:rPr lang="en-GB" sz="1600" dirty="0">
                <a:solidFill>
                  <a:srgbClr val="C00000"/>
                </a:solidFill>
              </a:rPr>
              <a:t> </a:t>
            </a:r>
            <a:r>
              <a:rPr lang="en-GB" sz="1600" i="1" dirty="0">
                <a:solidFill>
                  <a:srgbClr val="C00000"/>
                </a:solidFill>
              </a:rPr>
              <a:t>cod </a:t>
            </a:r>
            <a:r>
              <a:rPr lang="en-GB" sz="1600" dirty="0"/>
              <a:t>and </a:t>
            </a:r>
            <a:r>
              <a:rPr lang="en-GB" sz="1600" i="1" dirty="0">
                <a:solidFill>
                  <a:srgbClr val="C00000"/>
                </a:solidFill>
              </a:rPr>
              <a:t>haddock</a:t>
            </a:r>
            <a:r>
              <a:rPr lang="en-GB" sz="1600" i="1" dirty="0"/>
              <a:t> </a:t>
            </a:r>
            <a:r>
              <a:rPr lang="en-GB" sz="1600" dirty="0"/>
              <a:t>were obtained</a:t>
            </a:r>
          </a:p>
          <a:p>
            <a:pPr marL="457200" lvl="1" indent="0">
              <a:lnSpc>
                <a:spcPct val="110000"/>
              </a:lnSpc>
              <a:spcBef>
                <a:spcPts val="0"/>
              </a:spcBef>
              <a:buNone/>
            </a:pPr>
            <a:endParaRPr lang="en-GB" sz="2200" dirty="0"/>
          </a:p>
          <a:p>
            <a:pPr>
              <a:lnSpc>
                <a:spcPct val="110000"/>
              </a:lnSpc>
              <a:spcBef>
                <a:spcPts val="600"/>
              </a:spcBef>
            </a:pPr>
            <a:r>
              <a:rPr lang="en-GB" sz="2000" dirty="0"/>
              <a:t>IBTS began with quarterly surveys which became expensive to sustain as countries experience budget cuts</a:t>
            </a:r>
          </a:p>
          <a:p>
            <a:pPr marL="0" indent="0">
              <a:lnSpc>
                <a:spcPct val="110000"/>
              </a:lnSpc>
              <a:spcBef>
                <a:spcPts val="600"/>
              </a:spcBef>
              <a:buNone/>
            </a:pPr>
            <a:endParaRPr lang="en-GB" sz="2000" dirty="0"/>
          </a:p>
          <a:p>
            <a:pPr>
              <a:lnSpc>
                <a:spcPct val="110000"/>
              </a:lnSpc>
              <a:spcBef>
                <a:spcPts val="600"/>
              </a:spcBef>
            </a:pPr>
            <a:r>
              <a:rPr lang="en-GB" sz="2000" dirty="0"/>
              <a:t>In 1997 countries carried surveys </a:t>
            </a:r>
            <a:r>
              <a:rPr lang="en-GB" sz="2000" dirty="0">
                <a:solidFill>
                  <a:srgbClr val="C00000"/>
                </a:solidFill>
              </a:rPr>
              <a:t>only twice a year</a:t>
            </a:r>
          </a:p>
          <a:p>
            <a:pPr lvl="1">
              <a:lnSpc>
                <a:spcPct val="110000"/>
              </a:lnSpc>
              <a:spcBef>
                <a:spcPts val="1800"/>
              </a:spcBef>
              <a:buFont typeface="Wingdings" panose="05000000000000000000" pitchFamily="2" charset="2"/>
              <a:buChar char="§"/>
            </a:pPr>
            <a:r>
              <a:rPr lang="en-GB" sz="1600" dirty="0"/>
              <a:t>The first quarter (Q1) which is  January – February:  7 nations  take part </a:t>
            </a:r>
          </a:p>
          <a:p>
            <a:pPr lvl="1">
              <a:lnSpc>
                <a:spcPct val="110000"/>
              </a:lnSpc>
              <a:spcBef>
                <a:spcPts val="1800"/>
              </a:spcBef>
              <a:buFont typeface="Wingdings" panose="05000000000000000000" pitchFamily="2" charset="2"/>
              <a:buChar char="§"/>
            </a:pPr>
            <a:r>
              <a:rPr lang="en-GB" sz="1600" dirty="0"/>
              <a:t>The third quarter (Q3) which is between July – August: 6 nations take part</a:t>
            </a:r>
          </a:p>
          <a:p>
            <a:pPr marL="457200" lvl="1" indent="0">
              <a:lnSpc>
                <a:spcPct val="110000"/>
              </a:lnSpc>
              <a:spcBef>
                <a:spcPts val="0"/>
              </a:spcBef>
              <a:buNone/>
            </a:pPr>
            <a:endParaRPr lang="en-GB" sz="1600" dirty="0"/>
          </a:p>
          <a:p>
            <a:pPr lvl="1">
              <a:lnSpc>
                <a:spcPct val="110000"/>
              </a:lnSpc>
              <a:spcBef>
                <a:spcPts val="0"/>
              </a:spcBef>
              <a:buFont typeface="Wingdings" panose="05000000000000000000" pitchFamily="2" charset="2"/>
              <a:buChar char="§"/>
            </a:pPr>
            <a:r>
              <a:rPr lang="en-GB" sz="1700" dirty="0"/>
              <a:t>These nations include: Denmark, France, Germany, Netherlands, Norway, UK England, UK Scotland and Sweden</a:t>
            </a:r>
            <a:endParaRPr lang="nb-NO" sz="1700" dirty="0"/>
          </a:p>
          <a:p>
            <a:pPr lvl="1">
              <a:lnSpc>
                <a:spcPct val="110000"/>
              </a:lnSpc>
              <a:spcBef>
                <a:spcPts val="0"/>
              </a:spcBef>
            </a:pPr>
            <a:endParaRPr lang="en-GB" sz="1600" dirty="0"/>
          </a:p>
          <a:p>
            <a:pPr marL="457200" lvl="1" indent="0">
              <a:lnSpc>
                <a:spcPct val="100000"/>
              </a:lnSpc>
              <a:spcBef>
                <a:spcPts val="0"/>
              </a:spcBef>
              <a:buNone/>
            </a:pPr>
            <a:endParaRPr lang="en-GB" sz="1600" dirty="0"/>
          </a:p>
        </p:txBody>
      </p:sp>
    </p:spTree>
    <p:extLst>
      <p:ext uri="{BB962C8B-B14F-4D97-AF65-F5344CB8AC3E}">
        <p14:creationId xmlns:p14="http://schemas.microsoft.com/office/powerpoint/2010/main" val="686797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4780-7128-4E5B-BF8E-9F585F0CA4A8}"/>
              </a:ext>
            </a:extLst>
          </p:cNvPr>
          <p:cNvSpPr>
            <a:spLocks noGrp="1"/>
          </p:cNvSpPr>
          <p:nvPr>
            <p:ph type="title"/>
          </p:nvPr>
        </p:nvSpPr>
        <p:spPr>
          <a:xfrm>
            <a:off x="759823" y="156119"/>
            <a:ext cx="10515600" cy="301081"/>
          </a:xfrm>
        </p:spPr>
        <p:txBody>
          <a:bodyPr>
            <a:noAutofit/>
          </a:bodyPr>
          <a:lstStyle/>
          <a:p>
            <a:pPr algn="ctr"/>
            <a:r>
              <a:rPr lang="en-GB" sz="2800" b="1" dirty="0">
                <a:solidFill>
                  <a:srgbClr val="0070C0"/>
                </a:solidFill>
              </a:rPr>
              <a:t>Overview of IBST</a:t>
            </a:r>
            <a:endParaRPr lang="nb-NO" sz="2800" b="1" dirty="0">
              <a:solidFill>
                <a:srgbClr val="0070C0"/>
              </a:solidFill>
            </a:endParaRPr>
          </a:p>
        </p:txBody>
      </p:sp>
      <p:sp>
        <p:nvSpPr>
          <p:cNvPr id="3" name="Content Placeholder 2">
            <a:extLst>
              <a:ext uri="{FF2B5EF4-FFF2-40B4-BE49-F238E27FC236}">
                <a16:creationId xmlns:a16="http://schemas.microsoft.com/office/drawing/2014/main" id="{CBD51458-4468-4865-ADC2-1637020329C5}"/>
              </a:ext>
            </a:extLst>
          </p:cNvPr>
          <p:cNvSpPr>
            <a:spLocks noGrp="1"/>
          </p:cNvSpPr>
          <p:nvPr>
            <p:ph idx="1"/>
          </p:nvPr>
        </p:nvSpPr>
        <p:spPr>
          <a:xfrm>
            <a:off x="457200" y="515983"/>
            <a:ext cx="10896600" cy="6342017"/>
          </a:xfrm>
        </p:spPr>
        <p:txBody>
          <a:bodyPr>
            <a:normAutofit/>
          </a:bodyPr>
          <a:lstStyle/>
          <a:p>
            <a:pPr>
              <a:lnSpc>
                <a:spcPct val="110000"/>
              </a:lnSpc>
              <a:spcBef>
                <a:spcPts val="0"/>
              </a:spcBef>
            </a:pPr>
            <a:r>
              <a:rPr lang="en-GB" sz="1800" dirty="0"/>
              <a:t>The North Sea IBTS was started by ICES in 1990 </a:t>
            </a:r>
          </a:p>
          <a:p>
            <a:pPr marL="0" indent="0">
              <a:lnSpc>
                <a:spcPct val="110000"/>
              </a:lnSpc>
              <a:spcBef>
                <a:spcPts val="0"/>
              </a:spcBef>
              <a:buNone/>
            </a:pPr>
            <a:endParaRPr lang="en-GB" sz="2000" dirty="0"/>
          </a:p>
          <a:p>
            <a:pPr>
              <a:lnSpc>
                <a:spcPct val="110000"/>
              </a:lnSpc>
              <a:spcBef>
                <a:spcPts val="0"/>
              </a:spcBef>
            </a:pPr>
            <a:r>
              <a:rPr lang="en-GB" sz="1800" dirty="0"/>
              <a:t>IBTS is combination of the following surveys which started in the 1960’s and the 1970’s and 1980’s:</a:t>
            </a:r>
          </a:p>
          <a:p>
            <a:pPr lvl="1">
              <a:lnSpc>
                <a:spcPct val="110000"/>
              </a:lnSpc>
              <a:spcBef>
                <a:spcPts val="0"/>
              </a:spcBef>
              <a:buFont typeface="Wingdings" panose="05000000000000000000" pitchFamily="2" charset="2"/>
              <a:buChar char="v"/>
            </a:pPr>
            <a:r>
              <a:rPr lang="en-GB" sz="1600" dirty="0"/>
              <a:t>The International Young Herring Survey (IYHS) in the North Sea, Skagerrak and Kattegat areas, and</a:t>
            </a:r>
          </a:p>
          <a:p>
            <a:pPr lvl="1">
              <a:lnSpc>
                <a:spcPct val="110000"/>
              </a:lnSpc>
              <a:spcBef>
                <a:spcPts val="0"/>
              </a:spcBef>
              <a:buFont typeface="Wingdings" panose="05000000000000000000" pitchFamily="2" charset="2"/>
              <a:buChar char="v"/>
            </a:pPr>
            <a:r>
              <a:rPr lang="en-GB" sz="1600" dirty="0"/>
              <a:t>8 national surveys </a:t>
            </a:r>
          </a:p>
          <a:p>
            <a:pPr>
              <a:lnSpc>
                <a:spcPct val="110000"/>
              </a:lnSpc>
              <a:spcBef>
                <a:spcPts val="0"/>
              </a:spcBef>
            </a:pPr>
            <a:endParaRPr lang="en-GB" sz="2000" dirty="0"/>
          </a:p>
          <a:p>
            <a:pPr>
              <a:lnSpc>
                <a:spcPct val="110000"/>
              </a:lnSpc>
              <a:spcBef>
                <a:spcPts val="0"/>
              </a:spcBef>
            </a:pPr>
            <a:r>
              <a:rPr lang="en-GB" sz="1800" dirty="0"/>
              <a:t>The aim of  IYHS:</a:t>
            </a:r>
          </a:p>
          <a:p>
            <a:pPr lvl="1">
              <a:lnSpc>
                <a:spcPct val="110000"/>
              </a:lnSpc>
              <a:spcBef>
                <a:spcPts val="0"/>
              </a:spcBef>
              <a:buFont typeface="Wingdings" panose="05000000000000000000" pitchFamily="2" charset="2"/>
              <a:buChar char="v"/>
            </a:pPr>
            <a:r>
              <a:rPr lang="en-GB" sz="1600" dirty="0"/>
              <a:t>To obtain annual recruitment indices for the combined </a:t>
            </a:r>
            <a:r>
              <a:rPr lang="en-GB" sz="1600" i="1" dirty="0">
                <a:solidFill>
                  <a:srgbClr val="C00000"/>
                </a:solidFill>
              </a:rPr>
              <a:t>North Sea Herring stock</a:t>
            </a:r>
            <a:r>
              <a:rPr lang="en-GB" sz="1600" i="1" dirty="0"/>
              <a:t>, but</a:t>
            </a:r>
          </a:p>
          <a:p>
            <a:pPr lvl="1">
              <a:lnSpc>
                <a:spcPct val="110000"/>
              </a:lnSpc>
              <a:spcBef>
                <a:spcPts val="0"/>
              </a:spcBef>
              <a:buFont typeface="Wingdings" panose="05000000000000000000" pitchFamily="2" charset="2"/>
              <a:buChar char="v"/>
            </a:pPr>
            <a:r>
              <a:rPr lang="en-GB" sz="1600" dirty="0"/>
              <a:t>Valuable information on other species such as</a:t>
            </a:r>
            <a:r>
              <a:rPr lang="en-GB" sz="1600" dirty="0">
                <a:solidFill>
                  <a:srgbClr val="C00000"/>
                </a:solidFill>
              </a:rPr>
              <a:t> </a:t>
            </a:r>
            <a:r>
              <a:rPr lang="en-GB" sz="1600" i="1" dirty="0">
                <a:solidFill>
                  <a:srgbClr val="C00000"/>
                </a:solidFill>
              </a:rPr>
              <a:t>cod </a:t>
            </a:r>
            <a:r>
              <a:rPr lang="en-GB" sz="1600" dirty="0"/>
              <a:t>and </a:t>
            </a:r>
            <a:r>
              <a:rPr lang="en-GB" sz="1600" i="1" dirty="0">
                <a:solidFill>
                  <a:srgbClr val="C00000"/>
                </a:solidFill>
              </a:rPr>
              <a:t>haddock</a:t>
            </a:r>
            <a:r>
              <a:rPr lang="en-GB" sz="1600" i="1" dirty="0"/>
              <a:t> </a:t>
            </a:r>
            <a:r>
              <a:rPr lang="en-GB" sz="1600" dirty="0"/>
              <a:t>were obtained</a:t>
            </a:r>
          </a:p>
          <a:p>
            <a:pPr marL="457200" lvl="1" indent="0">
              <a:lnSpc>
                <a:spcPct val="110000"/>
              </a:lnSpc>
              <a:spcBef>
                <a:spcPts val="0"/>
              </a:spcBef>
              <a:buNone/>
            </a:pPr>
            <a:endParaRPr lang="en-GB" sz="1600" dirty="0"/>
          </a:p>
          <a:p>
            <a:pPr>
              <a:lnSpc>
                <a:spcPct val="110000"/>
              </a:lnSpc>
              <a:spcBef>
                <a:spcPts val="0"/>
              </a:spcBef>
            </a:pPr>
            <a:r>
              <a:rPr lang="en-GB" sz="1800" dirty="0"/>
              <a:t>The North Sea IBTS began with quarterly surveys but these became expensive to sustain as countries experience budget cuts</a:t>
            </a:r>
          </a:p>
          <a:p>
            <a:pPr>
              <a:lnSpc>
                <a:spcPct val="110000"/>
              </a:lnSpc>
              <a:spcBef>
                <a:spcPts val="0"/>
              </a:spcBef>
            </a:pPr>
            <a:endParaRPr lang="en-GB" sz="1800" dirty="0"/>
          </a:p>
          <a:p>
            <a:pPr>
              <a:lnSpc>
                <a:spcPct val="110000"/>
              </a:lnSpc>
              <a:spcBef>
                <a:spcPts val="0"/>
              </a:spcBef>
            </a:pPr>
            <a:r>
              <a:rPr lang="en-GB" sz="1800" dirty="0"/>
              <a:t>In 1997 countries carried surveys </a:t>
            </a:r>
            <a:r>
              <a:rPr lang="en-GB" sz="1800" dirty="0">
                <a:solidFill>
                  <a:srgbClr val="C00000"/>
                </a:solidFill>
              </a:rPr>
              <a:t>only twice a year</a:t>
            </a:r>
          </a:p>
          <a:p>
            <a:pPr lvl="1">
              <a:lnSpc>
                <a:spcPct val="110000"/>
              </a:lnSpc>
              <a:spcBef>
                <a:spcPts val="0"/>
              </a:spcBef>
            </a:pPr>
            <a:r>
              <a:rPr lang="en-GB" sz="1600" dirty="0"/>
              <a:t>The first quarter (Q1) which is  January – February:  7 nations  take part </a:t>
            </a:r>
          </a:p>
          <a:p>
            <a:pPr lvl="1">
              <a:lnSpc>
                <a:spcPct val="110000"/>
              </a:lnSpc>
              <a:spcBef>
                <a:spcPts val="0"/>
              </a:spcBef>
            </a:pPr>
            <a:r>
              <a:rPr lang="en-GB" sz="1600" dirty="0"/>
              <a:t>The third quarter (Q3) which is between July – August: 6 nations take part</a:t>
            </a:r>
          </a:p>
          <a:p>
            <a:pPr marL="457200" lvl="1" indent="0">
              <a:lnSpc>
                <a:spcPct val="110000"/>
              </a:lnSpc>
              <a:spcBef>
                <a:spcPts val="0"/>
              </a:spcBef>
              <a:buNone/>
            </a:pPr>
            <a:endParaRPr lang="en-GB" sz="1600" dirty="0"/>
          </a:p>
          <a:p>
            <a:pPr>
              <a:lnSpc>
                <a:spcPct val="110000"/>
              </a:lnSpc>
              <a:spcBef>
                <a:spcPts val="0"/>
              </a:spcBef>
            </a:pPr>
            <a:r>
              <a:rPr lang="en-GB" sz="1800" dirty="0"/>
              <a:t>These nations include: Denmark, France, Germany, Netherlands, Norway UK England, UK Scotland and Sweden</a:t>
            </a:r>
            <a:endParaRPr lang="nb-NO" sz="1800" dirty="0"/>
          </a:p>
          <a:p>
            <a:pPr lvl="1">
              <a:lnSpc>
                <a:spcPct val="110000"/>
              </a:lnSpc>
              <a:spcBef>
                <a:spcPts val="0"/>
              </a:spcBef>
            </a:pPr>
            <a:endParaRPr lang="en-GB" sz="1600" dirty="0"/>
          </a:p>
          <a:p>
            <a:pPr marL="457200" lvl="1" indent="0">
              <a:lnSpc>
                <a:spcPct val="100000"/>
              </a:lnSpc>
              <a:spcBef>
                <a:spcPts val="0"/>
              </a:spcBef>
              <a:buNone/>
            </a:pPr>
            <a:endParaRPr lang="en-GB" sz="1600" dirty="0"/>
          </a:p>
        </p:txBody>
      </p:sp>
    </p:spTree>
    <p:extLst>
      <p:ext uri="{BB962C8B-B14F-4D97-AF65-F5344CB8AC3E}">
        <p14:creationId xmlns:p14="http://schemas.microsoft.com/office/powerpoint/2010/main" val="622071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C27C-768A-4859-AB7A-D12828E4D2AA}"/>
              </a:ext>
            </a:extLst>
          </p:cNvPr>
          <p:cNvSpPr>
            <a:spLocks noGrp="1"/>
          </p:cNvSpPr>
          <p:nvPr>
            <p:ph type="title"/>
          </p:nvPr>
        </p:nvSpPr>
        <p:spPr>
          <a:xfrm>
            <a:off x="838200" y="78377"/>
            <a:ext cx="10515600" cy="326571"/>
          </a:xfrm>
        </p:spPr>
        <p:txBody>
          <a:bodyPr>
            <a:noAutofit/>
          </a:bodyPr>
          <a:lstStyle/>
          <a:p>
            <a:pPr algn="ctr"/>
            <a:r>
              <a:rPr lang="en-GB" sz="2800" b="1" dirty="0">
                <a:solidFill>
                  <a:srgbClr val="0070C0"/>
                </a:solidFill>
              </a:rPr>
              <a:t>Sampling frame</a:t>
            </a:r>
            <a:endParaRPr lang="nb-NO" sz="2800" b="1" dirty="0">
              <a:solidFill>
                <a:srgbClr val="0070C0"/>
              </a:solidFill>
            </a:endParaRPr>
          </a:p>
        </p:txBody>
      </p:sp>
      <p:sp>
        <p:nvSpPr>
          <p:cNvPr id="3" name="Content Placeholder 2">
            <a:extLst>
              <a:ext uri="{FF2B5EF4-FFF2-40B4-BE49-F238E27FC236}">
                <a16:creationId xmlns:a16="http://schemas.microsoft.com/office/drawing/2014/main" id="{65AF0280-061D-49F5-A6B5-F492CBDDC5B3}"/>
              </a:ext>
            </a:extLst>
          </p:cNvPr>
          <p:cNvSpPr>
            <a:spLocks noGrp="1"/>
          </p:cNvSpPr>
          <p:nvPr>
            <p:ph sz="half" idx="1"/>
          </p:nvPr>
        </p:nvSpPr>
        <p:spPr>
          <a:xfrm>
            <a:off x="1" y="515983"/>
            <a:ext cx="6244046" cy="6185263"/>
          </a:xfrm>
        </p:spPr>
        <p:txBody>
          <a:bodyPr>
            <a:normAutofit/>
          </a:bodyPr>
          <a:lstStyle/>
          <a:p>
            <a:pPr>
              <a:spcBef>
                <a:spcPts val="0"/>
              </a:spcBef>
            </a:pPr>
            <a:r>
              <a:rPr lang="en-GB" sz="1800" dirty="0"/>
              <a:t>Trawling is done during the day (15 minutes before sunrise and 15 minutes after sunset) at 3.5 – 4.5 knots</a:t>
            </a:r>
          </a:p>
          <a:p>
            <a:pPr>
              <a:spcBef>
                <a:spcPts val="0"/>
              </a:spcBef>
            </a:pPr>
            <a:endParaRPr lang="en-GB" sz="1800" dirty="0"/>
          </a:p>
          <a:p>
            <a:pPr>
              <a:spcBef>
                <a:spcPts val="0"/>
              </a:spcBef>
            </a:pPr>
            <a:r>
              <a:rPr lang="en-GB" sz="1800" dirty="0"/>
              <a:t>Two nations fish in each rectangle, hence,  at least two hauls</a:t>
            </a:r>
          </a:p>
          <a:p>
            <a:pPr>
              <a:spcBef>
                <a:spcPts val="0"/>
              </a:spcBef>
            </a:pPr>
            <a:endParaRPr lang="en-GB" sz="1800" dirty="0"/>
          </a:p>
          <a:p>
            <a:pPr>
              <a:spcBef>
                <a:spcPts val="0"/>
              </a:spcBef>
            </a:pPr>
            <a:r>
              <a:rPr lang="en-GB" sz="1800" dirty="0"/>
              <a:t>Total catches for each trawl haul are made on board</a:t>
            </a:r>
          </a:p>
          <a:p>
            <a:pPr marL="0" indent="0">
              <a:spcBef>
                <a:spcPts val="0"/>
              </a:spcBef>
              <a:buNone/>
            </a:pPr>
            <a:endParaRPr lang="en-GB" sz="1600" dirty="0"/>
          </a:p>
          <a:p>
            <a:r>
              <a:rPr lang="en-GB" sz="1600" dirty="0"/>
              <a:t>Biological parameters such and length are collected </a:t>
            </a:r>
            <a:r>
              <a:rPr lang="en-US" sz="1600" dirty="0"/>
              <a:t>for all fish species</a:t>
            </a:r>
          </a:p>
          <a:p>
            <a:pPr marL="0" indent="0">
              <a:spcBef>
                <a:spcPts val="0"/>
              </a:spcBef>
              <a:buNone/>
            </a:pPr>
            <a:r>
              <a:rPr lang="en-US" sz="1600" dirty="0"/>
              <a:t> </a:t>
            </a:r>
          </a:p>
          <a:p>
            <a:pPr lvl="1">
              <a:lnSpc>
                <a:spcPct val="110000"/>
              </a:lnSpc>
              <a:spcBef>
                <a:spcPts val="0"/>
              </a:spcBef>
              <a:buFont typeface="Wingdings" panose="05000000000000000000" pitchFamily="2" charset="2"/>
              <a:buChar char="v"/>
            </a:pPr>
            <a:r>
              <a:rPr lang="en-US" sz="1600" dirty="0"/>
              <a:t>to 0.1cm below for shellfish, </a:t>
            </a:r>
          </a:p>
          <a:p>
            <a:pPr lvl="1">
              <a:lnSpc>
                <a:spcPct val="110000"/>
              </a:lnSpc>
              <a:spcBef>
                <a:spcPts val="0"/>
              </a:spcBef>
              <a:buFont typeface="Wingdings" panose="05000000000000000000" pitchFamily="2" charset="2"/>
              <a:buChar char="v"/>
            </a:pPr>
            <a:r>
              <a:rPr lang="en-US" sz="1600" dirty="0"/>
              <a:t>to 0.5cm below for herring and sprat and </a:t>
            </a:r>
          </a:p>
          <a:p>
            <a:pPr lvl="1">
              <a:lnSpc>
                <a:spcPct val="110000"/>
              </a:lnSpc>
              <a:spcBef>
                <a:spcPts val="0"/>
              </a:spcBef>
              <a:buFont typeface="Wingdings" panose="05000000000000000000" pitchFamily="2" charset="2"/>
              <a:buChar char="v"/>
            </a:pPr>
            <a:r>
              <a:rPr lang="en-US" sz="1600" dirty="0"/>
              <a:t>to 1cm below for all other species</a:t>
            </a:r>
            <a:endParaRPr lang="en-GB" sz="1600" dirty="0"/>
          </a:p>
          <a:p>
            <a:pPr lvl="1">
              <a:spcBef>
                <a:spcPts val="0"/>
              </a:spcBef>
              <a:buFont typeface="Wingdings" panose="05000000000000000000" pitchFamily="2" charset="2"/>
              <a:buChar char="v"/>
            </a:pPr>
            <a:endParaRPr lang="en-GB" sz="1600" dirty="0"/>
          </a:p>
          <a:p>
            <a:pPr>
              <a:spcBef>
                <a:spcPts val="0"/>
              </a:spcBef>
            </a:pPr>
            <a:r>
              <a:rPr lang="en-GB" sz="1800" dirty="0"/>
              <a:t>For large catches a subsample of 100 fish is taken</a:t>
            </a:r>
          </a:p>
          <a:p>
            <a:pPr lvl="1">
              <a:spcBef>
                <a:spcPts val="0"/>
              </a:spcBef>
              <a:buFont typeface="Wingdings" panose="05000000000000000000" pitchFamily="2" charset="2"/>
              <a:buChar char="v"/>
            </a:pPr>
            <a:endParaRPr lang="en-GB" sz="1600" dirty="0"/>
          </a:p>
          <a:p>
            <a:pPr lvl="1">
              <a:spcBef>
                <a:spcPts val="0"/>
              </a:spcBef>
              <a:buFont typeface="Wingdings" panose="05000000000000000000" pitchFamily="2" charset="2"/>
              <a:buChar char="v"/>
            </a:pPr>
            <a:r>
              <a:rPr lang="en-GB" sz="1600" dirty="0"/>
              <a:t>otoliths</a:t>
            </a:r>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nb-NO" sz="1700" dirty="0"/>
          </a:p>
        </p:txBody>
      </p:sp>
      <p:pic>
        <p:nvPicPr>
          <p:cNvPr id="5" name="Content Placeholder 4">
            <a:extLst>
              <a:ext uri="{FF2B5EF4-FFF2-40B4-BE49-F238E27FC236}">
                <a16:creationId xmlns:a16="http://schemas.microsoft.com/office/drawing/2014/main" id="{D656DAF1-B973-48E7-9780-EC94CA0DED42}"/>
              </a:ext>
            </a:extLst>
          </p:cNvPr>
          <p:cNvPicPr>
            <a:picLocks noGrp="1" noChangeAspect="1"/>
          </p:cNvPicPr>
          <p:nvPr>
            <p:ph sz="half" idx="2"/>
          </p:nvPr>
        </p:nvPicPr>
        <p:blipFill>
          <a:blip r:embed="rId2"/>
          <a:stretch>
            <a:fillRect/>
          </a:stretch>
        </p:blipFill>
        <p:spPr>
          <a:xfrm>
            <a:off x="6172200" y="574766"/>
            <a:ext cx="5943600" cy="6074228"/>
          </a:xfrm>
          <a:prstGeom prst="rect">
            <a:avLst/>
          </a:prstGeom>
        </p:spPr>
      </p:pic>
    </p:spTree>
    <p:extLst>
      <p:ext uri="{BB962C8B-B14F-4D97-AF65-F5344CB8AC3E}">
        <p14:creationId xmlns:p14="http://schemas.microsoft.com/office/powerpoint/2010/main" val="2887504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46760" y="149589"/>
            <a:ext cx="10515600" cy="307612"/>
          </a:xfrm>
        </p:spPr>
        <p:txBody>
          <a:bodyPr>
            <a:noAutofit/>
          </a:bodyPr>
          <a:lstStyle/>
          <a:p>
            <a:pPr algn="ctr"/>
            <a:r>
              <a:rPr lang="en-GB" sz="2800" b="1" dirty="0">
                <a:solidFill>
                  <a:srgbClr val="0070C0"/>
                </a:solidFill>
              </a:rPr>
              <a:t>Methods</a:t>
            </a:r>
            <a:endParaRPr lang="nb-NO" sz="2800" dirty="0"/>
          </a:p>
        </p:txBody>
      </p:sp>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352697" y="587830"/>
            <a:ext cx="11469189" cy="6061164"/>
          </a:xfrm>
        </p:spPr>
        <p:txBody>
          <a:bodyPr/>
          <a:lstStyle/>
          <a:p>
            <a:pPr marL="457200" lvl="1" indent="0">
              <a:spcBef>
                <a:spcPts val="0"/>
              </a:spcBef>
              <a:buNone/>
            </a:pPr>
            <a:endParaRPr lang="en-GB" sz="1400" dirty="0"/>
          </a:p>
          <a:p>
            <a:pPr>
              <a:spcBef>
                <a:spcPts val="0"/>
              </a:spcBef>
            </a:pPr>
            <a:r>
              <a:rPr lang="en-GB" sz="1800" dirty="0"/>
              <a:t>We propose two ALK estimators that accounts for spatial variation in the data:</a:t>
            </a:r>
          </a:p>
          <a:p>
            <a:pPr marL="342900" indent="-342900">
              <a:spcBef>
                <a:spcPts val="0"/>
              </a:spcBef>
              <a:buFont typeface="+mj-lt"/>
              <a:buAutoNum type="arabicPeriod"/>
            </a:pPr>
            <a:r>
              <a:rPr lang="en-GB" sz="1800" dirty="0">
                <a:solidFill>
                  <a:srgbClr val="C00000"/>
                </a:solidFill>
              </a:rPr>
              <a:t>Haul-based ALK </a:t>
            </a:r>
          </a:p>
          <a:p>
            <a:pPr lvl="1">
              <a:spcBef>
                <a:spcPts val="0"/>
              </a:spcBef>
              <a:buFont typeface="Wingdings" panose="05000000000000000000" pitchFamily="2" charset="2"/>
              <a:buChar char="v"/>
            </a:pPr>
            <a:r>
              <a:rPr lang="en-GB" sz="1400" dirty="0"/>
              <a:t>Accounts for spatial variation </a:t>
            </a:r>
          </a:p>
          <a:p>
            <a:pPr lvl="1">
              <a:spcBef>
                <a:spcPts val="0"/>
              </a:spcBef>
              <a:buFont typeface="Wingdings" panose="05000000000000000000" pitchFamily="2" charset="2"/>
              <a:buChar char="v"/>
            </a:pPr>
            <a:endParaRPr lang="en-GB" sz="1400" dirty="0"/>
          </a:p>
          <a:p>
            <a:pPr marL="342900" indent="-342900">
              <a:spcBef>
                <a:spcPts val="0"/>
              </a:spcBef>
              <a:buFont typeface="+mj-lt"/>
              <a:buAutoNum type="arabicPeriod"/>
            </a:pPr>
            <a:r>
              <a:rPr lang="en-GB" sz="1800" dirty="0">
                <a:solidFill>
                  <a:srgbClr val="C00000"/>
                </a:solidFill>
              </a:rPr>
              <a:t>Model-based ALK</a:t>
            </a:r>
          </a:p>
          <a:p>
            <a:pPr lvl="1">
              <a:spcBef>
                <a:spcPts val="0"/>
              </a:spcBef>
              <a:buFont typeface="Wingdings" panose="05000000000000000000" pitchFamily="2" charset="2"/>
              <a:buChar char="v"/>
            </a:pPr>
            <a:r>
              <a:rPr lang="en-GB" sz="1400" dirty="0" err="1"/>
              <a:t>blahhhh</a:t>
            </a:r>
            <a:endParaRPr lang="en-GB" sz="1400" dirty="0"/>
          </a:p>
          <a:p>
            <a:pPr>
              <a:spcBef>
                <a:spcPts val="0"/>
              </a:spcBef>
            </a:pPr>
            <a:endParaRPr lang="en-GB" sz="1800" dirty="0"/>
          </a:p>
          <a:p>
            <a:endParaRPr lang="nb-NO" dirty="0"/>
          </a:p>
        </p:txBody>
      </p:sp>
    </p:spTree>
    <p:extLst>
      <p:ext uri="{BB962C8B-B14F-4D97-AF65-F5344CB8AC3E}">
        <p14:creationId xmlns:p14="http://schemas.microsoft.com/office/powerpoint/2010/main" val="229263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C739-C237-4097-967D-98F5B8448818}"/>
              </a:ext>
            </a:extLst>
          </p:cNvPr>
          <p:cNvSpPr>
            <a:spLocks noGrp="1"/>
          </p:cNvSpPr>
          <p:nvPr>
            <p:ph type="title"/>
          </p:nvPr>
        </p:nvSpPr>
        <p:spPr>
          <a:xfrm>
            <a:off x="815686" y="52039"/>
            <a:ext cx="10515600" cy="385988"/>
          </a:xfrm>
        </p:spPr>
        <p:txBody>
          <a:bodyPr>
            <a:noAutofit/>
          </a:bodyPr>
          <a:lstStyle/>
          <a:p>
            <a:pPr algn="ctr"/>
            <a:r>
              <a:rPr lang="en-GB" sz="2500" b="1" dirty="0">
                <a:solidFill>
                  <a:srgbClr val="0070C0"/>
                </a:solidFill>
              </a:rPr>
              <a:t>Overview of IBST</a:t>
            </a:r>
            <a:endParaRPr lang="nb-NO" sz="2500" b="1" dirty="0"/>
          </a:p>
        </p:txBody>
      </p:sp>
      <p:sp>
        <p:nvSpPr>
          <p:cNvPr id="6" name="Content Placeholder 5">
            <a:extLst>
              <a:ext uri="{FF2B5EF4-FFF2-40B4-BE49-F238E27FC236}">
                <a16:creationId xmlns:a16="http://schemas.microsoft.com/office/drawing/2014/main" id="{0F590B2A-EA30-407D-9D45-677ADBC490C4}"/>
              </a:ext>
            </a:extLst>
          </p:cNvPr>
          <p:cNvSpPr>
            <a:spLocks noGrp="1"/>
          </p:cNvSpPr>
          <p:nvPr>
            <p:ph idx="1"/>
          </p:nvPr>
        </p:nvSpPr>
        <p:spPr>
          <a:xfrm>
            <a:off x="163286" y="777240"/>
            <a:ext cx="11190514" cy="5812971"/>
          </a:xfrm>
        </p:spPr>
        <p:txBody>
          <a:bodyPr/>
          <a:lstStyle/>
          <a:p>
            <a:r>
              <a:rPr lang="en-GB" sz="1800" dirty="0"/>
              <a:t>List of target species of the North Sea IBTS</a:t>
            </a:r>
          </a:p>
          <a:p>
            <a:pPr marL="0" indent="0">
              <a:buNone/>
            </a:pPr>
            <a:endParaRPr lang="nb-NO" dirty="0"/>
          </a:p>
        </p:txBody>
      </p:sp>
      <p:pic>
        <p:nvPicPr>
          <p:cNvPr id="7" name="Picture 6">
            <a:extLst>
              <a:ext uri="{FF2B5EF4-FFF2-40B4-BE49-F238E27FC236}">
                <a16:creationId xmlns:a16="http://schemas.microsoft.com/office/drawing/2014/main" id="{2F03D5B3-2CB1-438B-8B1B-1A489953E3C4}"/>
              </a:ext>
            </a:extLst>
          </p:cNvPr>
          <p:cNvPicPr>
            <a:picLocks noChangeAspect="1"/>
          </p:cNvPicPr>
          <p:nvPr/>
        </p:nvPicPr>
        <p:blipFill>
          <a:blip r:embed="rId2"/>
          <a:stretch>
            <a:fillRect/>
          </a:stretch>
        </p:blipFill>
        <p:spPr>
          <a:xfrm>
            <a:off x="777241" y="1567543"/>
            <a:ext cx="10411096" cy="4631055"/>
          </a:xfrm>
          <a:prstGeom prst="rect">
            <a:avLst/>
          </a:prstGeom>
        </p:spPr>
      </p:pic>
    </p:spTree>
    <p:extLst>
      <p:ext uri="{BB962C8B-B14F-4D97-AF65-F5344CB8AC3E}">
        <p14:creationId xmlns:p14="http://schemas.microsoft.com/office/powerpoint/2010/main" val="149014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C27C-768A-4859-AB7A-D12828E4D2AA}"/>
              </a:ext>
            </a:extLst>
          </p:cNvPr>
          <p:cNvSpPr>
            <a:spLocks noGrp="1"/>
          </p:cNvSpPr>
          <p:nvPr>
            <p:ph type="title"/>
          </p:nvPr>
        </p:nvSpPr>
        <p:spPr>
          <a:xfrm>
            <a:off x="823332" y="81776"/>
            <a:ext cx="10515600" cy="248194"/>
          </a:xfrm>
        </p:spPr>
        <p:txBody>
          <a:bodyPr>
            <a:noAutofit/>
          </a:bodyPr>
          <a:lstStyle/>
          <a:p>
            <a:pPr algn="ctr"/>
            <a:r>
              <a:rPr lang="en-GB" sz="2500" b="1" dirty="0">
                <a:solidFill>
                  <a:srgbClr val="0070C0"/>
                </a:solidFill>
              </a:rPr>
              <a:t>Sampling frame</a:t>
            </a:r>
            <a:endParaRPr lang="nb-NO" sz="2500" b="1" dirty="0">
              <a:solidFill>
                <a:srgbClr val="0070C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AF0280-061D-49F5-A6B5-F492CBDDC5B3}"/>
                  </a:ext>
                </a:extLst>
              </p:cNvPr>
              <p:cNvSpPr>
                <a:spLocks noGrp="1"/>
              </p:cNvSpPr>
              <p:nvPr>
                <p:ph sz="half" idx="1"/>
              </p:nvPr>
            </p:nvSpPr>
            <p:spPr>
              <a:xfrm>
                <a:off x="1" y="385355"/>
                <a:ext cx="6676102" cy="6315892"/>
              </a:xfrm>
            </p:spPr>
            <p:txBody>
              <a:bodyPr>
                <a:normAutofit lnSpcReduction="10000"/>
              </a:bodyPr>
              <a:lstStyle/>
              <a:p>
                <a:pPr>
                  <a:lnSpc>
                    <a:spcPct val="110000"/>
                  </a:lnSpc>
                  <a:spcBef>
                    <a:spcPts val="1200"/>
                  </a:spcBef>
                </a:pPr>
                <a:r>
                  <a:rPr lang="en-GB" sz="1800" dirty="0"/>
                  <a:t>Defined by ICES round fish areas (RFA) numbered 1 to 10</a:t>
                </a:r>
              </a:p>
              <a:p>
                <a:pPr lvl="1">
                  <a:lnSpc>
                    <a:spcPct val="110000"/>
                  </a:lnSpc>
                  <a:spcBef>
                    <a:spcPts val="1200"/>
                  </a:spcBef>
                  <a:buFont typeface="Wingdings" panose="05000000000000000000" pitchFamily="2" charset="2"/>
                  <a:buChar char="§"/>
                </a:pPr>
                <a:r>
                  <a:rPr lang="en-GB" sz="1700" dirty="0"/>
                  <a:t>Known as superstrata</a:t>
                </a:r>
              </a:p>
              <a:p>
                <a:pPr marL="0" indent="0">
                  <a:spcBef>
                    <a:spcPts val="0"/>
                  </a:spcBef>
                  <a:buNone/>
                </a:pPr>
                <a:endParaRPr lang="en-GB" sz="1800" dirty="0"/>
              </a:p>
              <a:p>
                <a:pPr marL="0" indent="0">
                  <a:spcBef>
                    <a:spcPts val="0"/>
                  </a:spcBef>
                  <a:buNone/>
                </a:pPr>
                <a:endParaRPr lang="en-GB" sz="1800" dirty="0"/>
              </a:p>
              <a:p>
                <a:pPr>
                  <a:spcBef>
                    <a:spcPts val="0"/>
                  </a:spcBef>
                </a:pPr>
                <a:r>
                  <a:rPr lang="en-GB" sz="1800" dirty="0"/>
                  <a:t>RFAs are substratified into small strata: </a:t>
                </a:r>
              </a:p>
              <a:p>
                <a:pPr>
                  <a:spcBef>
                    <a:spcPts val="0"/>
                  </a:spcBef>
                  <a:buFont typeface="Wingdings" panose="05000000000000000000" pitchFamily="2" charset="2"/>
                  <a:buChar char="v"/>
                </a:pPr>
                <a:endParaRPr lang="en-GB" sz="1500" dirty="0"/>
              </a:p>
              <a:p>
                <a:pPr lvl="1">
                  <a:lnSpc>
                    <a:spcPct val="100000"/>
                  </a:lnSpc>
                  <a:spcBef>
                    <a:spcPts val="0"/>
                  </a:spcBef>
                  <a:buFont typeface="Wingdings" panose="05000000000000000000" pitchFamily="2" charset="2"/>
                  <a:buChar char="§"/>
                </a:pPr>
                <a:r>
                  <a:rPr lang="en-GB" sz="1600" dirty="0"/>
                  <a:t>non-overlapping statistical rectangles of roughly 30 x 30 nautical miles (</a:t>
                </a:r>
                <a14:m>
                  <m:oMath xmlns:m="http://schemas.openxmlformats.org/officeDocument/2006/math">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1</m:t>
                        </m:r>
                      </m:e>
                      <m:sup>
                        <m:r>
                          <a:rPr lang="en-GB" sz="1600" b="0" i="1" smtClean="0">
                            <a:latin typeface="Cambria Math" panose="02040503050406030204" pitchFamily="18" charset="0"/>
                          </a:rPr>
                          <m:t>0</m:t>
                        </m:r>
                      </m:sup>
                    </m:sSup>
                    <m:r>
                      <a:rPr lang="en-GB" sz="1600" b="0" i="1" smtClean="0">
                        <a:latin typeface="Cambria Math" panose="02040503050406030204" pitchFamily="18" charset="0"/>
                      </a:rPr>
                      <m:t> </m:t>
                    </m:r>
                    <m:r>
                      <a:rPr lang="en-GB" sz="1600" b="0" i="1" smtClean="0">
                        <a:latin typeface="Cambria Math" panose="02040503050406030204" pitchFamily="18" charset="0"/>
                      </a:rPr>
                      <m:t>𝐿𝑜𝑛𝑔𝑖𝑡𝑢𝑑𝑒</m:t>
                    </m:r>
                    <m:r>
                      <a:rPr lang="en-GB" sz="1600" b="0" i="0" smtClean="0">
                        <a:latin typeface="Cambria Math" panose="02040503050406030204" pitchFamily="18" charset="0"/>
                      </a:rPr>
                      <m:t>  </m:t>
                    </m:r>
                  </m:oMath>
                </a14:m>
                <a:r>
                  <a:rPr lang="en-GB" sz="1600" dirty="0"/>
                  <a:t>x  </a:t>
                </a:r>
                <a14:m>
                  <m:oMath xmlns:m="http://schemas.openxmlformats.org/officeDocument/2006/math">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0.5</m:t>
                        </m:r>
                      </m:e>
                      <m:sup>
                        <m:r>
                          <a:rPr lang="en-GB" sz="1600" b="0" i="1" smtClean="0">
                            <a:latin typeface="Cambria Math" panose="02040503050406030204" pitchFamily="18" charset="0"/>
                          </a:rPr>
                          <m:t>0</m:t>
                        </m:r>
                      </m:sup>
                    </m:sSup>
                    <m:r>
                      <a:rPr lang="en-GB" sz="1600" b="0" i="1" smtClean="0">
                        <a:latin typeface="Cambria Math" panose="02040503050406030204" pitchFamily="18" charset="0"/>
                      </a:rPr>
                      <m:t> </m:t>
                    </m:r>
                    <m:r>
                      <a:rPr lang="en-GB" sz="1600" b="0" i="1" smtClean="0">
                        <a:latin typeface="Cambria Math" panose="02040503050406030204" pitchFamily="18" charset="0"/>
                      </a:rPr>
                      <m:t>𝐿𝑎𝑡𝑖𝑡𝑢𝑑𝑒</m:t>
                    </m:r>
                    <m:r>
                      <a:rPr lang="en-GB" sz="1600" b="0" i="1" smtClean="0">
                        <a:latin typeface="Cambria Math" panose="02040503050406030204" pitchFamily="18" charset="0"/>
                      </a:rPr>
                      <m:t>)</m:t>
                    </m:r>
                  </m:oMath>
                </a14:m>
                <a:endParaRPr lang="en-GB" sz="1600" dirty="0"/>
              </a:p>
              <a:p>
                <a:pPr marL="0" indent="0">
                  <a:spcBef>
                    <a:spcPts val="0"/>
                  </a:spcBef>
                  <a:buNone/>
                </a:pPr>
                <a:endParaRPr lang="en-GB" sz="1800" dirty="0"/>
              </a:p>
              <a:p>
                <a:pPr marL="0" indent="0">
                  <a:spcBef>
                    <a:spcPts val="0"/>
                  </a:spcBef>
                  <a:buNone/>
                </a:pPr>
                <a:endParaRPr lang="en-GB" sz="1800" dirty="0"/>
              </a:p>
              <a:p>
                <a:pPr>
                  <a:lnSpc>
                    <a:spcPct val="100000"/>
                  </a:lnSpc>
                  <a:spcBef>
                    <a:spcPts val="0"/>
                  </a:spcBef>
                </a:pPr>
                <a:r>
                  <a:rPr lang="en-GB" sz="1800" dirty="0"/>
                  <a:t>Research vessels were free to choose any position in the rectangles but haul positions are selected </a:t>
                </a:r>
                <a:r>
                  <a:rPr lang="en-GB" sz="1800" dirty="0">
                    <a:solidFill>
                      <a:srgbClr val="0070C0"/>
                    </a:solidFill>
                  </a:rPr>
                  <a:t>semi-randomly due to no “clear” tow</a:t>
                </a:r>
                <a:endParaRPr lang="en-GB" sz="1800" dirty="0"/>
              </a:p>
              <a:p>
                <a:pPr marL="0" indent="0">
                  <a:spcBef>
                    <a:spcPts val="0"/>
                  </a:spcBef>
                  <a:buNone/>
                </a:pPr>
                <a:endParaRPr lang="en-GB" sz="1800" dirty="0"/>
              </a:p>
              <a:p>
                <a:pPr marL="0" indent="0">
                  <a:spcBef>
                    <a:spcPts val="0"/>
                  </a:spcBef>
                  <a:buNone/>
                </a:pPr>
                <a:endParaRPr lang="en-GB" sz="1800" dirty="0"/>
              </a:p>
              <a:p>
                <a:pPr>
                  <a:lnSpc>
                    <a:spcPct val="100000"/>
                  </a:lnSpc>
                  <a:spcBef>
                    <a:spcPts val="0"/>
                  </a:spcBef>
                </a:pPr>
                <a:r>
                  <a:rPr lang="en-GB" sz="1700" dirty="0"/>
                  <a:t>Presently sampling locations are “randomly” selected in advance from previously trawled positions from 2000-2017</a:t>
                </a:r>
              </a:p>
              <a:p>
                <a:pPr>
                  <a:lnSpc>
                    <a:spcPct val="100000"/>
                  </a:lnSpc>
                  <a:spcBef>
                    <a:spcPts val="0"/>
                  </a:spcBef>
                </a:pPr>
                <a:endParaRPr lang="en-GB" sz="1700" dirty="0"/>
              </a:p>
              <a:p>
                <a:pPr>
                  <a:lnSpc>
                    <a:spcPct val="100000"/>
                  </a:lnSpc>
                  <a:spcBef>
                    <a:spcPts val="0"/>
                  </a:spcBef>
                </a:pPr>
                <a:endParaRPr lang="en-GB" sz="1700" dirty="0"/>
              </a:p>
              <a:p>
                <a:pPr>
                  <a:lnSpc>
                    <a:spcPct val="100000"/>
                  </a:lnSpc>
                  <a:spcBef>
                    <a:spcPts val="0"/>
                  </a:spcBef>
                </a:pPr>
                <a:r>
                  <a:rPr lang="en-GB" sz="1700" dirty="0"/>
                  <a:t>Standard bottom trawl is used called </a:t>
                </a:r>
                <a:r>
                  <a:rPr lang="en-GB" sz="1700" dirty="0">
                    <a:solidFill>
                      <a:srgbClr val="0070C0"/>
                    </a:solidFill>
                  </a:rPr>
                  <a:t>chalut </a:t>
                </a:r>
                <a14:m>
                  <m:oMath xmlns:m="http://schemas.openxmlformats.org/officeDocument/2006/math">
                    <m:acc>
                      <m:accPr>
                        <m:chr m:val="̀"/>
                        <m:ctrlPr>
                          <a:rPr lang="en-GB" sz="1700" i="1" smtClean="0">
                            <a:solidFill>
                              <a:srgbClr val="0070C0"/>
                            </a:solidFill>
                            <a:latin typeface="Cambria Math" panose="02040503050406030204" pitchFamily="18" charset="0"/>
                          </a:rPr>
                        </m:ctrlPr>
                      </m:accPr>
                      <m:e>
                        <m:r>
                          <m:rPr>
                            <m:sty m:val="p"/>
                          </m:rPr>
                          <a:rPr lang="en-GB" sz="1700" b="0" i="0" smtClean="0">
                            <a:solidFill>
                              <a:srgbClr val="0070C0"/>
                            </a:solidFill>
                            <a:latin typeface="Cambria Math" panose="02040503050406030204" pitchFamily="18" charset="0"/>
                          </a:rPr>
                          <m:t>a</m:t>
                        </m:r>
                      </m:e>
                    </m:acc>
                  </m:oMath>
                </a14:m>
                <a:r>
                  <a:rPr lang="en-GB" sz="1700" dirty="0">
                    <a:solidFill>
                      <a:srgbClr val="0070C0"/>
                    </a:solidFill>
                  </a:rPr>
                  <a:t> Grande Ouverture Verticale (GOV ) trawl  </a:t>
                </a:r>
                <a:r>
                  <a:rPr lang="en-GB" sz="1700" dirty="0">
                    <a:solidFill>
                      <a:schemeClr val="tx1"/>
                    </a:solidFill>
                  </a:rPr>
                  <a:t>(ICES 2010)</a:t>
                </a:r>
              </a:p>
              <a:p>
                <a:pPr>
                  <a:lnSpc>
                    <a:spcPct val="100000"/>
                  </a:lnSpc>
                  <a:spcBef>
                    <a:spcPts val="0"/>
                  </a:spcBef>
                </a:pPr>
                <a:endParaRPr lang="en-GB" sz="1700" dirty="0"/>
              </a:p>
              <a:p>
                <a:pPr>
                  <a:lnSpc>
                    <a:spcPct val="100000"/>
                  </a:lnSpc>
                  <a:spcBef>
                    <a:spcPts val="0"/>
                  </a:spcBef>
                </a:pPr>
                <a:r>
                  <a:rPr lang="en-GB" sz="1700" dirty="0"/>
                  <a:t>Daytime trawling: 15 minutes before sunrise and 15 minutes after sunset at 3.5 – 4.5 knots</a:t>
                </a:r>
              </a:p>
              <a:p>
                <a:pPr marL="0" indent="0">
                  <a:lnSpc>
                    <a:spcPct val="100000"/>
                  </a:lnSpc>
                  <a:spcBef>
                    <a:spcPts val="0"/>
                  </a:spcBef>
                  <a:buNone/>
                </a:pPr>
                <a:endParaRPr lang="en-GB" sz="1700" dirty="0"/>
              </a:p>
              <a:p>
                <a:pPr>
                  <a:lnSpc>
                    <a:spcPct val="100000"/>
                  </a:lnSpc>
                  <a:spcBef>
                    <a:spcPts val="0"/>
                  </a:spcBef>
                </a:pPr>
                <a:r>
                  <a:rPr lang="en-GB" sz="1700" dirty="0"/>
                  <a:t>Two nations fish in each rectangle, hence,  at least two hauls</a:t>
                </a:r>
              </a:p>
              <a:p>
                <a:pPr marL="0" indent="0">
                  <a:lnSpc>
                    <a:spcPct val="100000"/>
                  </a:lnSpc>
                  <a:spcBef>
                    <a:spcPts val="0"/>
                  </a:spcBef>
                  <a:buNone/>
                </a:pPr>
                <a:endParaRPr lang="en-GB" sz="1700" dirty="0"/>
              </a:p>
              <a:p>
                <a:pPr>
                  <a:lnSpc>
                    <a:spcPct val="100000"/>
                  </a:lnSpc>
                  <a:spcBef>
                    <a:spcPts val="0"/>
                  </a:spcBef>
                </a:pPr>
                <a:endParaRPr lang="en-GB" sz="1700" dirty="0">
                  <a:solidFill>
                    <a:schemeClr val="tx1"/>
                  </a:solidFill>
                </a:endParaRPr>
              </a:p>
              <a:p>
                <a:pPr>
                  <a:lnSpc>
                    <a:spcPct val="100000"/>
                  </a:lnSpc>
                  <a:spcBef>
                    <a:spcPts val="0"/>
                  </a:spcBef>
                </a:pPr>
                <a:endParaRPr lang="en-GB" sz="1700" i="1" dirty="0"/>
              </a:p>
              <a:p>
                <a:pPr>
                  <a:lnSpc>
                    <a:spcPct val="100000"/>
                  </a:lnSpc>
                  <a:spcBef>
                    <a:spcPts val="0"/>
                  </a:spcBef>
                </a:pPr>
                <a:endParaRPr lang="en-GB" sz="1700" i="1" dirty="0">
                  <a:solidFill>
                    <a:srgbClr val="0070C0"/>
                  </a:solidFill>
                </a:endParaRPr>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nb-NO" sz="1700" dirty="0"/>
              </a:p>
            </p:txBody>
          </p:sp>
        </mc:Choice>
        <mc:Fallback>
          <p:sp>
            <p:nvSpPr>
              <p:cNvPr id="3" name="Content Placeholder 2">
                <a:extLst>
                  <a:ext uri="{FF2B5EF4-FFF2-40B4-BE49-F238E27FC236}">
                    <a16:creationId xmlns:a16="http://schemas.microsoft.com/office/drawing/2014/main" id="{65AF0280-061D-49F5-A6B5-F492CBDDC5B3}"/>
                  </a:ext>
                </a:extLst>
              </p:cNvPr>
              <p:cNvSpPr>
                <a:spLocks noGrp="1" noRot="1" noChangeAspect="1" noMove="1" noResize="1" noEditPoints="1" noAdjustHandles="1" noChangeArrowheads="1" noChangeShapeType="1" noTextEdit="1"/>
              </p:cNvSpPr>
              <p:nvPr>
                <p:ph sz="half" idx="1"/>
              </p:nvPr>
            </p:nvSpPr>
            <p:spPr>
              <a:xfrm>
                <a:off x="1" y="385355"/>
                <a:ext cx="6676102" cy="6315892"/>
              </a:xfrm>
              <a:blipFill>
                <a:blip r:embed="rId2"/>
                <a:stretch>
                  <a:fillRect l="-548" t="-483" r="-1096" b="-97"/>
                </a:stretch>
              </a:blipFill>
            </p:spPr>
            <p:txBody>
              <a:bodyPr/>
              <a:lstStyle/>
              <a:p>
                <a:r>
                  <a:rPr lang="nb-NO">
                    <a:noFill/>
                  </a:rPr>
                  <a:t> </a:t>
                </a:r>
              </a:p>
            </p:txBody>
          </p:sp>
        </mc:Fallback>
      </mc:AlternateContent>
      <p:pic>
        <p:nvPicPr>
          <p:cNvPr id="5" name="Content Placeholder 4">
            <a:extLst>
              <a:ext uri="{FF2B5EF4-FFF2-40B4-BE49-F238E27FC236}">
                <a16:creationId xmlns:a16="http://schemas.microsoft.com/office/drawing/2014/main" id="{D656DAF1-B973-48E7-9780-EC94CA0DED42}"/>
              </a:ext>
            </a:extLst>
          </p:cNvPr>
          <p:cNvPicPr>
            <a:picLocks noGrp="1" noChangeAspect="1"/>
          </p:cNvPicPr>
          <p:nvPr>
            <p:ph sz="half" idx="2"/>
          </p:nvPr>
        </p:nvPicPr>
        <p:blipFill>
          <a:blip r:embed="rId3"/>
          <a:stretch>
            <a:fillRect/>
          </a:stretch>
        </p:blipFill>
        <p:spPr>
          <a:xfrm>
            <a:off x="6676103" y="542109"/>
            <a:ext cx="5515896" cy="6074228"/>
          </a:xfrm>
          <a:prstGeom prst="rect">
            <a:avLst/>
          </a:prstGeom>
        </p:spPr>
      </p:pic>
    </p:spTree>
    <p:extLst>
      <p:ext uri="{BB962C8B-B14F-4D97-AF65-F5344CB8AC3E}">
        <p14:creationId xmlns:p14="http://schemas.microsoft.com/office/powerpoint/2010/main" val="3224395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C27C-768A-4859-AB7A-D12828E4D2AA}"/>
              </a:ext>
            </a:extLst>
          </p:cNvPr>
          <p:cNvSpPr>
            <a:spLocks noGrp="1"/>
          </p:cNvSpPr>
          <p:nvPr>
            <p:ph type="title"/>
          </p:nvPr>
        </p:nvSpPr>
        <p:spPr>
          <a:xfrm>
            <a:off x="830766" y="89210"/>
            <a:ext cx="10515600" cy="248194"/>
          </a:xfrm>
        </p:spPr>
        <p:txBody>
          <a:bodyPr>
            <a:noAutofit/>
          </a:bodyPr>
          <a:lstStyle/>
          <a:p>
            <a:pPr algn="ctr"/>
            <a:r>
              <a:rPr lang="en-GB" sz="2500" b="1" dirty="0">
                <a:solidFill>
                  <a:srgbClr val="0070C0"/>
                </a:solidFill>
              </a:rPr>
              <a:t>Sampling frame</a:t>
            </a:r>
            <a:endParaRPr lang="nb-NO" sz="2500" b="1" dirty="0">
              <a:solidFill>
                <a:srgbClr val="0070C0"/>
              </a:solidFill>
            </a:endParaRPr>
          </a:p>
        </p:txBody>
      </p:sp>
      <p:pic>
        <p:nvPicPr>
          <p:cNvPr id="1026" name="Picture 2" descr="Ibts-2018_sel">
            <a:extLst>
              <a:ext uri="{FF2B5EF4-FFF2-40B4-BE49-F238E27FC236}">
                <a16:creationId xmlns:a16="http://schemas.microsoft.com/office/drawing/2014/main" id="{899CA829-FD78-460A-BFD8-FAFBD6881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512"/>
          <a:stretch>
            <a:fillRect/>
          </a:stretch>
        </p:blipFill>
        <p:spPr bwMode="auto">
          <a:xfrm>
            <a:off x="6106887" y="388937"/>
            <a:ext cx="5976256" cy="646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52103E42-32E1-44EB-9759-750706E1E201}"/>
              </a:ext>
            </a:extLst>
          </p:cNvPr>
          <p:cNvSpPr>
            <a:spLocks noGrp="1"/>
          </p:cNvSpPr>
          <p:nvPr>
            <p:ph sz="half" idx="1"/>
          </p:nvPr>
        </p:nvSpPr>
        <p:spPr>
          <a:xfrm>
            <a:off x="104503" y="653143"/>
            <a:ext cx="5915297" cy="6106886"/>
          </a:xfrm>
        </p:spPr>
        <p:txBody>
          <a:bodyPr>
            <a:normAutofit/>
          </a:bodyPr>
          <a:lstStyle/>
          <a:p>
            <a:pPr>
              <a:lnSpc>
                <a:spcPct val="100000"/>
              </a:lnSpc>
              <a:spcBef>
                <a:spcPts val="1200"/>
              </a:spcBef>
            </a:pPr>
            <a:r>
              <a:rPr lang="en-GB" sz="2000" dirty="0"/>
              <a:t>IBTS Q1 2018 Sampling frame</a:t>
            </a:r>
          </a:p>
          <a:p>
            <a:pPr>
              <a:lnSpc>
                <a:spcPct val="100000"/>
              </a:lnSpc>
              <a:spcBef>
                <a:spcPts val="1200"/>
              </a:spcBef>
            </a:pPr>
            <a:endParaRPr lang="en-GB" sz="2000" dirty="0"/>
          </a:p>
          <a:p>
            <a:pPr>
              <a:lnSpc>
                <a:spcPct val="100000"/>
              </a:lnSpc>
              <a:spcBef>
                <a:spcPts val="1200"/>
              </a:spcBef>
            </a:pPr>
            <a:r>
              <a:rPr lang="en-GB" sz="2000" dirty="0"/>
              <a:t>Two nations fish in each rectangle, hence,  at least two hauls</a:t>
            </a:r>
          </a:p>
          <a:p>
            <a:pPr>
              <a:lnSpc>
                <a:spcPct val="100000"/>
              </a:lnSpc>
              <a:spcBef>
                <a:spcPts val="1200"/>
              </a:spcBef>
            </a:pPr>
            <a:endParaRPr lang="en-GB" sz="2000" dirty="0"/>
          </a:p>
          <a:p>
            <a:pPr>
              <a:lnSpc>
                <a:spcPct val="100000"/>
              </a:lnSpc>
              <a:spcBef>
                <a:spcPts val="1200"/>
              </a:spcBef>
            </a:pPr>
            <a:r>
              <a:rPr lang="en-GB" sz="2000" dirty="0"/>
              <a:t>But for some rectangles one country would fish twice (or more)</a:t>
            </a:r>
          </a:p>
          <a:p>
            <a:pPr>
              <a:lnSpc>
                <a:spcPct val="100000"/>
              </a:lnSpc>
              <a:spcBef>
                <a:spcPts val="1200"/>
              </a:spcBef>
            </a:pPr>
            <a:endParaRPr lang="en-GB" sz="2000" dirty="0"/>
          </a:p>
          <a:p>
            <a:pPr>
              <a:lnSpc>
                <a:spcPct val="100000"/>
              </a:lnSpc>
              <a:spcBef>
                <a:spcPts val="1200"/>
              </a:spcBef>
            </a:pPr>
            <a:r>
              <a:rPr lang="en-GB" sz="2000" dirty="0"/>
              <a:t>Norway (</a:t>
            </a:r>
            <a:r>
              <a:rPr lang="en-GB" sz="2000" dirty="0">
                <a:solidFill>
                  <a:srgbClr val="FF33CC"/>
                </a:solidFill>
              </a:rPr>
              <a:t>pink</a:t>
            </a:r>
            <a:r>
              <a:rPr lang="en-GB" sz="2000" dirty="0"/>
              <a:t>) is partnered with Germany (</a:t>
            </a:r>
            <a:r>
              <a:rPr lang="en-GB" sz="2000" dirty="0">
                <a:solidFill>
                  <a:srgbClr val="0070C0"/>
                </a:solidFill>
              </a:rPr>
              <a:t>Blue</a:t>
            </a:r>
            <a:r>
              <a:rPr lang="en-GB" sz="2000" dirty="0"/>
              <a:t>), Scotland (</a:t>
            </a:r>
            <a:r>
              <a:rPr lang="en-GB" sz="2000" dirty="0">
                <a:solidFill>
                  <a:schemeClr val="accent4">
                    <a:lumMod val="60000"/>
                    <a:lumOff val="40000"/>
                  </a:schemeClr>
                </a:solidFill>
              </a:rPr>
              <a:t>Yellow</a:t>
            </a:r>
            <a:r>
              <a:rPr lang="en-GB" sz="2000" dirty="0"/>
              <a:t>) and Denmark (</a:t>
            </a:r>
            <a:r>
              <a:rPr lang="en-GB" sz="2000" dirty="0">
                <a:solidFill>
                  <a:srgbClr val="FF0000"/>
                </a:solidFill>
              </a:rPr>
              <a:t>red</a:t>
            </a:r>
            <a:r>
              <a:rPr lang="en-GB" sz="2000" dirty="0"/>
              <a:t>)</a:t>
            </a:r>
            <a:endParaRPr lang="nb-NO" sz="2000" dirty="0"/>
          </a:p>
        </p:txBody>
      </p:sp>
    </p:spTree>
    <p:extLst>
      <p:ext uri="{BB962C8B-B14F-4D97-AF65-F5344CB8AC3E}">
        <p14:creationId xmlns:p14="http://schemas.microsoft.com/office/powerpoint/2010/main" val="342616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C27C-768A-4859-AB7A-D12828E4D2AA}"/>
              </a:ext>
            </a:extLst>
          </p:cNvPr>
          <p:cNvSpPr>
            <a:spLocks noGrp="1"/>
          </p:cNvSpPr>
          <p:nvPr>
            <p:ph type="title"/>
          </p:nvPr>
        </p:nvSpPr>
        <p:spPr>
          <a:xfrm>
            <a:off x="815898" y="22302"/>
            <a:ext cx="10515600" cy="326571"/>
          </a:xfrm>
        </p:spPr>
        <p:txBody>
          <a:bodyPr>
            <a:noAutofit/>
          </a:bodyPr>
          <a:lstStyle/>
          <a:p>
            <a:pPr algn="ctr"/>
            <a:r>
              <a:rPr lang="en-GB" sz="2500" b="1" dirty="0">
                <a:solidFill>
                  <a:srgbClr val="0070C0"/>
                </a:solidFill>
              </a:rPr>
              <a:t>Sampling frame</a:t>
            </a:r>
            <a:endParaRPr lang="nb-NO" sz="2500" b="1" dirty="0">
              <a:solidFill>
                <a:srgbClr val="0070C0"/>
              </a:solidFill>
            </a:endParaRPr>
          </a:p>
        </p:txBody>
      </p:sp>
      <p:sp>
        <p:nvSpPr>
          <p:cNvPr id="3" name="Content Placeholder 2">
            <a:extLst>
              <a:ext uri="{FF2B5EF4-FFF2-40B4-BE49-F238E27FC236}">
                <a16:creationId xmlns:a16="http://schemas.microsoft.com/office/drawing/2014/main" id="{65AF0280-061D-49F5-A6B5-F492CBDDC5B3}"/>
              </a:ext>
            </a:extLst>
          </p:cNvPr>
          <p:cNvSpPr>
            <a:spLocks noGrp="1"/>
          </p:cNvSpPr>
          <p:nvPr>
            <p:ph sz="half" idx="1"/>
          </p:nvPr>
        </p:nvSpPr>
        <p:spPr>
          <a:xfrm>
            <a:off x="-1" y="515983"/>
            <a:ext cx="6825344" cy="6185263"/>
          </a:xfrm>
        </p:spPr>
        <p:txBody>
          <a:bodyPr>
            <a:normAutofit fontScale="92500" lnSpcReduction="20000"/>
          </a:bodyPr>
          <a:lstStyle/>
          <a:p>
            <a:pPr>
              <a:spcBef>
                <a:spcPts val="1800"/>
              </a:spcBef>
            </a:pPr>
            <a:r>
              <a:rPr lang="en-GB" sz="1700" dirty="0"/>
              <a:t>Total catches for each trawl haul are computed on board</a:t>
            </a:r>
          </a:p>
          <a:p>
            <a:pPr marL="0" indent="0">
              <a:spcBef>
                <a:spcPts val="1800"/>
              </a:spcBef>
              <a:buNone/>
            </a:pPr>
            <a:endParaRPr lang="en-GB" sz="1700" dirty="0"/>
          </a:p>
          <a:p>
            <a:pPr>
              <a:spcBef>
                <a:spcPts val="1800"/>
              </a:spcBef>
            </a:pPr>
            <a:r>
              <a:rPr lang="en-GB" sz="1700" dirty="0"/>
              <a:t>Biological parameters such as length are collected </a:t>
            </a:r>
            <a:r>
              <a:rPr lang="en-US" sz="1700" dirty="0"/>
              <a:t>for all fish species</a:t>
            </a:r>
          </a:p>
          <a:p>
            <a:pPr marL="0" indent="0">
              <a:spcBef>
                <a:spcPts val="1800"/>
              </a:spcBef>
              <a:buNone/>
            </a:pPr>
            <a:r>
              <a:rPr lang="en-US" sz="1700" dirty="0"/>
              <a:t> </a:t>
            </a:r>
          </a:p>
          <a:p>
            <a:pPr lvl="1">
              <a:lnSpc>
                <a:spcPct val="100000"/>
              </a:lnSpc>
              <a:spcBef>
                <a:spcPts val="1800"/>
              </a:spcBef>
              <a:buFont typeface="Wingdings" panose="05000000000000000000" pitchFamily="2" charset="2"/>
              <a:buChar char="§"/>
            </a:pPr>
            <a:r>
              <a:rPr lang="en-US" sz="1600" dirty="0"/>
              <a:t>to 0.1cm below for shellfish, </a:t>
            </a:r>
          </a:p>
          <a:p>
            <a:pPr lvl="1">
              <a:lnSpc>
                <a:spcPct val="100000"/>
              </a:lnSpc>
              <a:spcBef>
                <a:spcPts val="1800"/>
              </a:spcBef>
              <a:buFont typeface="Wingdings" panose="05000000000000000000" pitchFamily="2" charset="2"/>
              <a:buChar char="§"/>
            </a:pPr>
            <a:r>
              <a:rPr lang="en-US" sz="1600" dirty="0"/>
              <a:t>to 0.5cm below for herring and sprat and </a:t>
            </a:r>
          </a:p>
          <a:p>
            <a:pPr lvl="1">
              <a:lnSpc>
                <a:spcPct val="100000"/>
              </a:lnSpc>
              <a:spcBef>
                <a:spcPts val="1800"/>
              </a:spcBef>
              <a:buFont typeface="Wingdings" panose="05000000000000000000" pitchFamily="2" charset="2"/>
              <a:buChar char="§"/>
            </a:pPr>
            <a:r>
              <a:rPr lang="en-US" sz="1600" dirty="0"/>
              <a:t>to 1cm below for all other species</a:t>
            </a:r>
          </a:p>
          <a:p>
            <a:pPr lvl="1">
              <a:lnSpc>
                <a:spcPct val="100000"/>
              </a:lnSpc>
              <a:spcBef>
                <a:spcPts val="1800"/>
              </a:spcBef>
              <a:buFont typeface="Wingdings" panose="05000000000000000000" pitchFamily="2" charset="2"/>
              <a:buChar char="§"/>
            </a:pPr>
            <a:endParaRPr lang="en-US" sz="1600" dirty="0"/>
          </a:p>
          <a:p>
            <a:pPr>
              <a:spcBef>
                <a:spcPts val="1800"/>
              </a:spcBef>
            </a:pPr>
            <a:r>
              <a:rPr lang="en-GB" sz="1700" dirty="0"/>
              <a:t>Otoliths were and are sampled according to the Table</a:t>
            </a:r>
          </a:p>
          <a:p>
            <a:pPr>
              <a:spcBef>
                <a:spcPts val="1800"/>
              </a:spcBef>
            </a:pPr>
            <a:endParaRPr lang="en-US" sz="1600" dirty="0"/>
          </a:p>
          <a:p>
            <a:pPr>
              <a:lnSpc>
                <a:spcPct val="100000"/>
              </a:lnSpc>
              <a:spcBef>
                <a:spcPts val="1800"/>
              </a:spcBef>
            </a:pPr>
            <a:r>
              <a:rPr lang="en-US" sz="1700" dirty="0"/>
              <a:t>IBTS Q1 2018 Norway: </a:t>
            </a:r>
          </a:p>
          <a:p>
            <a:pPr lvl="1">
              <a:lnSpc>
                <a:spcPct val="100000"/>
              </a:lnSpc>
              <a:spcBef>
                <a:spcPts val="1800"/>
              </a:spcBef>
              <a:buFont typeface="Wingdings" panose="05000000000000000000" pitchFamily="2" charset="2"/>
              <a:buChar char="§"/>
            </a:pPr>
            <a:r>
              <a:rPr lang="en-US" sz="1600" dirty="0"/>
              <a:t>2 otoliths  per 1 cm: Whiting and Norway Pout</a:t>
            </a:r>
          </a:p>
          <a:p>
            <a:pPr lvl="1">
              <a:lnSpc>
                <a:spcPct val="100000"/>
              </a:lnSpc>
              <a:spcBef>
                <a:spcPts val="1800"/>
              </a:spcBef>
              <a:buFont typeface="Wingdings" panose="05000000000000000000" pitchFamily="2" charset="2"/>
              <a:buChar char="§"/>
            </a:pPr>
            <a:r>
              <a:rPr lang="en-GB" sz="1600" dirty="0"/>
              <a:t>1 otolith  per 1 cm: all others</a:t>
            </a:r>
          </a:p>
          <a:p>
            <a:pPr lvl="1">
              <a:spcBef>
                <a:spcPts val="1800"/>
              </a:spcBef>
              <a:buFont typeface="Wingdings" panose="05000000000000000000" pitchFamily="2" charset="2"/>
              <a:buChar char="v"/>
            </a:pPr>
            <a:endParaRPr lang="en-GB" sz="1600" dirty="0"/>
          </a:p>
          <a:p>
            <a:pPr>
              <a:spcBef>
                <a:spcPts val="1800"/>
              </a:spcBef>
            </a:pPr>
            <a:r>
              <a:rPr lang="en-GB" sz="1800" dirty="0"/>
              <a:t>For large catches a subsample of 100 fish is taken</a:t>
            </a:r>
          </a:p>
          <a:p>
            <a:pPr marL="0" indent="0">
              <a:spcBef>
                <a:spcPts val="1800"/>
              </a:spcBef>
              <a:buNone/>
            </a:pPr>
            <a:endParaRPr lang="en-GB" sz="18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en-GB" sz="1700" dirty="0"/>
          </a:p>
          <a:p>
            <a:pPr>
              <a:spcBef>
                <a:spcPts val="0"/>
              </a:spcBef>
            </a:pPr>
            <a:endParaRPr lang="nb-NO" sz="1700" dirty="0"/>
          </a:p>
        </p:txBody>
      </p:sp>
      <p:pic>
        <p:nvPicPr>
          <p:cNvPr id="11" name="Content Placeholder 10">
            <a:extLst>
              <a:ext uri="{FF2B5EF4-FFF2-40B4-BE49-F238E27FC236}">
                <a16:creationId xmlns:a16="http://schemas.microsoft.com/office/drawing/2014/main" id="{25CD253A-6C0F-453C-97C7-EFA6FE814860}"/>
              </a:ext>
            </a:extLst>
          </p:cNvPr>
          <p:cNvPicPr>
            <a:picLocks noGrp="1" noChangeAspect="1"/>
          </p:cNvPicPr>
          <p:nvPr>
            <p:ph sz="half" idx="2"/>
          </p:nvPr>
        </p:nvPicPr>
        <p:blipFill>
          <a:blip r:embed="rId2"/>
          <a:stretch>
            <a:fillRect/>
          </a:stretch>
        </p:blipFill>
        <p:spPr>
          <a:xfrm>
            <a:off x="6200574" y="431074"/>
            <a:ext cx="5706291" cy="6426926"/>
          </a:xfrm>
          <a:prstGeom prst="rect">
            <a:avLst/>
          </a:prstGeom>
        </p:spPr>
      </p:pic>
    </p:spTree>
    <p:extLst>
      <p:ext uri="{BB962C8B-B14F-4D97-AF65-F5344CB8AC3E}">
        <p14:creationId xmlns:p14="http://schemas.microsoft.com/office/powerpoint/2010/main" val="227238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989-DF01-43F2-A2A7-B9398C12219C}"/>
              </a:ext>
            </a:extLst>
          </p:cNvPr>
          <p:cNvSpPr>
            <a:spLocks noGrp="1"/>
          </p:cNvSpPr>
          <p:nvPr>
            <p:ph type="title"/>
          </p:nvPr>
        </p:nvSpPr>
        <p:spPr>
          <a:xfrm>
            <a:off x="721538" y="81776"/>
            <a:ext cx="10515600" cy="307612"/>
          </a:xfrm>
        </p:spPr>
        <p:txBody>
          <a:bodyPr>
            <a:noAutofit/>
          </a:bodyPr>
          <a:lstStyle/>
          <a:p>
            <a:pPr algn="ctr"/>
            <a:r>
              <a:rPr lang="en-GB" sz="2500" b="1" dirty="0">
                <a:solidFill>
                  <a:srgbClr val="0070C0"/>
                </a:solidFill>
              </a:rPr>
              <a:t>Methods</a:t>
            </a:r>
            <a:endParaRPr lang="nb-NO" sz="25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7DFF8F-681F-45A1-BE77-454FD622D799}"/>
                  </a:ext>
                </a:extLst>
              </p:cNvPr>
              <p:cNvSpPr>
                <a:spLocks noGrp="1"/>
              </p:cNvSpPr>
              <p:nvPr>
                <p:ph idx="1"/>
              </p:nvPr>
            </p:nvSpPr>
            <p:spPr>
              <a:xfrm>
                <a:off x="117567" y="496390"/>
                <a:ext cx="11959044" cy="6152604"/>
              </a:xfrm>
            </p:spPr>
            <p:txBody>
              <a:bodyPr>
                <a:normAutofit lnSpcReduction="10000"/>
              </a:bodyPr>
              <a:lstStyle/>
              <a:p>
                <a:pPr>
                  <a:spcBef>
                    <a:spcPts val="0"/>
                  </a:spcBef>
                </a:pPr>
                <a:r>
                  <a:rPr lang="en-GB" sz="1900" dirty="0"/>
                  <a:t>Catch per unit effort (CPUE) are computed according to the sampling frame design</a:t>
                </a:r>
              </a:p>
              <a:p>
                <a:pPr>
                  <a:spcBef>
                    <a:spcPts val="0"/>
                  </a:spcBef>
                </a:pPr>
                <a:endParaRPr lang="en-GB" sz="1900" dirty="0"/>
              </a:p>
              <a:p>
                <a:pPr>
                  <a:spcBef>
                    <a:spcPts val="0"/>
                  </a:spcBef>
                </a:pPr>
                <a:r>
                  <a:rPr lang="en-GB" sz="1900" dirty="0"/>
                  <a:t>Define </a:t>
                </a:r>
                <a14:m>
                  <m:oMath xmlns:m="http://schemas.openxmlformats.org/officeDocument/2006/math">
                    <m:r>
                      <a:rPr lang="en-GB" sz="1900">
                        <a:latin typeface="Cambria Math" panose="02040503050406030204" pitchFamily="18" charset="0"/>
                      </a:rPr>
                      <m:t> </m:t>
                    </m:r>
                    <m:sSub>
                      <m:sSubPr>
                        <m:ctrlPr>
                          <a:rPr lang="en-GB" sz="1900" i="1" smtClean="0">
                            <a:solidFill>
                              <a:srgbClr val="0070C0"/>
                            </a:solidFill>
                            <a:latin typeface="Cambria Math" panose="02040503050406030204" pitchFamily="18" charset="0"/>
                          </a:rPr>
                        </m:ctrlPr>
                      </m:sSubPr>
                      <m:e>
                        <m:r>
                          <a:rPr lang="en-GB" sz="1900" b="0" i="1" smtClean="0">
                            <a:solidFill>
                              <a:srgbClr val="0070C0"/>
                            </a:solidFill>
                            <a:latin typeface="Cambria Math" panose="02040503050406030204" pitchFamily="18" charset="0"/>
                          </a:rPr>
                          <m:t>𝑛</m:t>
                        </m:r>
                      </m:e>
                      <m:sub>
                        <m:r>
                          <a:rPr lang="en-GB" sz="1900" b="0" i="1" smtClean="0">
                            <a:solidFill>
                              <a:srgbClr val="0070C0"/>
                            </a:solidFill>
                            <a:latin typeface="Cambria Math" panose="02040503050406030204" pitchFamily="18" charset="0"/>
                          </a:rPr>
                          <m:t>h</m:t>
                        </m:r>
                        <m:r>
                          <a:rPr lang="en-GB" sz="1900" b="0" i="1" smtClean="0">
                            <a:solidFill>
                              <a:srgbClr val="0070C0"/>
                            </a:solidFill>
                            <a:latin typeface="Cambria Math" panose="02040503050406030204" pitchFamily="18" charset="0"/>
                          </a:rPr>
                          <m:t>,</m:t>
                        </m:r>
                        <m:r>
                          <a:rPr lang="en-GB" sz="1900" b="0" i="1" smtClean="0">
                            <a:solidFill>
                              <a:srgbClr val="0070C0"/>
                            </a:solidFill>
                            <a:latin typeface="Cambria Math" panose="02040503050406030204" pitchFamily="18" charset="0"/>
                          </a:rPr>
                          <m:t>𝑙</m:t>
                        </m:r>
                      </m:sub>
                    </m:sSub>
                  </m:oMath>
                </a14:m>
                <a:r>
                  <a:rPr lang="en-GB" sz="1900" dirty="0"/>
                  <a:t> to be the number of  fish with length </a:t>
                </a:r>
                <a14:m>
                  <m:oMath xmlns:m="http://schemas.openxmlformats.org/officeDocument/2006/math">
                    <m:r>
                      <a:rPr lang="en-GB" sz="1900" b="0" i="1" smtClean="0">
                        <a:solidFill>
                          <a:srgbClr val="0070C0"/>
                        </a:solidFill>
                        <a:latin typeface="Cambria Math" panose="02040503050406030204" pitchFamily="18" charset="0"/>
                      </a:rPr>
                      <m:t>𝑙</m:t>
                    </m:r>
                  </m:oMath>
                </a14:m>
                <a:r>
                  <a:rPr lang="en-GB" sz="1900" dirty="0"/>
                  <a:t> caught in the </a:t>
                </a:r>
                <a14:m>
                  <m:oMath xmlns:m="http://schemas.openxmlformats.org/officeDocument/2006/math">
                    <m:r>
                      <a:rPr lang="en-GB" sz="1900" b="0" i="1" smtClean="0">
                        <a:solidFill>
                          <a:srgbClr val="0070C0"/>
                        </a:solidFill>
                        <a:latin typeface="Cambria Math" panose="02040503050406030204" pitchFamily="18" charset="0"/>
                      </a:rPr>
                      <m:t>h</m:t>
                    </m:r>
                  </m:oMath>
                </a14:m>
                <a:r>
                  <a:rPr lang="en-GB" sz="1900" dirty="0">
                    <a:solidFill>
                      <a:srgbClr val="0070C0"/>
                    </a:solidFill>
                  </a:rPr>
                  <a:t>th</a:t>
                </a:r>
                <a:r>
                  <a:rPr lang="en-GB" sz="1900" dirty="0"/>
                  <a:t> trawl haul then the CPUE</a:t>
                </a:r>
              </a:p>
              <a:p>
                <a:pPr marL="0" indent="0">
                  <a:spcBef>
                    <a:spcPts val="0"/>
                  </a:spcBef>
                  <a:buNone/>
                </a:pPr>
                <a:endParaRPr lang="en-GB" sz="2000" dirty="0"/>
              </a:p>
              <a:p>
                <a:pPr marL="800100" lvl="1" indent="-342900">
                  <a:spcBef>
                    <a:spcPts val="0"/>
                  </a:spcBef>
                  <a:buFont typeface="+mj-lt"/>
                  <a:buAutoNum type="arabicPeriod"/>
                </a:pPr>
                <a:r>
                  <a:rPr lang="en-GB" sz="1600" dirty="0"/>
                  <a:t>The CPUE for a given trawl haul</a:t>
                </a:r>
              </a:p>
              <a:p>
                <a:pPr marL="457200" lvl="1" indent="0">
                  <a:spcBef>
                    <a:spcPts val="0"/>
                  </a:spcBef>
                  <a:buNone/>
                </a:pPr>
                <a:endParaRPr lang="en-GB" sz="1600" i="1" dirty="0">
                  <a:latin typeface="Cambria Math" panose="02040503050406030204" pitchFamily="18" charset="0"/>
                </a:endParaRPr>
              </a:p>
              <a:p>
                <a:pPr marL="457200" lvl="1" indent="0">
                  <a:spcBef>
                    <a:spcPts val="0"/>
                  </a:spcBef>
                  <a:buNone/>
                </a:pPr>
                <a14:m>
                  <m:oMathPara xmlns:m="http://schemas.openxmlformats.org/officeDocument/2006/math">
                    <m:oMathParaPr>
                      <m:jc m:val="centerGroup"/>
                    </m:oMathParaPr>
                    <m:oMath xmlns:m="http://schemas.openxmlformats.org/officeDocument/2006/math">
                      <m:sSub>
                        <m:sSubPr>
                          <m:ctrlPr>
                            <a:rPr lang="en-GB" sz="1500" i="1" smtClean="0">
                              <a:latin typeface="Cambria Math" panose="02040503050406030204" pitchFamily="18" charset="0"/>
                            </a:rPr>
                          </m:ctrlPr>
                        </m:sSubPr>
                        <m:e>
                          <m:r>
                            <a:rPr lang="en-GB" sz="1500" b="0" i="1" smtClean="0">
                              <a:latin typeface="Cambria Math" panose="02040503050406030204" pitchFamily="18" charset="0"/>
                            </a:rPr>
                            <m:t>𝐶𝑃𝑈𝐸</m:t>
                          </m:r>
                        </m:e>
                        <m:sub>
                          <m:r>
                            <a:rPr lang="en-GB" sz="1500" b="0" i="1" smtClean="0">
                              <a:latin typeface="Cambria Math" panose="02040503050406030204" pitchFamily="18" charset="0"/>
                            </a:rPr>
                            <m:t>h</m:t>
                          </m:r>
                          <m:r>
                            <a:rPr lang="en-GB" sz="1500" b="0" i="1" smtClean="0">
                              <a:latin typeface="Cambria Math" panose="02040503050406030204" pitchFamily="18" charset="0"/>
                            </a:rPr>
                            <m:t>,</m:t>
                          </m:r>
                          <m:r>
                            <a:rPr lang="en-GB" sz="1500" b="0" i="1" smtClean="0">
                              <a:latin typeface="Cambria Math" panose="02040503050406030204" pitchFamily="18" charset="0"/>
                            </a:rPr>
                            <m:t>𝑙</m:t>
                          </m:r>
                        </m:sub>
                      </m:sSub>
                      <m:r>
                        <a:rPr lang="en-GB" sz="1500" b="0" i="1" smtClean="0">
                          <a:latin typeface="Cambria Math" panose="02040503050406030204" pitchFamily="18" charset="0"/>
                        </a:rPr>
                        <m:t>= </m:t>
                      </m:r>
                      <m:f>
                        <m:fPr>
                          <m:ctrlPr>
                            <a:rPr lang="en-GB" sz="1500" i="1" smtClean="0">
                              <a:latin typeface="Cambria Math" panose="02040503050406030204" pitchFamily="18" charset="0"/>
                            </a:rPr>
                          </m:ctrlPr>
                        </m:fPr>
                        <m:num>
                          <m:sSub>
                            <m:sSubPr>
                              <m:ctrlPr>
                                <a:rPr lang="en-GB" sz="1500" i="1" smtClean="0">
                                  <a:latin typeface="Cambria Math" panose="02040503050406030204" pitchFamily="18" charset="0"/>
                                </a:rPr>
                              </m:ctrlPr>
                            </m:sSubPr>
                            <m:e>
                              <m:r>
                                <a:rPr lang="en-GB" sz="1500" b="0" i="1" smtClean="0">
                                  <a:latin typeface="Cambria Math" panose="02040503050406030204" pitchFamily="18" charset="0"/>
                                </a:rPr>
                                <m:t>𝑛</m:t>
                              </m:r>
                            </m:e>
                            <m:sub>
                              <m:r>
                                <a:rPr lang="en-GB" sz="1500" b="0" i="1" smtClean="0">
                                  <a:latin typeface="Cambria Math" panose="02040503050406030204" pitchFamily="18" charset="0"/>
                                </a:rPr>
                                <m:t>h</m:t>
                              </m:r>
                              <m:r>
                                <a:rPr lang="en-GB" sz="1500" b="0" i="1" smtClean="0">
                                  <a:latin typeface="Cambria Math" panose="02040503050406030204" pitchFamily="18" charset="0"/>
                                </a:rPr>
                                <m:t>,</m:t>
                              </m:r>
                              <m:r>
                                <a:rPr lang="en-GB" sz="1500" b="0" i="1" smtClean="0">
                                  <a:latin typeface="Cambria Math" panose="02040503050406030204" pitchFamily="18" charset="0"/>
                                </a:rPr>
                                <m:t>𝑙</m:t>
                              </m:r>
                            </m:sub>
                          </m:sSub>
                        </m:num>
                        <m:den>
                          <m:sSub>
                            <m:sSubPr>
                              <m:ctrlPr>
                                <a:rPr lang="en-GB" sz="1500" i="1" smtClean="0">
                                  <a:latin typeface="Cambria Math" panose="02040503050406030204" pitchFamily="18" charset="0"/>
                                </a:rPr>
                              </m:ctrlPr>
                            </m:sSubPr>
                            <m:e>
                              <m:r>
                                <a:rPr lang="en-GB" sz="1500" b="0" i="1" smtClean="0">
                                  <a:latin typeface="Cambria Math" panose="02040503050406030204" pitchFamily="18" charset="0"/>
                                </a:rPr>
                                <m:t>𝑑</m:t>
                              </m:r>
                            </m:e>
                            <m:sub>
                              <m:r>
                                <a:rPr lang="en-GB" sz="1500" b="0" i="1" smtClean="0">
                                  <a:latin typeface="Cambria Math" panose="02040503050406030204" pitchFamily="18" charset="0"/>
                                </a:rPr>
                                <m:t>h</m:t>
                              </m:r>
                            </m:sub>
                          </m:sSub>
                        </m:den>
                      </m:f>
                    </m:oMath>
                  </m:oMathPara>
                </a14:m>
                <a:endParaRPr lang="en-GB" sz="1500" dirty="0"/>
              </a:p>
              <a:p>
                <a:pPr lvl="2">
                  <a:spcBef>
                    <a:spcPts val="0"/>
                  </a:spcBef>
                  <a:buFont typeface="Wingdings" panose="05000000000000000000" pitchFamily="2" charset="2"/>
                  <a:buChar char="§"/>
                </a:pP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𝑑</m:t>
                        </m:r>
                      </m:e>
                      <m:sub>
                        <m:r>
                          <a:rPr lang="en-GB" sz="1400" b="0" i="1" smtClean="0">
                            <a:latin typeface="Cambria Math" panose="02040503050406030204" pitchFamily="18" charset="0"/>
                          </a:rPr>
                          <m:t>h</m:t>
                        </m:r>
                      </m:sub>
                    </m:sSub>
                    <m:r>
                      <a:rPr lang="en-GB" sz="1400" b="0" i="1" smtClean="0">
                        <a:latin typeface="Cambria Math" panose="02040503050406030204" pitchFamily="18" charset="0"/>
                      </a:rPr>
                      <m:t>:</m:t>
                    </m:r>
                    <m:r>
                      <a:rPr lang="en-GB" sz="1400" b="0" i="0" smtClean="0">
                        <a:latin typeface="Cambria Math" panose="02040503050406030204" pitchFamily="18" charset="0"/>
                      </a:rPr>
                      <m:t> </m:t>
                    </m:r>
                  </m:oMath>
                </a14:m>
                <a:r>
                  <a:rPr lang="en-GB" sz="1400" dirty="0"/>
                  <a:t> duration of the trawl haul  in hours</a:t>
                </a:r>
              </a:p>
              <a:p>
                <a:pPr marL="914400" lvl="2" indent="0">
                  <a:spcBef>
                    <a:spcPts val="0"/>
                  </a:spcBef>
                  <a:buNone/>
                </a:pPr>
                <a:endParaRPr lang="en-GB" sz="1600" dirty="0"/>
              </a:p>
              <a:p>
                <a:pPr marL="914400" lvl="2" indent="0">
                  <a:spcBef>
                    <a:spcPts val="0"/>
                  </a:spcBef>
                  <a:buNone/>
                </a:pPr>
                <a:endParaRPr lang="en-GB" sz="1600" dirty="0"/>
              </a:p>
              <a:p>
                <a:pPr marL="800100" lvl="1" indent="-342900">
                  <a:spcBef>
                    <a:spcPts val="0"/>
                  </a:spcBef>
                  <a:buAutoNum type="arabicPeriod" startAt="2"/>
                </a:pPr>
                <a:r>
                  <a:rPr lang="en-GB" sz="1600" dirty="0"/>
                  <a:t>The mean CPUE in a statistical rectangle </a:t>
                </a:r>
                <a14:m>
                  <m:oMath xmlns:m="http://schemas.openxmlformats.org/officeDocument/2006/math">
                    <m:r>
                      <a:rPr lang="en-GB" sz="1600" i="1" dirty="0" smtClean="0">
                        <a:latin typeface="Cambria Math" panose="02040503050406030204" pitchFamily="18" charset="0"/>
                      </a:rPr>
                      <m:t>𝑠</m:t>
                    </m:r>
                  </m:oMath>
                </a14:m>
                <a:r>
                  <a:rPr lang="en-GB" sz="1600" dirty="0"/>
                  <a:t>, is the average of the CPUE for each haul in the statistical rectangle</a:t>
                </a:r>
              </a:p>
              <a:p>
                <a:pPr marL="800100" lvl="1" indent="-342900">
                  <a:spcBef>
                    <a:spcPts val="0"/>
                  </a:spcBef>
                  <a:buAutoNum type="arabicPeriod" startAt="2"/>
                </a:pPr>
                <a:endParaRPr lang="en-GB" sz="1600" dirty="0"/>
              </a:p>
              <a:p>
                <a:pPr marL="914400" lvl="2" indent="0">
                  <a:spcBef>
                    <a:spcPts val="0"/>
                  </a:spcBef>
                  <a:buNone/>
                </a:pPr>
                <a14:m>
                  <m:oMathPara xmlns:m="http://schemas.openxmlformats.org/officeDocument/2006/math">
                    <m:oMathParaPr>
                      <m:jc m:val="centerGroup"/>
                    </m:oMathParaPr>
                    <m:oMath xmlns:m="http://schemas.openxmlformats.org/officeDocument/2006/math">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𝑚𝐶𝑃𝑈𝐸</m:t>
                          </m:r>
                        </m:e>
                        <m:sub>
                          <m:r>
                            <a:rPr lang="en-GB" sz="1500" b="0" i="1" smtClean="0">
                              <a:latin typeface="Cambria Math" panose="02040503050406030204" pitchFamily="18" charset="0"/>
                            </a:rPr>
                            <m:t>𝑠</m:t>
                          </m:r>
                          <m:r>
                            <a:rPr lang="en-GB" sz="1500" b="0" i="1" smtClean="0">
                              <a:latin typeface="Cambria Math" panose="02040503050406030204" pitchFamily="18" charset="0"/>
                            </a:rPr>
                            <m:t>,</m:t>
                          </m:r>
                          <m:r>
                            <a:rPr lang="en-GB" sz="1500" b="0" i="1" smtClean="0">
                              <a:latin typeface="Cambria Math" panose="02040503050406030204" pitchFamily="18" charset="0"/>
                            </a:rPr>
                            <m:t>𝑙</m:t>
                          </m:r>
                        </m:sub>
                      </m:sSub>
                      <m:r>
                        <a:rPr lang="en-GB" sz="1500" b="0" i="1" smtClean="0">
                          <a:latin typeface="Cambria Math" panose="02040503050406030204" pitchFamily="18" charset="0"/>
                        </a:rPr>
                        <m:t>= </m:t>
                      </m:r>
                      <m:nary>
                        <m:naryPr>
                          <m:chr m:val="∑"/>
                          <m:supHide m:val="on"/>
                          <m:ctrlPr>
                            <a:rPr lang="en-GB" sz="1500" b="0" i="1" smtClean="0">
                              <a:latin typeface="Cambria Math" panose="02040503050406030204" pitchFamily="18" charset="0"/>
                            </a:rPr>
                          </m:ctrlPr>
                        </m:naryPr>
                        <m:sub>
                          <m:r>
                            <m:rPr>
                              <m:brk m:alnAt="7"/>
                            </m:rPr>
                            <a:rPr lang="en-GB" sz="1500" b="0" i="1" smtClean="0">
                              <a:latin typeface="Cambria Math" panose="02040503050406030204" pitchFamily="18" charset="0"/>
                            </a:rPr>
                            <m:t>h</m:t>
                          </m:r>
                          <m:r>
                            <a:rPr lang="en-GB" sz="1500" b="0" i="1" smtClean="0">
                              <a:latin typeface="Cambria Math" panose="02040503050406030204" pitchFamily="18" charset="0"/>
                              <a:ea typeface="Cambria Math" panose="02040503050406030204" pitchFamily="18" charset="0"/>
                            </a:rPr>
                            <m:t>∈</m:t>
                          </m:r>
                          <m:sSub>
                            <m:sSubPr>
                              <m:ctrlPr>
                                <a:rPr lang="en-GB" sz="1500" b="0" i="1" smtClean="0">
                                  <a:latin typeface="Cambria Math" panose="02040503050406030204" pitchFamily="18" charset="0"/>
                                  <a:ea typeface="Cambria Math" panose="02040503050406030204" pitchFamily="18" charset="0"/>
                                </a:rPr>
                              </m:ctrlPr>
                            </m:sSubPr>
                            <m:e>
                              <m:r>
                                <a:rPr lang="en-GB" sz="1500" b="0" i="1" smtClean="0">
                                  <a:latin typeface="Cambria Math" panose="02040503050406030204" pitchFamily="18" charset="0"/>
                                  <a:ea typeface="Cambria Math" panose="02040503050406030204" pitchFamily="18" charset="0"/>
                                </a:rPr>
                                <m:t>𝐻</m:t>
                              </m:r>
                            </m:e>
                            <m:sub>
                              <m:r>
                                <a:rPr lang="en-GB" sz="1500" b="0" i="1" smtClean="0">
                                  <a:latin typeface="Cambria Math" panose="02040503050406030204" pitchFamily="18" charset="0"/>
                                  <a:ea typeface="Cambria Math" panose="02040503050406030204" pitchFamily="18" charset="0"/>
                                </a:rPr>
                                <m:t>𝑠</m:t>
                              </m:r>
                            </m:sub>
                          </m:sSub>
                        </m:sub>
                        <m:sup/>
                        <m:e>
                          <m:f>
                            <m:fPr>
                              <m:ctrlPr>
                                <a:rPr lang="en-GB" sz="1500" b="0" i="1" smtClean="0">
                                  <a:latin typeface="Cambria Math" panose="02040503050406030204" pitchFamily="18" charset="0"/>
                                </a:rPr>
                              </m:ctrlPr>
                            </m:fPr>
                            <m:num>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𝐶𝑃𝑈𝐸</m:t>
                                  </m:r>
                                </m:e>
                                <m:sub>
                                  <m:r>
                                    <a:rPr lang="en-GB" sz="1500" b="0" i="1" smtClean="0">
                                      <a:latin typeface="Cambria Math" panose="02040503050406030204" pitchFamily="18" charset="0"/>
                                    </a:rPr>
                                    <m:t>h</m:t>
                                  </m:r>
                                  <m:r>
                                    <a:rPr lang="en-GB" sz="1500" b="0" i="1" smtClean="0">
                                      <a:latin typeface="Cambria Math" panose="02040503050406030204" pitchFamily="18" charset="0"/>
                                    </a:rPr>
                                    <m:t>,</m:t>
                                  </m:r>
                                  <m:r>
                                    <a:rPr lang="en-GB" sz="1500" b="0" i="1" smtClean="0">
                                      <a:latin typeface="Cambria Math" panose="02040503050406030204" pitchFamily="18" charset="0"/>
                                    </a:rPr>
                                    <m:t>𝑙</m:t>
                                  </m:r>
                                </m:sub>
                              </m:sSub>
                            </m:num>
                            <m:den>
                              <m:r>
                                <a:rPr lang="en-GB" sz="1500" b="0" i="1" smtClean="0">
                                  <a:latin typeface="Cambria Math" panose="02040503050406030204" pitchFamily="18" charset="0"/>
                                </a:rPr>
                                <m:t>|</m:t>
                              </m:r>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𝐻</m:t>
                                  </m:r>
                                </m:e>
                                <m:sub>
                                  <m:r>
                                    <a:rPr lang="en-GB" sz="1500" b="0" i="1" smtClean="0">
                                      <a:latin typeface="Cambria Math" panose="02040503050406030204" pitchFamily="18" charset="0"/>
                                    </a:rPr>
                                    <m:t>𝑠</m:t>
                                  </m:r>
                                </m:sub>
                              </m:sSub>
                              <m:r>
                                <a:rPr lang="en-GB" sz="1500" b="0" i="1" smtClean="0">
                                  <a:latin typeface="Cambria Math" panose="02040503050406030204" pitchFamily="18" charset="0"/>
                                </a:rPr>
                                <m:t>|</m:t>
                              </m:r>
                            </m:den>
                          </m:f>
                        </m:e>
                      </m:nary>
                      <m:r>
                        <a:rPr lang="en-GB" sz="1500" b="0" i="1" smtClean="0">
                          <a:latin typeface="Cambria Math" panose="02040503050406030204" pitchFamily="18" charset="0"/>
                        </a:rPr>
                        <m:t> </m:t>
                      </m:r>
                    </m:oMath>
                  </m:oMathPara>
                </a14:m>
                <a:endParaRPr lang="en-GB" sz="1500" dirty="0"/>
              </a:p>
              <a:p>
                <a:pPr lvl="2">
                  <a:lnSpc>
                    <a:spcPct val="100000"/>
                  </a:lnSpc>
                  <a:spcBef>
                    <a:spcPts val="600"/>
                  </a:spcBef>
                  <a:buFont typeface="Wingdings" panose="05000000000000000000" pitchFamily="2" charset="2"/>
                  <a:buChar char="§"/>
                </a:pP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𝐻</m:t>
                        </m:r>
                      </m:e>
                      <m:sub>
                        <m:r>
                          <a:rPr lang="en-GB" sz="1400" i="1">
                            <a:latin typeface="Cambria Math" panose="02040503050406030204" pitchFamily="18" charset="0"/>
                          </a:rPr>
                          <m:t>𝑠</m:t>
                        </m:r>
                      </m:sub>
                    </m:sSub>
                    <m:r>
                      <a:rPr lang="en-GB" sz="1400" i="1">
                        <a:latin typeface="Cambria Math" panose="02040503050406030204" pitchFamily="18" charset="0"/>
                      </a:rPr>
                      <m:t>:</m:t>
                    </m:r>
                    <m:r>
                      <a:rPr lang="en-GB" sz="1400">
                        <a:latin typeface="Cambria Math" panose="02040503050406030204" pitchFamily="18" charset="0"/>
                      </a:rPr>
                      <m:t> </m:t>
                    </m:r>
                  </m:oMath>
                </a14:m>
                <a:r>
                  <a:rPr lang="en-GB" sz="1400" dirty="0"/>
                  <a:t> the set of trawl hauls made</a:t>
                </a:r>
                <a:endParaRPr lang="en-GB" sz="1400" i="1" dirty="0">
                  <a:latin typeface="Cambria Math" panose="02040503050406030204" pitchFamily="18" charset="0"/>
                </a:endParaRPr>
              </a:p>
              <a:p>
                <a:pPr lvl="2">
                  <a:lnSpc>
                    <a:spcPct val="100000"/>
                  </a:lnSpc>
                  <a:spcBef>
                    <a:spcPts val="600"/>
                  </a:spcBef>
                  <a:buFont typeface="Wingdings" panose="05000000000000000000" pitchFamily="2" charset="2"/>
                  <a:buChar char="§"/>
                </a:pPr>
                <a14:m>
                  <m:oMath xmlns:m="http://schemas.openxmlformats.org/officeDocument/2006/math">
                    <m:sSub>
                      <m:sSubPr>
                        <m:ctrlPr>
                          <a:rPr lang="en-GB" sz="1400" i="1">
                            <a:latin typeface="Cambria Math" panose="02040503050406030204" pitchFamily="18" charset="0"/>
                          </a:rPr>
                        </m:ctrlPr>
                      </m:sSubPr>
                      <m:e>
                        <m:r>
                          <a:rPr lang="en-GB" sz="1400" b="0" i="1" smtClean="0">
                            <a:latin typeface="Cambria Math" panose="02040503050406030204" pitchFamily="18" charset="0"/>
                          </a:rPr>
                          <m:t>|</m:t>
                        </m:r>
                        <m:r>
                          <a:rPr lang="en-GB" sz="1400" b="0" i="1" smtClean="0">
                            <a:latin typeface="Cambria Math" panose="02040503050406030204" pitchFamily="18" charset="0"/>
                          </a:rPr>
                          <m:t>𝐻</m:t>
                        </m:r>
                      </m:e>
                      <m:sub>
                        <m:r>
                          <a:rPr lang="en-GB" sz="1400" b="0" i="1" smtClean="0">
                            <a:latin typeface="Cambria Math" panose="02040503050406030204" pitchFamily="18" charset="0"/>
                          </a:rPr>
                          <m:t>𝑠</m:t>
                        </m:r>
                      </m:sub>
                    </m:sSub>
                    <m:r>
                      <a:rPr lang="en-GB" sz="1400" b="0" i="1" smtClean="0">
                        <a:latin typeface="Cambria Math" panose="02040503050406030204" pitchFamily="18" charset="0"/>
                      </a:rPr>
                      <m:t>|</m:t>
                    </m:r>
                    <m:r>
                      <a:rPr lang="en-GB" sz="1400" i="1">
                        <a:latin typeface="Cambria Math" panose="02040503050406030204" pitchFamily="18" charset="0"/>
                      </a:rPr>
                      <m:t>:</m:t>
                    </m:r>
                    <m:r>
                      <a:rPr lang="en-GB" sz="1400">
                        <a:latin typeface="Cambria Math" panose="02040503050406030204" pitchFamily="18" charset="0"/>
                      </a:rPr>
                      <m:t> </m:t>
                    </m:r>
                  </m:oMath>
                </a14:m>
                <a:r>
                  <a:rPr lang="en-GB" sz="1400" dirty="0"/>
                  <a:t> total number of trawl haul  made in a rectangle</a:t>
                </a:r>
              </a:p>
              <a:p>
                <a:pPr lvl="2">
                  <a:spcBef>
                    <a:spcPts val="0"/>
                  </a:spcBef>
                  <a:buFont typeface="Wingdings" panose="05000000000000000000" pitchFamily="2" charset="2"/>
                  <a:buChar char="§"/>
                </a:pPr>
                <a:endParaRPr lang="en-GB" sz="1200" dirty="0"/>
              </a:p>
              <a:p>
                <a:pPr marL="800100" lvl="1" indent="-342900">
                  <a:spcBef>
                    <a:spcPts val="0"/>
                  </a:spcBef>
                  <a:buFont typeface="+mj-lt"/>
                  <a:buAutoNum type="arabicPeriod"/>
                </a:pPr>
                <a:endParaRPr lang="en-GB" sz="1600" dirty="0"/>
              </a:p>
              <a:p>
                <a:pPr marL="800100" lvl="1" indent="-342900">
                  <a:spcBef>
                    <a:spcPts val="0"/>
                  </a:spcBef>
                  <a:buFont typeface="+mj-lt"/>
                  <a:buAutoNum type="arabicPeriod"/>
                </a:pPr>
                <a:endParaRPr lang="en-GB" sz="1600" dirty="0"/>
              </a:p>
              <a:p>
                <a:pPr marL="800100" lvl="1" indent="-342900">
                  <a:spcBef>
                    <a:spcPts val="0"/>
                  </a:spcBef>
                  <a:buAutoNum type="arabicPeriod" startAt="3"/>
                </a:pPr>
                <a:r>
                  <a:rPr lang="en-GB" sz="1600" dirty="0"/>
                  <a:t>The mean CPUE in the </a:t>
                </a:r>
                <a14:m>
                  <m:oMath xmlns:m="http://schemas.openxmlformats.org/officeDocument/2006/math">
                    <m:r>
                      <a:rPr lang="en-GB" sz="1600" b="0" i="1" smtClean="0">
                        <a:latin typeface="Cambria Math" panose="02040503050406030204" pitchFamily="18" charset="0"/>
                      </a:rPr>
                      <m:t>𝑝</m:t>
                    </m:r>
                  </m:oMath>
                </a14:m>
                <a:r>
                  <a:rPr lang="en-GB" sz="1600" dirty="0"/>
                  <a:t>th  RFA is the average of the mean CPUE of all statistical rectangles in the RFA </a:t>
                </a:r>
              </a:p>
              <a:p>
                <a:pPr marL="1257300" lvl="2" indent="-342900">
                  <a:spcBef>
                    <a:spcPts val="0"/>
                  </a:spcBef>
                  <a:buAutoNum type="arabicPeriod" startAt="3"/>
                </a:pPr>
                <a:endParaRPr lang="en-GB" sz="1200" dirty="0"/>
              </a:p>
              <a:p>
                <a:pPr marL="457200" lvl="1" indent="0">
                  <a:spcBef>
                    <a:spcPts val="0"/>
                  </a:spcBef>
                  <a:buNone/>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𝑚𝐶𝑃𝑈𝐸</m:t>
                          </m:r>
                        </m:e>
                        <m:sub>
                          <m:r>
                            <a:rPr lang="en-GB" sz="1500" b="0" i="1" smtClean="0">
                              <a:latin typeface="Cambria Math" panose="02040503050406030204" pitchFamily="18" charset="0"/>
                            </a:rPr>
                            <m:t>𝑝</m:t>
                          </m:r>
                          <m:r>
                            <a:rPr lang="en-GB" sz="1500" i="1">
                              <a:latin typeface="Cambria Math" panose="02040503050406030204" pitchFamily="18" charset="0"/>
                            </a:rPr>
                            <m:t>,</m:t>
                          </m:r>
                          <m:r>
                            <a:rPr lang="en-GB" sz="1500" i="1">
                              <a:latin typeface="Cambria Math" panose="02040503050406030204" pitchFamily="18" charset="0"/>
                            </a:rPr>
                            <m:t>𝑙</m:t>
                          </m:r>
                        </m:sub>
                      </m:sSub>
                      <m:r>
                        <a:rPr lang="en-GB" sz="1500" i="1">
                          <a:latin typeface="Cambria Math" panose="02040503050406030204" pitchFamily="18" charset="0"/>
                        </a:rPr>
                        <m:t>= </m:t>
                      </m:r>
                      <m:nary>
                        <m:naryPr>
                          <m:chr m:val="∑"/>
                          <m:supHide m:val="on"/>
                          <m:ctrlPr>
                            <a:rPr lang="en-GB" sz="1500" i="1">
                              <a:latin typeface="Cambria Math" panose="02040503050406030204" pitchFamily="18" charset="0"/>
                            </a:rPr>
                          </m:ctrlPr>
                        </m:naryPr>
                        <m:sub>
                          <m:r>
                            <m:rPr>
                              <m:brk m:alnAt="7"/>
                            </m:rPr>
                            <a:rPr lang="en-GB" sz="1500" i="1">
                              <a:latin typeface="Cambria Math" panose="02040503050406030204" pitchFamily="18" charset="0"/>
                            </a:rPr>
                            <m:t>h</m:t>
                          </m:r>
                          <m:r>
                            <a:rPr lang="en-GB" sz="1500" i="1">
                              <a:latin typeface="Cambria Math" panose="02040503050406030204" pitchFamily="18" charset="0"/>
                              <a:ea typeface="Cambria Math" panose="02040503050406030204" pitchFamily="18" charset="0"/>
                            </a:rPr>
                            <m:t>∈</m:t>
                          </m:r>
                          <m:sSub>
                            <m:sSubPr>
                              <m:ctrlPr>
                                <a:rPr lang="en-GB" sz="1500" i="1">
                                  <a:latin typeface="Cambria Math" panose="02040503050406030204" pitchFamily="18" charset="0"/>
                                  <a:ea typeface="Cambria Math" panose="02040503050406030204" pitchFamily="18" charset="0"/>
                                </a:rPr>
                              </m:ctrlPr>
                            </m:sSubPr>
                            <m:e>
                              <m:r>
                                <a:rPr lang="en-GB" sz="1500" i="1">
                                  <a:latin typeface="Cambria Math" panose="02040503050406030204" pitchFamily="18" charset="0"/>
                                  <a:ea typeface="Cambria Math" panose="02040503050406030204" pitchFamily="18" charset="0"/>
                                </a:rPr>
                                <m:t>𝐻</m:t>
                              </m:r>
                            </m:e>
                            <m:sub>
                              <m:r>
                                <a:rPr lang="en-GB" sz="1500" i="1">
                                  <a:latin typeface="Cambria Math" panose="02040503050406030204" pitchFamily="18" charset="0"/>
                                  <a:ea typeface="Cambria Math" panose="02040503050406030204" pitchFamily="18" charset="0"/>
                                </a:rPr>
                                <m:t>𝑠</m:t>
                              </m:r>
                            </m:sub>
                          </m:sSub>
                        </m:sub>
                        <m:sup/>
                        <m:e>
                          <m:f>
                            <m:fPr>
                              <m:ctrlPr>
                                <a:rPr lang="en-GB" sz="1500" i="1">
                                  <a:latin typeface="Cambria Math" panose="02040503050406030204" pitchFamily="18" charset="0"/>
                                </a:rPr>
                              </m:ctrlPr>
                            </m:fPr>
                            <m:num>
                              <m:sSub>
                                <m:sSubPr>
                                  <m:ctrlPr>
                                    <a:rPr lang="en-GB" sz="1500" i="1">
                                      <a:latin typeface="Cambria Math" panose="02040503050406030204" pitchFamily="18" charset="0"/>
                                    </a:rPr>
                                  </m:ctrlPr>
                                </m:sSubPr>
                                <m:e>
                                  <m:r>
                                    <a:rPr lang="en-GB" sz="1500" b="0" i="1" smtClean="0">
                                      <a:latin typeface="Cambria Math" panose="02040503050406030204" pitchFamily="18" charset="0"/>
                                    </a:rPr>
                                    <m:t>𝑚</m:t>
                                  </m:r>
                                  <m:r>
                                    <a:rPr lang="en-GB" sz="1500" i="1">
                                      <a:latin typeface="Cambria Math" panose="02040503050406030204" pitchFamily="18" charset="0"/>
                                    </a:rPr>
                                    <m:t>𝐶𝑃𝑈𝐸</m:t>
                                  </m:r>
                                </m:e>
                                <m:sub>
                                  <m:r>
                                    <a:rPr lang="en-GB" sz="1500" b="0" i="1" smtClean="0">
                                      <a:latin typeface="Cambria Math" panose="02040503050406030204" pitchFamily="18" charset="0"/>
                                    </a:rPr>
                                    <m:t>𝑠</m:t>
                                  </m:r>
                                  <m:r>
                                    <a:rPr lang="en-GB" sz="1500" i="1">
                                      <a:latin typeface="Cambria Math" panose="02040503050406030204" pitchFamily="18" charset="0"/>
                                    </a:rPr>
                                    <m:t>,</m:t>
                                  </m:r>
                                  <m:r>
                                    <a:rPr lang="en-GB" sz="1500" i="1">
                                      <a:latin typeface="Cambria Math" panose="02040503050406030204" pitchFamily="18" charset="0"/>
                                    </a:rPr>
                                    <m:t>𝑙</m:t>
                                  </m:r>
                                </m:sub>
                              </m:sSub>
                            </m:num>
                            <m:den>
                              <m:r>
                                <a:rPr lang="en-GB" sz="1500" i="1">
                                  <a:latin typeface="Cambria Math" panose="02040503050406030204" pitchFamily="18" charset="0"/>
                                </a:rPr>
                                <m:t>|</m:t>
                              </m:r>
                              <m:sSub>
                                <m:sSubPr>
                                  <m:ctrlPr>
                                    <a:rPr lang="en-GB" sz="1500" i="1">
                                      <a:latin typeface="Cambria Math" panose="02040503050406030204" pitchFamily="18" charset="0"/>
                                    </a:rPr>
                                  </m:ctrlPr>
                                </m:sSubPr>
                                <m:e>
                                  <m:r>
                                    <a:rPr lang="en-GB" sz="1500" b="0" i="1" smtClean="0">
                                      <a:latin typeface="Cambria Math" panose="02040503050406030204" pitchFamily="18" charset="0"/>
                                    </a:rPr>
                                    <m:t>𝑆</m:t>
                                  </m:r>
                                </m:e>
                                <m:sub>
                                  <m:r>
                                    <a:rPr lang="en-GB" sz="1500" b="0" i="1" smtClean="0">
                                      <a:latin typeface="Cambria Math" panose="02040503050406030204" pitchFamily="18" charset="0"/>
                                    </a:rPr>
                                    <m:t>𝑝</m:t>
                                  </m:r>
                                </m:sub>
                              </m:sSub>
                              <m:r>
                                <a:rPr lang="en-GB" sz="1500" i="1">
                                  <a:latin typeface="Cambria Math" panose="02040503050406030204" pitchFamily="18" charset="0"/>
                                </a:rPr>
                                <m:t>|</m:t>
                              </m:r>
                            </m:den>
                          </m:f>
                        </m:e>
                      </m:nary>
                      <m:r>
                        <a:rPr lang="en-GB" sz="1500" i="1">
                          <a:latin typeface="Cambria Math" panose="02040503050406030204" pitchFamily="18" charset="0"/>
                        </a:rPr>
                        <m:t> </m:t>
                      </m:r>
                    </m:oMath>
                  </m:oMathPara>
                </a14:m>
                <a:endParaRPr lang="en-GB" sz="1500" dirty="0"/>
              </a:p>
              <a:p>
                <a:pPr lvl="2">
                  <a:lnSpc>
                    <a:spcPct val="100000"/>
                  </a:lnSpc>
                  <a:spcBef>
                    <a:spcPts val="600"/>
                  </a:spcBef>
                  <a:buFont typeface="Wingdings" panose="05000000000000000000" pitchFamily="2" charset="2"/>
                  <a:buChar char="§"/>
                </a:pPr>
                <a14:m>
                  <m:oMath xmlns:m="http://schemas.openxmlformats.org/officeDocument/2006/math">
                    <m:sSub>
                      <m:sSubPr>
                        <m:ctrlPr>
                          <a:rPr lang="en-GB" sz="1400" i="1">
                            <a:latin typeface="Cambria Math" panose="02040503050406030204" pitchFamily="18" charset="0"/>
                          </a:rPr>
                        </m:ctrlPr>
                      </m:sSubPr>
                      <m:e>
                        <m:r>
                          <a:rPr lang="en-GB" sz="1400" b="0" i="1" smtClean="0">
                            <a:latin typeface="Cambria Math" panose="02040503050406030204" pitchFamily="18" charset="0"/>
                          </a:rPr>
                          <m:t>𝑆</m:t>
                        </m:r>
                      </m:e>
                      <m:sub>
                        <m:r>
                          <a:rPr lang="en-GB" sz="1400" b="0" i="1" smtClean="0">
                            <a:latin typeface="Cambria Math" panose="02040503050406030204" pitchFamily="18" charset="0"/>
                          </a:rPr>
                          <m:t>𝑝</m:t>
                        </m:r>
                      </m:sub>
                    </m:sSub>
                    <m:r>
                      <a:rPr lang="en-GB" sz="1400" i="1">
                        <a:latin typeface="Cambria Math" panose="02040503050406030204" pitchFamily="18" charset="0"/>
                      </a:rPr>
                      <m:t>:</m:t>
                    </m:r>
                    <m:r>
                      <a:rPr lang="en-GB" sz="1400">
                        <a:latin typeface="Cambria Math" panose="02040503050406030204" pitchFamily="18" charset="0"/>
                      </a:rPr>
                      <m:t> </m:t>
                    </m:r>
                  </m:oMath>
                </a14:m>
                <a:r>
                  <a:rPr lang="en-GB" sz="1400" dirty="0"/>
                  <a:t> the set statistical rectangles in the </a:t>
                </a:r>
                <a14:m>
                  <m:oMath xmlns:m="http://schemas.openxmlformats.org/officeDocument/2006/math">
                    <m:r>
                      <a:rPr lang="en-GB" sz="1400" i="1">
                        <a:latin typeface="Cambria Math" panose="02040503050406030204" pitchFamily="18" charset="0"/>
                      </a:rPr>
                      <m:t>𝑝</m:t>
                    </m:r>
                  </m:oMath>
                </a14:m>
                <a:r>
                  <a:rPr lang="en-GB" sz="1400" dirty="0"/>
                  <a:t>th  RFA</a:t>
                </a:r>
                <a:endParaRPr lang="en-GB" sz="1400" i="1" dirty="0">
                  <a:latin typeface="Cambria Math" panose="02040503050406030204" pitchFamily="18" charset="0"/>
                </a:endParaRPr>
              </a:p>
              <a:p>
                <a:pPr lvl="2">
                  <a:lnSpc>
                    <a:spcPct val="100000"/>
                  </a:lnSpc>
                  <a:spcBef>
                    <a:spcPts val="600"/>
                  </a:spcBef>
                  <a:buFont typeface="Wingdings" panose="05000000000000000000" pitchFamily="2" charset="2"/>
                  <a:buChar char="§"/>
                </a:pP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m:t>
                        </m:r>
                        <m:r>
                          <a:rPr lang="en-GB" sz="1400" b="0" i="1" smtClean="0">
                            <a:latin typeface="Cambria Math" panose="02040503050406030204" pitchFamily="18" charset="0"/>
                          </a:rPr>
                          <m:t>𝑆</m:t>
                        </m:r>
                      </m:e>
                      <m:sub>
                        <m:r>
                          <a:rPr lang="en-GB" sz="1400" b="0" i="1" smtClean="0">
                            <a:latin typeface="Cambria Math" panose="02040503050406030204" pitchFamily="18" charset="0"/>
                          </a:rPr>
                          <m:t>𝑝</m:t>
                        </m:r>
                      </m:sub>
                    </m:sSub>
                    <m:r>
                      <a:rPr lang="en-GB" sz="1400" i="1">
                        <a:latin typeface="Cambria Math" panose="02040503050406030204" pitchFamily="18" charset="0"/>
                      </a:rPr>
                      <m:t>|:</m:t>
                    </m:r>
                    <m:r>
                      <a:rPr lang="en-GB" sz="1400">
                        <a:latin typeface="Cambria Math" panose="02040503050406030204" pitchFamily="18" charset="0"/>
                      </a:rPr>
                      <m:t> </m:t>
                    </m:r>
                  </m:oMath>
                </a14:m>
                <a:r>
                  <a:rPr lang="en-GB" sz="1400" dirty="0"/>
                  <a:t> total number of statistical rectangles in the </a:t>
                </a:r>
                <a14:m>
                  <m:oMath xmlns:m="http://schemas.openxmlformats.org/officeDocument/2006/math">
                    <m:r>
                      <a:rPr lang="en-GB" sz="1400" i="1">
                        <a:latin typeface="Cambria Math" panose="02040503050406030204" pitchFamily="18" charset="0"/>
                      </a:rPr>
                      <m:t>𝑝</m:t>
                    </m:r>
                  </m:oMath>
                </a14:m>
                <a:r>
                  <a:rPr lang="en-GB" sz="1400" dirty="0"/>
                  <a:t>th RFA</a:t>
                </a:r>
              </a:p>
              <a:p>
                <a:pPr marL="457200" lvl="1" indent="0">
                  <a:spcBef>
                    <a:spcPts val="0"/>
                  </a:spcBef>
                  <a:buNone/>
                </a:pPr>
                <a:endParaRPr lang="en-GB" sz="1600" dirty="0"/>
              </a:p>
              <a:p>
                <a:pPr marL="800100" lvl="1" indent="-342900">
                  <a:spcBef>
                    <a:spcPts val="0"/>
                  </a:spcBef>
                  <a:buFont typeface="+mj-lt"/>
                  <a:buAutoNum type="arabicPeriod"/>
                </a:pPr>
                <a:endParaRPr lang="en-GB" sz="1600" dirty="0"/>
              </a:p>
              <a:p>
                <a:pPr>
                  <a:spcBef>
                    <a:spcPts val="0"/>
                  </a:spcBef>
                </a:pPr>
                <a:endParaRPr lang="en-GB" sz="1800" dirty="0"/>
              </a:p>
              <a:p>
                <a:pPr marL="0" indent="0">
                  <a:spcBef>
                    <a:spcPts val="0"/>
                  </a:spcBef>
                  <a:buNone/>
                </a:pPr>
                <a:endParaRPr lang="en-GB" sz="1800" dirty="0"/>
              </a:p>
              <a:p>
                <a:pPr marL="457200" lvl="1" indent="0">
                  <a:spcBef>
                    <a:spcPts val="0"/>
                  </a:spcBef>
                  <a:buNone/>
                </a:pPr>
                <a:endParaRPr lang="en-GB" sz="1400" dirty="0"/>
              </a:p>
              <a:p>
                <a:pPr marL="457200" lvl="1" indent="0">
                  <a:spcBef>
                    <a:spcPts val="0"/>
                  </a:spcBef>
                  <a:buNone/>
                </a:pPr>
                <a:endParaRPr lang="en-GB" sz="1400" dirty="0"/>
              </a:p>
              <a:p>
                <a:pPr>
                  <a:spcBef>
                    <a:spcPts val="0"/>
                  </a:spcBef>
                </a:pPr>
                <a:endParaRPr lang="en-GB" sz="1800" dirty="0"/>
              </a:p>
              <a:p>
                <a:endParaRPr lang="nb-NO" dirty="0"/>
              </a:p>
            </p:txBody>
          </p:sp>
        </mc:Choice>
        <mc:Fallback>
          <p:sp>
            <p:nvSpPr>
              <p:cNvPr id="3" name="Content Placeholder 2">
                <a:extLst>
                  <a:ext uri="{FF2B5EF4-FFF2-40B4-BE49-F238E27FC236}">
                    <a16:creationId xmlns:a16="http://schemas.microsoft.com/office/drawing/2014/main" id="{917DFF8F-681F-45A1-BE77-454FD622D799}"/>
                  </a:ext>
                </a:extLst>
              </p:cNvPr>
              <p:cNvSpPr>
                <a:spLocks noGrp="1" noRot="1" noChangeAspect="1" noMove="1" noResize="1" noEditPoints="1" noAdjustHandles="1" noChangeArrowheads="1" noChangeShapeType="1" noTextEdit="1"/>
              </p:cNvSpPr>
              <p:nvPr>
                <p:ph idx="1"/>
              </p:nvPr>
            </p:nvSpPr>
            <p:spPr>
              <a:xfrm>
                <a:off x="117567" y="496390"/>
                <a:ext cx="11959044" cy="6152604"/>
              </a:xfrm>
              <a:blipFill>
                <a:blip r:embed="rId2"/>
                <a:stretch>
                  <a:fillRect l="-357" t="-1287" b="-2673"/>
                </a:stretch>
              </a:blipFill>
            </p:spPr>
            <p:txBody>
              <a:bodyPr/>
              <a:lstStyle/>
              <a:p>
                <a:r>
                  <a:rPr lang="nb-NO">
                    <a:noFill/>
                  </a:rPr>
                  <a:t> </a:t>
                </a:r>
              </a:p>
            </p:txBody>
          </p:sp>
        </mc:Fallback>
      </mc:AlternateContent>
    </p:spTree>
    <p:extLst>
      <p:ext uri="{BB962C8B-B14F-4D97-AF65-F5344CB8AC3E}">
        <p14:creationId xmlns:p14="http://schemas.microsoft.com/office/powerpoint/2010/main" val="1819205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2087</TotalTime>
  <Words>3236</Words>
  <Application>Microsoft Office PowerPoint</Application>
  <PresentationFormat>Widescreen</PresentationFormat>
  <Paragraphs>702</Paragraphs>
  <Slides>42</Slides>
  <Notes>0</Notes>
  <HiddenSlides>14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Wingdings</vt:lpstr>
      <vt:lpstr>Office Theme</vt:lpstr>
      <vt:lpstr>Uncertainty Estimation of the North Sea International Bottom     Trawl Survey  (IBTS) Abundance Indices </vt:lpstr>
      <vt:lpstr>Aims and Objectives</vt:lpstr>
      <vt:lpstr>Aims and Objectives</vt:lpstr>
      <vt:lpstr>Overview of IBST</vt:lpstr>
      <vt:lpstr>Overview of IBST</vt:lpstr>
      <vt:lpstr>Sampling frame</vt:lpstr>
      <vt:lpstr>Sampling frame</vt:lpstr>
      <vt:lpstr>Sampling frame</vt:lpstr>
      <vt:lpstr>Methods</vt:lpstr>
      <vt:lpstr>Methods</vt:lpstr>
      <vt:lpstr>Methods</vt:lpstr>
      <vt:lpstr>DATRAS ALK Estimator</vt:lpstr>
      <vt:lpstr>Haul-based  ALK Estimator</vt:lpstr>
      <vt:lpstr>Model-based  ALK  Estimator</vt:lpstr>
      <vt:lpstr>Model-based  ALK  Estimator</vt:lpstr>
      <vt:lpstr>Uncertainty Estimation</vt:lpstr>
      <vt:lpstr>Uncertainty Estimation</vt:lpstr>
      <vt:lpstr>Uncertainty Estimation</vt:lpstr>
      <vt:lpstr>Uncertainty Estimation</vt:lpstr>
      <vt:lpstr>The North Sea Cod Data</vt:lpstr>
      <vt:lpstr>The North Sea Cod Data</vt:lpstr>
      <vt:lpstr>Results</vt:lpstr>
      <vt:lpstr>Thank you</vt:lpstr>
      <vt:lpstr>Questions</vt:lpstr>
      <vt:lpstr>Questions</vt:lpstr>
      <vt:lpstr>Questions</vt:lpstr>
      <vt:lpstr>Questions</vt:lpstr>
      <vt:lpstr>Questions</vt:lpstr>
      <vt:lpstr>Questions</vt:lpstr>
      <vt:lpstr>Results</vt:lpstr>
      <vt:lpstr>Uncertainty Estimation</vt:lpstr>
      <vt:lpstr>Uncertainty Estimation</vt:lpstr>
      <vt:lpstr>Uncertainty Estimation</vt:lpstr>
      <vt:lpstr>Uncertainty Estimation</vt:lpstr>
      <vt:lpstr>Uncertainty Estimation</vt:lpstr>
      <vt:lpstr>Methods</vt:lpstr>
      <vt:lpstr>Methods</vt:lpstr>
      <vt:lpstr>Methods</vt:lpstr>
      <vt:lpstr>Sampling frame</vt:lpstr>
      <vt:lpstr>Overview of IBST</vt:lpstr>
      <vt:lpstr>Sampling frame</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Uncertainty Estimation of the North Sea International Bottom Trawl Survey (IBTS) Abundance Indices</dc:title>
  <dc:creator>Jourdain, Natoya</dc:creator>
  <cp:lastModifiedBy>Jourdain, Natoya</cp:lastModifiedBy>
  <cp:revision>86</cp:revision>
  <dcterms:created xsi:type="dcterms:W3CDTF">2018-02-23T13:01:29Z</dcterms:created>
  <dcterms:modified xsi:type="dcterms:W3CDTF">2018-02-28T11:16:16Z</dcterms:modified>
</cp:coreProperties>
</file>