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61DB9F-F150-488C-AB60-7A79F2A442EA}">
  <a:tblStyle styleId="{2461DB9F-F150-488C-AB60-7A79F2A442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4847e781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4847e781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4847e781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54847e781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4847e781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54847e781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4847e781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54847e781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4847e781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4847e781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4847e781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4847e781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4f8a8a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4f8a8a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21e88ae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21e88ae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21e88aeb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21e88aeb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21e88aeb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21e88aeb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54847e781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54847e781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4847e781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54847e781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4847e781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4847e78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54847e781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54847e781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Online Movie Booking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Created by Natraj Chigarambatla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Goals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Applicable goals for the previous slide  are prioritised into below:</a:t>
            </a:r>
            <a:endParaRPr/>
          </a:p>
          <a:p>
            <a:pPr indent="-342900" lvl="0" marL="457200" rtl="0" algn="l">
              <a:spcBef>
                <a:spcPts val="1200"/>
              </a:spcBef>
              <a:spcAft>
                <a:spcPts val="0"/>
              </a:spcAft>
              <a:buSzPts val="1800"/>
              <a:buChar char="❏"/>
            </a:pPr>
            <a:r>
              <a:rPr lang="en"/>
              <a:t>Movies listing</a:t>
            </a:r>
            <a:endParaRPr/>
          </a:p>
          <a:p>
            <a:pPr indent="-342900" lvl="0" marL="457200" rtl="0" algn="l">
              <a:spcBef>
                <a:spcPts val="0"/>
              </a:spcBef>
              <a:spcAft>
                <a:spcPts val="0"/>
              </a:spcAft>
              <a:buSzPts val="1800"/>
              <a:buChar char="❏"/>
            </a:pPr>
            <a:r>
              <a:rPr lang="en"/>
              <a:t>Search capabilities</a:t>
            </a:r>
            <a:endParaRPr/>
          </a:p>
          <a:p>
            <a:pPr indent="-342900" lvl="0" marL="457200" rtl="0" algn="l">
              <a:spcBef>
                <a:spcPts val="0"/>
              </a:spcBef>
              <a:spcAft>
                <a:spcPts val="0"/>
              </a:spcAft>
              <a:buSzPts val="1800"/>
              <a:buChar char="❏"/>
            </a:pPr>
            <a:r>
              <a:rPr lang="en"/>
              <a:t>Booking tickets</a:t>
            </a:r>
            <a:endParaRPr/>
          </a:p>
          <a:p>
            <a:pPr indent="-342900" lvl="0" marL="457200" rtl="0" algn="l">
              <a:spcBef>
                <a:spcPts val="0"/>
              </a:spcBef>
              <a:spcAft>
                <a:spcPts val="0"/>
              </a:spcAft>
              <a:buSzPts val="1800"/>
              <a:buChar char="❏"/>
            </a:pPr>
            <a:r>
              <a:rPr lang="en"/>
              <a:t>Add/Remove/Update shows</a:t>
            </a:r>
            <a:endParaRPr/>
          </a:p>
          <a:p>
            <a:pPr indent="-342900" lvl="0" marL="457200" rtl="0" algn="l">
              <a:spcBef>
                <a:spcPts val="0"/>
              </a:spcBef>
              <a:spcAft>
                <a:spcPts val="0"/>
              </a:spcAft>
              <a:buSzPts val="1800"/>
              <a:buChar char="❏"/>
            </a:pPr>
            <a:r>
              <a:rPr lang="en"/>
              <a:t>Add/Remove/Delete seats</a:t>
            </a:r>
            <a:endParaRPr/>
          </a:p>
          <a:p>
            <a:pPr indent="-342900" lvl="0" marL="457200" rtl="0" algn="l">
              <a:spcBef>
                <a:spcPts val="0"/>
              </a:spcBef>
              <a:spcAft>
                <a:spcPts val="0"/>
              </a:spcAft>
              <a:buSzPts val="1800"/>
              <a:buChar char="❏"/>
            </a:pPr>
            <a:r>
              <a:rPr lang="en"/>
              <a:t>Cancel tickets</a:t>
            </a:r>
            <a:endParaRPr/>
          </a:p>
          <a:p>
            <a:pPr indent="-342900" lvl="0" marL="457200" rtl="0" algn="l">
              <a:spcBef>
                <a:spcPts val="0"/>
              </a:spcBef>
              <a:spcAft>
                <a:spcPts val="0"/>
              </a:spcAft>
              <a:buSzPts val="1800"/>
              <a:buChar char="❏"/>
            </a:pPr>
            <a:r>
              <a:rPr lang="en"/>
              <a:t>User registration</a:t>
            </a:r>
            <a:endParaRPr/>
          </a:p>
          <a:p>
            <a:pPr indent="-342900" lvl="0" marL="457200" rtl="0" algn="l">
              <a:spcBef>
                <a:spcPts val="0"/>
              </a:spcBef>
              <a:spcAft>
                <a:spcPts val="0"/>
              </a:spcAft>
              <a:buSzPts val="1800"/>
              <a:buChar char="❏"/>
            </a:pPr>
            <a:r>
              <a:rPr lang="en"/>
              <a:t>Posting reviews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backlog refinement</a:t>
            </a:r>
            <a:endParaRPr/>
          </a:p>
        </p:txBody>
      </p:sp>
      <p:graphicFrame>
        <p:nvGraphicFramePr>
          <p:cNvPr id="120" name="Google Shape;120;p23"/>
          <p:cNvGraphicFramePr/>
          <p:nvPr/>
        </p:nvGraphicFramePr>
        <p:xfrm>
          <a:off x="400388" y="1521380"/>
          <a:ext cx="3000000" cy="3000000"/>
        </p:xfrm>
        <a:graphic>
          <a:graphicData uri="http://schemas.openxmlformats.org/drawingml/2006/table">
            <a:tbl>
              <a:tblPr>
                <a:noFill/>
                <a:tableStyleId>{2461DB9F-F150-488C-AB60-7A79F2A442EA}</a:tableStyleId>
              </a:tblPr>
              <a:tblGrid>
                <a:gridCol w="1074250"/>
                <a:gridCol w="1074250"/>
                <a:gridCol w="1074250"/>
                <a:gridCol w="1074250"/>
                <a:gridCol w="1074250"/>
                <a:gridCol w="1074250"/>
                <a:gridCol w="1074250"/>
                <a:gridCol w="1074250"/>
              </a:tblGrid>
              <a:tr h="1036300">
                <a:tc>
                  <a:txBody>
                    <a:bodyPr/>
                    <a:lstStyle/>
                    <a:p>
                      <a:pPr indent="0" lvl="0" marL="0" rtl="0" algn="l">
                        <a:spcBef>
                          <a:spcPts val="0"/>
                        </a:spcBef>
                        <a:spcAft>
                          <a:spcPts val="0"/>
                        </a:spcAft>
                        <a:buNone/>
                      </a:pPr>
                      <a:r>
                        <a:rPr lang="en">
                          <a:solidFill>
                            <a:srgbClr val="FF9900"/>
                          </a:solidFill>
                        </a:rPr>
                        <a:t>STORY CARDS FOR PBR</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PBR </a:t>
                      </a:r>
                      <a:r>
                        <a:rPr lang="en">
                          <a:solidFill>
                            <a:srgbClr val="FF9900"/>
                          </a:solidFill>
                        </a:rPr>
                        <a:t>START</a:t>
                      </a:r>
                      <a:endParaRPr>
                        <a:solidFill>
                          <a:srgbClr val="FF9900"/>
                        </a:solidFill>
                      </a:endParaRPr>
                    </a:p>
                    <a:p>
                      <a:pPr indent="0" lvl="0" marL="0" rtl="0" algn="l">
                        <a:spcBef>
                          <a:spcPts val="0"/>
                        </a:spcBef>
                        <a:spcAft>
                          <a:spcPts val="0"/>
                        </a:spcAft>
                        <a:buNone/>
                      </a:pPr>
                      <a:r>
                        <a:rPr lang="en">
                          <a:solidFill>
                            <a:srgbClr val="FF9900"/>
                          </a:solidFill>
                        </a:rPr>
                        <a:t>DATE</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PBR END</a:t>
                      </a:r>
                      <a:endParaRPr>
                        <a:solidFill>
                          <a:srgbClr val="FF9900"/>
                        </a:solidFill>
                      </a:endParaRPr>
                    </a:p>
                    <a:p>
                      <a:pPr indent="0" lvl="0" marL="0" rtl="0" algn="l">
                        <a:spcBef>
                          <a:spcPts val="0"/>
                        </a:spcBef>
                        <a:spcAft>
                          <a:spcPts val="0"/>
                        </a:spcAft>
                        <a:buNone/>
                      </a:pPr>
                      <a:r>
                        <a:rPr lang="en">
                          <a:solidFill>
                            <a:srgbClr val="FF9900"/>
                          </a:solidFill>
                        </a:rPr>
                        <a:t>DATE</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END</a:t>
                      </a:r>
                      <a:endParaRPr>
                        <a:solidFill>
                          <a:srgbClr val="FF9900"/>
                        </a:solidFill>
                      </a:endParaRPr>
                    </a:p>
                    <a:p>
                      <a:pPr indent="0" lvl="0" marL="0" rtl="0" algn="l">
                        <a:spcBef>
                          <a:spcPts val="0"/>
                        </a:spcBef>
                        <a:spcAft>
                          <a:spcPts val="0"/>
                        </a:spcAft>
                        <a:buNone/>
                      </a:pPr>
                      <a:r>
                        <a:rPr lang="en">
                          <a:solidFill>
                            <a:srgbClr val="FF9900"/>
                          </a:solidFill>
                        </a:rPr>
                        <a:t>DATE</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SPRINT </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QUERIES TO CHECK IN PBR</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STATUS</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ADJUST AS PER PBR COMMENTS</a:t>
                      </a:r>
                      <a:endParaRPr>
                        <a:solidFill>
                          <a:srgbClr val="FF9900"/>
                        </a:solidFill>
                      </a:endParaRPr>
                    </a:p>
                  </a:txBody>
                  <a:tcPr marT="91425" marB="91425" marR="91425" marL="91425"/>
                </a:tc>
              </a:tr>
              <a:tr h="979975">
                <a:tc>
                  <a:txBody>
                    <a:bodyPr/>
                    <a:lstStyle/>
                    <a:p>
                      <a:pPr indent="0" lvl="0" marL="0" rtl="0" algn="l">
                        <a:spcBef>
                          <a:spcPts val="0"/>
                        </a:spcBef>
                        <a:spcAft>
                          <a:spcPts val="0"/>
                        </a:spcAft>
                        <a:buNone/>
                      </a:pPr>
                      <a:r>
                        <a:rPr lang="en">
                          <a:solidFill>
                            <a:srgbClr val="879D30"/>
                          </a:solidFill>
                        </a:rPr>
                        <a:t>CARD </a:t>
                      </a:r>
                      <a:r>
                        <a:rPr lang="en">
                          <a:solidFill>
                            <a:srgbClr val="879D30"/>
                          </a:solidFill>
                        </a:rPr>
                        <a:t>0</a:t>
                      </a:r>
                      <a:endParaRPr>
                        <a:solidFill>
                          <a:srgbClr val="879D30"/>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79975">
                <a:tc>
                  <a:txBody>
                    <a:bodyPr/>
                    <a:lstStyle/>
                    <a:p>
                      <a:pPr indent="0" lvl="0" marL="0" rtl="0" algn="l">
                        <a:spcBef>
                          <a:spcPts val="0"/>
                        </a:spcBef>
                        <a:spcAft>
                          <a:spcPts val="0"/>
                        </a:spcAft>
                        <a:buNone/>
                      </a:pPr>
                      <a:r>
                        <a:rPr lang="en">
                          <a:solidFill>
                            <a:srgbClr val="6AA84F"/>
                          </a:solidFill>
                        </a:rPr>
                        <a:t>CARD </a:t>
                      </a:r>
                      <a:r>
                        <a:rPr lang="en">
                          <a:solidFill>
                            <a:srgbClr val="6AA84F"/>
                          </a:solidFill>
                        </a:rPr>
                        <a:t>1</a:t>
                      </a:r>
                      <a:endParaRPr>
                        <a:solidFill>
                          <a:srgbClr val="6AA84F"/>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Functional Requirements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 approach can be considered for securing the application:</a:t>
            </a:r>
            <a:endParaRPr/>
          </a:p>
          <a:p>
            <a:pPr indent="-342900" lvl="0" marL="457200" rtl="0" algn="l">
              <a:spcBef>
                <a:spcPts val="1200"/>
              </a:spcBef>
              <a:spcAft>
                <a:spcPts val="0"/>
              </a:spcAft>
              <a:buSzPts val="1800"/>
              <a:buChar char="❏"/>
            </a:pPr>
            <a:r>
              <a:rPr lang="en"/>
              <a:t>IDA (Single Sign on)</a:t>
            </a:r>
            <a:endParaRPr/>
          </a:p>
          <a:p>
            <a:pPr indent="-342900" lvl="0" marL="457200" rtl="0" algn="l">
              <a:spcBef>
                <a:spcPts val="0"/>
              </a:spcBef>
              <a:spcAft>
                <a:spcPts val="0"/>
              </a:spcAft>
              <a:buSzPts val="1800"/>
              <a:buChar char="❏"/>
            </a:pPr>
            <a:r>
              <a:rPr lang="en"/>
              <a:t>JWT/JDBC authentication via Spring Security having configurable TTL</a:t>
            </a:r>
            <a:endParaRPr/>
          </a:p>
          <a:p>
            <a:pPr indent="-342900" lvl="0" marL="457200" rtl="0" algn="l">
              <a:spcBef>
                <a:spcPts val="0"/>
              </a:spcBef>
              <a:spcAft>
                <a:spcPts val="0"/>
              </a:spcAft>
              <a:buSzPts val="1800"/>
              <a:buChar char="❏"/>
            </a:pPr>
            <a:r>
              <a:rPr lang="en"/>
              <a:t>Can also be </a:t>
            </a:r>
            <a:r>
              <a:rPr lang="en"/>
              <a:t>enabled in API Gateway as this is the entry point for all service request, I assume that have a firewall in place, this could restrict inbound traffic to micro services and disallow anyone from accessing the microservices directly.</a:t>
            </a:r>
            <a:endParaRPr/>
          </a:p>
          <a:p>
            <a:pPr indent="-342900" lvl="0" marL="457200" rtl="0" algn="l">
              <a:spcBef>
                <a:spcPts val="0"/>
              </a:spcBef>
              <a:spcAft>
                <a:spcPts val="0"/>
              </a:spcAft>
              <a:buSzPts val="1800"/>
              <a:buChar char="❏"/>
            </a:pPr>
            <a:r>
              <a:rPr lang="en"/>
              <a:t>LDAP</a:t>
            </a:r>
            <a:endParaRPr/>
          </a:p>
          <a:p>
            <a:pPr indent="-342900" lvl="0" marL="457200" rtl="0" algn="l">
              <a:spcBef>
                <a:spcPts val="0"/>
              </a:spcBef>
              <a:spcAft>
                <a:spcPts val="0"/>
              </a:spcAft>
              <a:buSzPts val="1800"/>
              <a:buChar char="❏"/>
            </a:pPr>
            <a:r>
              <a:rPr lang="en"/>
              <a:t>IAM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Functional Requirements</a:t>
            </a:r>
            <a:endParaRPr/>
          </a:p>
        </p:txBody>
      </p:sp>
      <p:sp>
        <p:nvSpPr>
          <p:cNvPr id="132" name="Google Shape;132;p25"/>
          <p:cNvSpPr txBox="1"/>
          <p:nvPr>
            <p:ph idx="1" type="body"/>
          </p:nvPr>
        </p:nvSpPr>
        <p:spPr>
          <a:xfrm>
            <a:off x="390575" y="12313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Scalability</a:t>
            </a:r>
            <a:r>
              <a:rPr lang="en"/>
              <a:t> can be further divided into business and infrastructure.</a:t>
            </a:r>
            <a:endParaRPr/>
          </a:p>
          <a:p>
            <a:pPr indent="-300037" lvl="0" marL="457200" rtl="0" algn="l">
              <a:spcBef>
                <a:spcPts val="1200"/>
              </a:spcBef>
              <a:spcAft>
                <a:spcPts val="0"/>
              </a:spcAft>
              <a:buSzPct val="100000"/>
              <a:buChar char="❏"/>
            </a:pPr>
            <a:r>
              <a:rPr lang="en"/>
              <a:t>Business scalability : Taking an example of Movie Booking, we can extend to multiple countries as we already have model configured to support expansion</a:t>
            </a:r>
            <a:endParaRPr/>
          </a:p>
          <a:p>
            <a:pPr indent="-300037" lvl="0" marL="457200" rtl="0" algn="l">
              <a:spcBef>
                <a:spcPts val="0"/>
              </a:spcBef>
              <a:spcAft>
                <a:spcPts val="0"/>
              </a:spcAft>
              <a:buSzPct val="100000"/>
              <a:buChar char="❏"/>
            </a:pPr>
            <a:r>
              <a:rPr lang="en"/>
              <a:t>I</a:t>
            </a:r>
            <a:r>
              <a:rPr lang="en"/>
              <a:t>nfrastructure scalability : We can make application cloud native that can support the load balancing (through Spring Cloud Load Balancer/ Ngix) based on the traffic. (Kubernetes (Openshift can be used for management) or Cloud service provides like AWS which contains bucket of managed services. Spring boot provides works in well to support scaling through service discovery </a:t>
            </a:r>
            <a:endParaRPr/>
          </a:p>
          <a:p>
            <a:pPr indent="0" lvl="0" marL="0" rtl="0" algn="l">
              <a:spcBef>
                <a:spcPts val="1200"/>
              </a:spcBef>
              <a:spcAft>
                <a:spcPts val="0"/>
              </a:spcAft>
              <a:buNone/>
            </a:pPr>
            <a:r>
              <a:rPr lang="en"/>
              <a:t>Availability can be achieved if there are disaster recovery systems are in that place which the cloud providers offer incase of failure but Spring Cloud Load Balancer can be used to serve during heavy traffic</a:t>
            </a:r>
            <a:endParaRPr/>
          </a:p>
          <a:p>
            <a:pPr indent="0" lvl="0" marL="0" rtl="0" algn="l">
              <a:spcBef>
                <a:spcPts val="1200"/>
              </a:spcBef>
              <a:spcAft>
                <a:spcPts val="0"/>
              </a:spcAft>
              <a:buNone/>
            </a:pPr>
            <a:r>
              <a:rPr lang="en"/>
              <a:t>Zipkin can be used to support logging  and request tracing in case of faults (API gateway can meets the needs if we consider only one microservice)</a:t>
            </a:r>
            <a:endParaRPr/>
          </a:p>
          <a:p>
            <a:pPr indent="0" lvl="0" marL="0" rtl="0" algn="l">
              <a:spcBef>
                <a:spcPts val="1200"/>
              </a:spcBef>
              <a:spcAft>
                <a:spcPts val="0"/>
              </a:spcAft>
              <a:buNone/>
            </a:pPr>
            <a:r>
              <a:rPr lang="en"/>
              <a:t>Spring actuator services can be used for checking the health of the app</a:t>
            </a:r>
            <a:endParaRPr/>
          </a:p>
          <a:p>
            <a:pPr indent="0" lvl="0" marL="0" rtl="0" algn="l">
              <a:spcBef>
                <a:spcPts val="1200"/>
              </a:spcBef>
              <a:spcAft>
                <a:spcPts val="0"/>
              </a:spcAft>
              <a:buNone/>
            </a:pPr>
            <a:r>
              <a:rPr lang="en"/>
              <a:t>Resilience4J can be used to Fault/latency tolerance</a:t>
            </a:r>
            <a:endParaRPr/>
          </a:p>
          <a:p>
            <a:pPr indent="0" lvl="0" marL="0" rtl="0" algn="l">
              <a:spcBef>
                <a:spcPts val="1200"/>
              </a:spcBef>
              <a:spcAft>
                <a:spcPts val="1200"/>
              </a:spcAft>
              <a:buNone/>
            </a:pPr>
            <a:r>
              <a:rPr lang="en"/>
              <a:t>Concurrency issue is handled by defining unique constraint at the entity level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Functional Requirements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Integration with payment gateway would require a </a:t>
            </a:r>
            <a:r>
              <a:rPr lang="en"/>
              <a:t>merchant</a:t>
            </a:r>
            <a:r>
              <a:rPr lang="en"/>
              <a:t> account </a:t>
            </a:r>
            <a:r>
              <a:rPr lang="en"/>
              <a:t>registered</a:t>
            </a:r>
            <a:r>
              <a:rPr lang="en"/>
              <a:t> with third party that provide payment services.</a:t>
            </a:r>
            <a:endParaRPr/>
          </a:p>
          <a:p>
            <a:pPr indent="-342900" lvl="0" marL="457200" rtl="0" algn="l">
              <a:spcBef>
                <a:spcPts val="0"/>
              </a:spcBef>
              <a:spcAft>
                <a:spcPts val="0"/>
              </a:spcAft>
              <a:buSzPts val="1800"/>
              <a:buChar char="❏"/>
            </a:pPr>
            <a:r>
              <a:rPr lang="en"/>
              <a:t>Monetisation : </a:t>
            </a:r>
            <a:endParaRPr/>
          </a:p>
          <a:p>
            <a:pPr indent="-342900" lvl="0" marL="457200" rtl="0" algn="l">
              <a:spcBef>
                <a:spcPts val="0"/>
              </a:spcBef>
              <a:spcAft>
                <a:spcPts val="0"/>
              </a:spcAft>
              <a:buSzPts val="1800"/>
              <a:buAutoNum type="alphaUcPeriod"/>
            </a:pPr>
            <a:r>
              <a:rPr lang="en"/>
              <a:t>Can  done by integrating with digital advertising services like Google Ads product.</a:t>
            </a:r>
            <a:endParaRPr/>
          </a:p>
          <a:p>
            <a:pPr indent="-342900" lvl="0" marL="457200" rtl="0" algn="l">
              <a:spcBef>
                <a:spcPts val="0"/>
              </a:spcBef>
              <a:spcAft>
                <a:spcPts val="0"/>
              </a:spcAft>
              <a:buSzPts val="1800"/>
              <a:buAutoNum type="alphaUcPeriod"/>
            </a:pPr>
            <a:r>
              <a:rPr lang="en"/>
              <a:t> Also theatres can pay based on the fixed rate or variable rate. In a variable structure, theatres can pay based on the number of shows that are being hosted  on the app per month with any additional decisions based on budget of the movie.</a:t>
            </a:r>
            <a:endParaRPr/>
          </a:p>
          <a:p>
            <a:pPr indent="-342900" lvl="0" marL="457200" rtl="0" algn="l">
              <a:spcBef>
                <a:spcPts val="0"/>
              </a:spcBef>
              <a:spcAft>
                <a:spcPts val="0"/>
              </a:spcAft>
              <a:buSzPts val="1800"/>
              <a:buAutoNum type="alphaUcPeriod"/>
            </a:pPr>
            <a:r>
              <a:rPr lang="en"/>
              <a:t> Users can also be encouraged with wallet by supporting discount on every booking. App can also offer for buying plans wherein there is certain percent discount is offered on each booking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Practice</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our scenario we considered everything as a single microservice. We can follow DDD model where domain can </a:t>
            </a:r>
            <a:r>
              <a:rPr lang="en"/>
              <a:t>further</a:t>
            </a:r>
            <a:r>
              <a:rPr lang="en"/>
              <a:t> be divided into sub-domains (Show, User, Theatre etc) where each is </a:t>
            </a:r>
            <a:r>
              <a:rPr lang="en"/>
              <a:t>solution</a:t>
            </a:r>
            <a:r>
              <a:rPr lang="en"/>
              <a:t> is </a:t>
            </a:r>
            <a:r>
              <a:rPr lang="en"/>
              <a:t>bounded</a:t>
            </a:r>
            <a:r>
              <a:rPr lang="en"/>
              <a:t> context (boundary defined to serve only for a domain model).  Each bounded context can itself be considered mini </a:t>
            </a:r>
            <a:r>
              <a:rPr lang="en"/>
              <a:t>application</a:t>
            </a:r>
            <a:r>
              <a:rPr lang="en"/>
              <a:t> containing its own persistance model and code base.</a:t>
            </a:r>
            <a:endParaRPr/>
          </a:p>
          <a:p>
            <a:pPr indent="0" lvl="0" marL="0" rtl="0" algn="l">
              <a:spcBef>
                <a:spcPts val="1200"/>
              </a:spcBef>
              <a:spcAft>
                <a:spcPts val="0"/>
              </a:spcAft>
              <a:buNone/>
            </a:pPr>
            <a:r>
              <a:rPr lang="en"/>
              <a:t>Based on the </a:t>
            </a:r>
            <a:r>
              <a:rPr lang="en"/>
              <a:t>complexity, </a:t>
            </a:r>
            <a:r>
              <a:rPr lang="en"/>
              <a:t>each micro</a:t>
            </a:r>
            <a:r>
              <a:rPr lang="en"/>
              <a:t>service can be broken into granular responsibilities with its own microservice</a:t>
            </a:r>
            <a:endParaRPr/>
          </a:p>
          <a:p>
            <a:pPr indent="-342900" lvl="0" marL="457200" rtl="0" algn="l">
              <a:spcBef>
                <a:spcPts val="1200"/>
              </a:spcBef>
              <a:spcAft>
                <a:spcPts val="0"/>
              </a:spcAft>
              <a:buSzPts val="1800"/>
              <a:buChar char="❏"/>
            </a:pPr>
            <a:r>
              <a:rPr lang="en"/>
              <a:t>a</a:t>
            </a:r>
            <a:r>
              <a:rPr lang="en"/>
              <a:t>pp-ui</a:t>
            </a:r>
            <a:endParaRPr/>
          </a:p>
          <a:p>
            <a:pPr indent="-342900" lvl="0" marL="457200" rtl="0" algn="l">
              <a:spcBef>
                <a:spcPts val="0"/>
              </a:spcBef>
              <a:spcAft>
                <a:spcPts val="0"/>
              </a:spcAft>
              <a:buSzPts val="1800"/>
              <a:buChar char="❏"/>
            </a:pPr>
            <a:r>
              <a:rPr lang="en"/>
              <a:t>app-decision-support</a:t>
            </a:r>
            <a:endParaRPr/>
          </a:p>
          <a:p>
            <a:pPr indent="-342900" lvl="0" marL="457200" rtl="0" algn="l">
              <a:spcBef>
                <a:spcPts val="0"/>
              </a:spcBef>
              <a:spcAft>
                <a:spcPts val="0"/>
              </a:spcAft>
              <a:buSzPts val="1800"/>
              <a:buChar char="❏"/>
            </a:pPr>
            <a:r>
              <a:rPr lang="en"/>
              <a:t>app-data-services</a:t>
            </a:r>
            <a:endParaRPr/>
          </a:p>
          <a:p>
            <a:pPr indent="-342900" lvl="0" marL="457200" rtl="0" algn="l">
              <a:spcBef>
                <a:spcPts val="0"/>
              </a:spcBef>
              <a:spcAft>
                <a:spcPts val="0"/>
              </a:spcAft>
              <a:buSzPts val="1800"/>
              <a:buChar char="❏"/>
            </a:pPr>
            <a:r>
              <a:rPr lang="en"/>
              <a:t>app-workflow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Application Overview</a:t>
            </a:r>
            <a:endParaRPr/>
          </a:p>
          <a:p>
            <a:pPr indent="-342900" lvl="0" marL="457200" rtl="0" algn="l">
              <a:spcBef>
                <a:spcPts val="0"/>
              </a:spcBef>
              <a:spcAft>
                <a:spcPts val="0"/>
              </a:spcAft>
              <a:buSzPts val="1800"/>
              <a:buAutoNum type="arabicPeriod"/>
            </a:pPr>
            <a:r>
              <a:rPr lang="en"/>
              <a:t>Architecture Components</a:t>
            </a:r>
            <a:endParaRPr/>
          </a:p>
          <a:p>
            <a:pPr indent="-342900" lvl="0" marL="457200" rtl="0" algn="l">
              <a:spcBef>
                <a:spcPts val="0"/>
              </a:spcBef>
              <a:spcAft>
                <a:spcPts val="0"/>
              </a:spcAft>
              <a:buSzPts val="1800"/>
              <a:buAutoNum type="arabicPeriod"/>
            </a:pPr>
            <a:r>
              <a:rPr lang="en"/>
              <a:t>Data Model</a:t>
            </a:r>
            <a:endParaRPr/>
          </a:p>
          <a:p>
            <a:pPr indent="-342900" lvl="0" marL="457200" rtl="0" algn="l">
              <a:spcBef>
                <a:spcPts val="0"/>
              </a:spcBef>
              <a:spcAft>
                <a:spcPts val="0"/>
              </a:spcAft>
              <a:buSzPts val="1800"/>
              <a:buAutoNum type="arabicPeriod"/>
            </a:pPr>
            <a:r>
              <a:rPr lang="en"/>
              <a:t>Project Plan</a:t>
            </a:r>
            <a:endParaRPr/>
          </a:p>
          <a:p>
            <a:pPr indent="-342900" lvl="0" marL="457200" rtl="0" algn="l">
              <a:spcBef>
                <a:spcPts val="0"/>
              </a:spcBef>
              <a:spcAft>
                <a:spcPts val="0"/>
              </a:spcAft>
              <a:buSzPts val="1800"/>
              <a:buAutoNum type="arabicPeriod"/>
            </a:pPr>
            <a:r>
              <a:rPr lang="en"/>
              <a:t>Non Functional Requirements</a:t>
            </a:r>
            <a:endParaRPr/>
          </a:p>
          <a:p>
            <a:pPr indent="-342900" lvl="0" marL="457200" rtl="0" algn="l">
              <a:spcBef>
                <a:spcPts val="0"/>
              </a:spcBef>
              <a:spcAft>
                <a:spcPts val="0"/>
              </a:spcAft>
              <a:buSzPts val="1800"/>
              <a:buAutoNum type="arabicPeriod"/>
            </a:pPr>
            <a:r>
              <a:rPr lang="en"/>
              <a:t>Design practices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Online Movie booking is a online platform which list all the movies </a:t>
            </a:r>
            <a:r>
              <a:rPr lang="en"/>
              <a:t>to  the user </a:t>
            </a:r>
            <a:r>
              <a:rPr lang="en"/>
              <a:t>that are currently running in the city when application is launched</a:t>
            </a:r>
            <a:endParaRPr/>
          </a:p>
          <a:p>
            <a:pPr indent="-342900" lvl="0" marL="457200" rtl="0" algn="l">
              <a:spcBef>
                <a:spcPts val="0"/>
              </a:spcBef>
              <a:spcAft>
                <a:spcPts val="0"/>
              </a:spcAft>
              <a:buSzPts val="1800"/>
              <a:buChar char="❏"/>
            </a:pPr>
            <a:r>
              <a:rPr lang="en"/>
              <a:t>The app will provide different movies listing based on the city chosen by the user</a:t>
            </a:r>
            <a:endParaRPr/>
          </a:p>
          <a:p>
            <a:pPr indent="-342900" lvl="0" marL="457200" rtl="0" algn="l">
              <a:spcBef>
                <a:spcPts val="0"/>
              </a:spcBef>
              <a:spcAft>
                <a:spcPts val="0"/>
              </a:spcAft>
              <a:buSzPts val="1800"/>
              <a:buChar char="❏"/>
            </a:pPr>
            <a:r>
              <a:rPr lang="en"/>
              <a:t>Users can browse theatres based on the chosen movie, show date, show time and city they are interested in</a:t>
            </a:r>
            <a:endParaRPr/>
          </a:p>
          <a:p>
            <a:pPr indent="-342900" lvl="0" marL="457200" rtl="0" algn="l">
              <a:spcBef>
                <a:spcPts val="0"/>
              </a:spcBef>
              <a:spcAft>
                <a:spcPts val="0"/>
              </a:spcAft>
              <a:buSzPts val="1800"/>
              <a:buChar char="❏"/>
            </a:pPr>
            <a:r>
              <a:rPr lang="en"/>
              <a:t>Users can also browse all shows for the given theatre for a given date</a:t>
            </a:r>
            <a:endParaRPr/>
          </a:p>
          <a:p>
            <a:pPr indent="-342900" lvl="0" marL="457200" rtl="0" algn="l">
              <a:spcBef>
                <a:spcPts val="0"/>
              </a:spcBef>
              <a:spcAft>
                <a:spcPts val="0"/>
              </a:spcAft>
              <a:buSzPts val="1800"/>
              <a:buChar char="❏"/>
            </a:pPr>
            <a:r>
              <a:rPr lang="en"/>
              <a:t>Platform has capability to integrate with theatres which allows them to add/remove/update the movie shows listing for their theatre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Theatres can allocate seat inventory or remove the seats</a:t>
            </a:r>
            <a:endParaRPr/>
          </a:p>
          <a:p>
            <a:pPr indent="-342900" lvl="0" marL="457200" rtl="0" algn="l">
              <a:spcBef>
                <a:spcPts val="0"/>
              </a:spcBef>
              <a:spcAft>
                <a:spcPts val="0"/>
              </a:spcAft>
              <a:buSzPts val="1800"/>
              <a:buChar char="❏"/>
            </a:pPr>
            <a:r>
              <a:rPr lang="en"/>
              <a:t>Users will be provided with offers while booking the show for noon and 3rd ticket. Offers can be added or removed or modified. However </a:t>
            </a:r>
            <a:r>
              <a:rPr lang="en"/>
              <a:t>implementation</a:t>
            </a:r>
            <a:r>
              <a:rPr lang="en"/>
              <a:t> could be needed for any such changes that gets introduced </a:t>
            </a:r>
            <a:endParaRPr/>
          </a:p>
          <a:p>
            <a:pPr indent="-342900" lvl="0" marL="457200" rtl="0" algn="l">
              <a:spcBef>
                <a:spcPts val="0"/>
              </a:spcBef>
              <a:spcAft>
                <a:spcPts val="0"/>
              </a:spcAft>
              <a:buSzPts val="1800"/>
              <a:buChar char="❏"/>
            </a:pPr>
            <a:r>
              <a:rPr lang="en"/>
              <a:t>User get insights of the movie details that include the rating, censor grade,  reviews and cast crew</a:t>
            </a:r>
            <a:endParaRPr/>
          </a:p>
          <a:p>
            <a:pPr indent="-342900" lvl="0" marL="457200" rtl="0" algn="l">
              <a:spcBef>
                <a:spcPts val="0"/>
              </a:spcBef>
              <a:spcAft>
                <a:spcPts val="0"/>
              </a:spcAft>
              <a:buSzPts val="1800"/>
              <a:buChar char="❏"/>
            </a:pPr>
            <a:r>
              <a:rPr lang="en"/>
              <a:t>Platform currently support payment via third party </a:t>
            </a:r>
            <a:r>
              <a:rPr lang="en"/>
              <a:t>interaction</a:t>
            </a:r>
            <a:r>
              <a:rPr lang="en"/>
              <a:t> for seats booking where in user will be redirected to payment page after taking confirmation to proceed booking within our app. Once the payment is done, will be redirected back to application for ticket booking confirmation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 registered user can perform below:</a:t>
            </a:r>
            <a:endParaRPr/>
          </a:p>
          <a:p>
            <a:pPr indent="-317500" lvl="1" marL="914400" rtl="0" algn="l">
              <a:spcBef>
                <a:spcPts val="0"/>
              </a:spcBef>
              <a:spcAft>
                <a:spcPts val="0"/>
              </a:spcAft>
              <a:buSzPts val="1400"/>
              <a:buChar char="❏"/>
            </a:pPr>
            <a:r>
              <a:rPr lang="en"/>
              <a:t>Add rating and post comment for a particular movie plus giving edit/delete option</a:t>
            </a:r>
            <a:endParaRPr/>
          </a:p>
          <a:p>
            <a:pPr indent="-317500" lvl="1" marL="914400" rtl="0" algn="l">
              <a:spcBef>
                <a:spcPts val="0"/>
              </a:spcBef>
              <a:spcAft>
                <a:spcPts val="0"/>
              </a:spcAft>
              <a:buSzPts val="1400"/>
              <a:buChar char="❏"/>
            </a:pPr>
            <a:r>
              <a:rPr lang="en"/>
              <a:t>Get order history </a:t>
            </a:r>
            <a:endParaRPr/>
          </a:p>
          <a:p>
            <a:pPr indent="-317500" lvl="1" marL="914400" rtl="0" algn="l">
              <a:spcBef>
                <a:spcPts val="0"/>
              </a:spcBef>
              <a:spcAft>
                <a:spcPts val="0"/>
              </a:spcAft>
              <a:buSzPts val="1400"/>
              <a:buChar char="❏"/>
            </a:pPr>
            <a:r>
              <a:rPr lang="en"/>
              <a:t>V</a:t>
            </a:r>
            <a:r>
              <a:rPr lang="en"/>
              <a:t>iew/Edit profile</a:t>
            </a:r>
            <a:endParaRPr/>
          </a:p>
          <a:p>
            <a:pPr indent="-317500" lvl="1" marL="914400" rtl="0" algn="l">
              <a:spcBef>
                <a:spcPts val="0"/>
              </a:spcBef>
              <a:spcAft>
                <a:spcPts val="0"/>
              </a:spcAft>
              <a:buSzPts val="1400"/>
              <a:buChar char="❏"/>
            </a:pPr>
            <a:r>
              <a:rPr lang="en"/>
              <a:t>Ability to cancel single/bulk ticket </a:t>
            </a:r>
            <a:endParaRPr/>
          </a:p>
          <a:p>
            <a:pPr indent="-317500" lvl="1" marL="914400" rtl="0" algn="l">
              <a:spcBef>
                <a:spcPts val="0"/>
              </a:spcBef>
              <a:spcAft>
                <a:spcPts val="0"/>
              </a:spcAft>
              <a:buSzPts val="1400"/>
              <a:buChar char="❏"/>
            </a:pPr>
            <a:r>
              <a:rPr lang="en"/>
              <a:t>View ticket </a:t>
            </a:r>
            <a:endParaRPr/>
          </a:p>
          <a:p>
            <a:pPr indent="0" lvl="0" marL="0" rtl="0" algn="l">
              <a:spcBef>
                <a:spcPts val="1200"/>
              </a:spcBef>
              <a:spcAft>
                <a:spcPts val="0"/>
              </a:spcAft>
              <a:buNone/>
            </a:pPr>
            <a:r>
              <a:rPr lang="en"/>
              <a:t>All show tickets can also be sent for the cancellation</a:t>
            </a:r>
            <a:endParaRPr/>
          </a:p>
          <a:p>
            <a:pPr indent="0" lvl="0" marL="0" rtl="0" algn="l">
              <a:spcBef>
                <a:spcPts val="1200"/>
              </a:spcBef>
              <a:spcAft>
                <a:spcPts val="0"/>
              </a:spcAft>
              <a:buNone/>
            </a:pPr>
            <a:r>
              <a:rPr lang="en"/>
              <a:t>Theatre can be queried to get its details such as address</a:t>
            </a:r>
            <a:endParaRPr/>
          </a:p>
          <a:p>
            <a:pPr indent="0" lvl="0" marL="0" rtl="0" algn="l">
              <a:spcBef>
                <a:spcPts val="1200"/>
              </a:spcBef>
              <a:spcAft>
                <a:spcPts val="1200"/>
              </a:spcAft>
              <a:buNone/>
            </a:pPr>
            <a:r>
              <a:rPr lang="en"/>
              <a:t>For any failed booking, seats will be unlocked after certain time (periodic scheduler thread is defined that wait for certain time before marking order as failed)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components</a:t>
            </a:r>
            <a:endParaRPr/>
          </a:p>
        </p:txBody>
      </p:sp>
      <p:pic>
        <p:nvPicPr>
          <p:cNvPr id="90" name="Google Shape;90;p18"/>
          <p:cNvPicPr preferRelativeResize="0"/>
          <p:nvPr/>
        </p:nvPicPr>
        <p:blipFill>
          <a:blip r:embed="rId3">
            <a:alphaModFix/>
          </a:blip>
          <a:stretch>
            <a:fillRect/>
          </a:stretch>
        </p:blipFill>
        <p:spPr>
          <a:xfrm>
            <a:off x="1730175" y="1170125"/>
            <a:ext cx="4945108"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a:t>
            </a:r>
            <a:endParaRPr/>
          </a:p>
        </p:txBody>
      </p:sp>
      <p:pic>
        <p:nvPicPr>
          <p:cNvPr id="96" name="Google Shape;96;p19"/>
          <p:cNvPicPr preferRelativeResize="0"/>
          <p:nvPr/>
        </p:nvPicPr>
        <p:blipFill>
          <a:blip r:embed="rId3">
            <a:alphaModFix/>
          </a:blip>
          <a:stretch>
            <a:fillRect/>
          </a:stretch>
        </p:blipFill>
        <p:spPr>
          <a:xfrm>
            <a:off x="2187725" y="1017725"/>
            <a:ext cx="5194049"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would follow the agile scrum for planning and execution of the deliverables which adhere to below practices :</a:t>
            </a:r>
            <a:endParaRPr/>
          </a:p>
          <a:p>
            <a:pPr indent="-342900" lvl="0" marL="457200" rtl="0" algn="l">
              <a:spcBef>
                <a:spcPts val="1200"/>
              </a:spcBef>
              <a:spcAft>
                <a:spcPts val="0"/>
              </a:spcAft>
              <a:buSzPts val="1800"/>
              <a:buChar char="❏"/>
            </a:pPr>
            <a:r>
              <a:rPr lang="en"/>
              <a:t>Definition of Done (Acceptance criteria met, peer reviews, unit testing, security scan, QA (ST/PT), UAT/Prod Readiness)</a:t>
            </a:r>
            <a:endParaRPr/>
          </a:p>
          <a:p>
            <a:pPr indent="-342900" lvl="0" marL="457200" rtl="0" algn="l">
              <a:spcBef>
                <a:spcPts val="0"/>
              </a:spcBef>
              <a:spcAft>
                <a:spcPts val="0"/>
              </a:spcAft>
              <a:buSzPts val="1800"/>
              <a:buChar char="❏"/>
            </a:pPr>
            <a:r>
              <a:rPr lang="en"/>
              <a:t>Definition of Ready    (INVEST principle)</a:t>
            </a:r>
            <a:endParaRPr/>
          </a:p>
          <a:p>
            <a:pPr indent="-342900" lvl="0" marL="457200" rtl="0" algn="l">
              <a:spcBef>
                <a:spcPts val="0"/>
              </a:spcBef>
              <a:spcAft>
                <a:spcPts val="0"/>
              </a:spcAft>
              <a:buSzPts val="1800"/>
              <a:buChar char="❏"/>
            </a:pPr>
            <a:r>
              <a:rPr lang="en"/>
              <a:t>Estimation Guidance (TShirt Size, Story points, Development Days/Hrs)</a:t>
            </a:r>
            <a:endParaRPr/>
          </a:p>
          <a:p>
            <a:pPr indent="-342900" lvl="0" marL="457200" rtl="0" algn="l">
              <a:spcBef>
                <a:spcPts val="0"/>
              </a:spcBef>
              <a:spcAft>
                <a:spcPts val="0"/>
              </a:spcAft>
              <a:buSzPts val="1800"/>
              <a:buChar char="❏"/>
            </a:pPr>
            <a:r>
              <a:rPr lang="en"/>
              <a:t>Scrum Ceremonies (Daily Status, PBR, Sprint Planning/Review/Retrospective)</a:t>
            </a:r>
            <a:endParaRPr/>
          </a:p>
          <a:p>
            <a:pPr indent="0" lvl="0" marL="0" rtl="0" algn="l">
              <a:spcBef>
                <a:spcPts val="1200"/>
              </a:spcBef>
              <a:spcAft>
                <a:spcPts val="0"/>
              </a:spcAft>
              <a:buNone/>
            </a:pPr>
            <a:r>
              <a:rPr lang="en"/>
              <a:t>Setup a Jira and Repository Branching </a:t>
            </a:r>
            <a:r>
              <a:rPr lang="en"/>
              <a:t>strategy workflow </a:t>
            </a:r>
            <a:endParaRPr/>
          </a:p>
          <a:p>
            <a:pPr indent="0" lvl="0" marL="0" rtl="0" algn="l">
              <a:spcBef>
                <a:spcPts val="1200"/>
              </a:spcBef>
              <a:spcAft>
                <a:spcPts val="1200"/>
              </a:spcAft>
              <a:buNone/>
            </a:pPr>
            <a:r>
              <a:rPr lang="en"/>
              <a:t>Run a weekly architecture calls within tech team that focus improving product discussing design challenges (for resilient/scalable) and performance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a:t>
            </a:r>
            <a:endParaRPr/>
          </a:p>
        </p:txBody>
      </p:sp>
      <p:graphicFrame>
        <p:nvGraphicFramePr>
          <p:cNvPr id="108" name="Google Shape;108;p21"/>
          <p:cNvGraphicFramePr/>
          <p:nvPr/>
        </p:nvGraphicFramePr>
        <p:xfrm>
          <a:off x="132188" y="1489830"/>
          <a:ext cx="3000000" cy="3000000"/>
        </p:xfrm>
        <a:graphic>
          <a:graphicData uri="http://schemas.openxmlformats.org/drawingml/2006/table">
            <a:tbl>
              <a:tblPr>
                <a:noFill/>
                <a:tableStyleId>{2461DB9F-F150-488C-AB60-7A79F2A442EA}</a:tableStyleId>
              </a:tblPr>
              <a:tblGrid>
                <a:gridCol w="980900"/>
                <a:gridCol w="980900"/>
                <a:gridCol w="980900"/>
                <a:gridCol w="980900"/>
                <a:gridCol w="980900"/>
                <a:gridCol w="980900"/>
                <a:gridCol w="980900"/>
                <a:gridCol w="980900"/>
                <a:gridCol w="980900"/>
              </a:tblGrid>
              <a:tr h="1036300">
                <a:tc>
                  <a:txBody>
                    <a:bodyPr/>
                    <a:lstStyle/>
                    <a:p>
                      <a:pPr indent="0" lvl="0" marL="0" rtl="0" algn="l">
                        <a:spcBef>
                          <a:spcPts val="0"/>
                        </a:spcBef>
                        <a:spcAft>
                          <a:spcPts val="0"/>
                        </a:spcAft>
                        <a:buNone/>
                      </a:pPr>
                      <a:r>
                        <a:rPr lang="en">
                          <a:solidFill>
                            <a:srgbClr val="FF9900"/>
                          </a:solidFill>
                        </a:rPr>
                        <a:t>SPRINT DETAILS</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PLANNING DATE</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START</a:t>
                      </a:r>
                      <a:endParaRPr>
                        <a:solidFill>
                          <a:srgbClr val="FF9900"/>
                        </a:solidFill>
                      </a:endParaRPr>
                    </a:p>
                    <a:p>
                      <a:pPr indent="0" lvl="0" marL="0" rtl="0" algn="l">
                        <a:spcBef>
                          <a:spcPts val="0"/>
                        </a:spcBef>
                        <a:spcAft>
                          <a:spcPts val="0"/>
                        </a:spcAft>
                        <a:buNone/>
                      </a:pPr>
                      <a:r>
                        <a:rPr lang="en">
                          <a:solidFill>
                            <a:srgbClr val="FF9900"/>
                          </a:solidFill>
                        </a:rPr>
                        <a:t>DATE</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END</a:t>
                      </a:r>
                      <a:endParaRPr>
                        <a:solidFill>
                          <a:srgbClr val="FF9900"/>
                        </a:solidFill>
                      </a:endParaRPr>
                    </a:p>
                    <a:p>
                      <a:pPr indent="0" lvl="0" marL="0" rtl="0" algn="l">
                        <a:spcBef>
                          <a:spcPts val="0"/>
                        </a:spcBef>
                        <a:spcAft>
                          <a:spcPts val="0"/>
                        </a:spcAft>
                        <a:buNone/>
                      </a:pPr>
                      <a:r>
                        <a:rPr lang="en">
                          <a:solidFill>
                            <a:srgbClr val="FF9900"/>
                          </a:solidFill>
                        </a:rPr>
                        <a:t>DATE</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SPRINT CLOSED</a:t>
                      </a:r>
                      <a:endParaRPr>
                        <a:solidFill>
                          <a:srgbClr val="FF9900"/>
                        </a:solidFill>
                      </a:endParaRPr>
                    </a:p>
                    <a:p>
                      <a:pPr indent="0" lvl="0" marL="0" rtl="0" algn="l">
                        <a:spcBef>
                          <a:spcPts val="0"/>
                        </a:spcBef>
                        <a:spcAft>
                          <a:spcPts val="0"/>
                        </a:spcAft>
                        <a:buNone/>
                      </a:pPr>
                      <a:r>
                        <a:rPr lang="en">
                          <a:solidFill>
                            <a:srgbClr val="FF9900"/>
                          </a:solidFill>
                        </a:rPr>
                        <a:t>DATE</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SPRINT</a:t>
                      </a:r>
                      <a:endParaRPr>
                        <a:solidFill>
                          <a:srgbClr val="FF9900"/>
                        </a:solidFill>
                      </a:endParaRPr>
                    </a:p>
                    <a:p>
                      <a:pPr indent="0" lvl="0" marL="0" rtl="0" algn="l">
                        <a:spcBef>
                          <a:spcPts val="0"/>
                        </a:spcBef>
                        <a:spcAft>
                          <a:spcPts val="0"/>
                        </a:spcAft>
                        <a:buNone/>
                      </a:pPr>
                      <a:r>
                        <a:rPr lang="en">
                          <a:solidFill>
                            <a:srgbClr val="FF9900"/>
                          </a:solidFill>
                        </a:rPr>
                        <a:t>REVIEW</a:t>
                      </a:r>
                      <a:endParaRPr>
                        <a:solidFill>
                          <a:srgbClr val="FF9900"/>
                        </a:solidFill>
                      </a:endParaRPr>
                    </a:p>
                    <a:p>
                      <a:pPr indent="0" lvl="0" marL="0" rtl="0" algn="l">
                        <a:spcBef>
                          <a:spcPts val="0"/>
                        </a:spcBef>
                        <a:spcAft>
                          <a:spcPts val="0"/>
                        </a:spcAft>
                        <a:buNone/>
                      </a:pPr>
                      <a:r>
                        <a:rPr lang="en">
                          <a:solidFill>
                            <a:srgbClr val="FF9900"/>
                          </a:solidFill>
                        </a:rPr>
                        <a:t>DATE</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EXPECTED SPRINT</a:t>
                      </a:r>
                      <a:endParaRPr>
                        <a:solidFill>
                          <a:srgbClr val="FF9900"/>
                        </a:solidFill>
                      </a:endParaRPr>
                    </a:p>
                    <a:p>
                      <a:pPr indent="0" lvl="0" marL="0" rtl="0" algn="l">
                        <a:spcBef>
                          <a:spcPts val="0"/>
                        </a:spcBef>
                        <a:spcAft>
                          <a:spcPts val="0"/>
                        </a:spcAft>
                        <a:buNone/>
                      </a:pPr>
                      <a:r>
                        <a:rPr lang="en">
                          <a:solidFill>
                            <a:srgbClr val="FF9900"/>
                          </a:solidFill>
                        </a:rPr>
                        <a:t>GOAL</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ACTUAL GOAL</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SPRINT DEMO COMMENTS</a:t>
                      </a:r>
                      <a:endParaRPr>
                        <a:solidFill>
                          <a:srgbClr val="FF9900"/>
                        </a:solidFill>
                      </a:endParaRPr>
                    </a:p>
                  </a:txBody>
                  <a:tcPr marT="91425" marB="91425" marR="91425" marL="91425"/>
                </a:tc>
              </a:tr>
              <a:tr h="979975">
                <a:tc>
                  <a:txBody>
                    <a:bodyPr/>
                    <a:lstStyle/>
                    <a:p>
                      <a:pPr indent="0" lvl="0" marL="0" rtl="0" algn="l">
                        <a:spcBef>
                          <a:spcPts val="0"/>
                        </a:spcBef>
                        <a:spcAft>
                          <a:spcPts val="0"/>
                        </a:spcAft>
                        <a:buNone/>
                      </a:pPr>
                      <a:r>
                        <a:rPr lang="en">
                          <a:solidFill>
                            <a:srgbClr val="879D30"/>
                          </a:solidFill>
                        </a:rPr>
                        <a:t>Sprint 0</a:t>
                      </a:r>
                      <a:endParaRPr>
                        <a:solidFill>
                          <a:srgbClr val="879D30"/>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79975">
                <a:tc>
                  <a:txBody>
                    <a:bodyPr/>
                    <a:lstStyle/>
                    <a:p>
                      <a:pPr indent="0" lvl="0" marL="0" rtl="0" algn="l">
                        <a:spcBef>
                          <a:spcPts val="0"/>
                        </a:spcBef>
                        <a:spcAft>
                          <a:spcPts val="0"/>
                        </a:spcAft>
                        <a:buNone/>
                      </a:pPr>
                      <a:r>
                        <a:rPr lang="en">
                          <a:solidFill>
                            <a:srgbClr val="6AA84F"/>
                          </a:solidFill>
                        </a:rPr>
                        <a:t>Sprint 1</a:t>
                      </a:r>
                      <a:endParaRPr>
                        <a:solidFill>
                          <a:srgbClr val="6AA84F"/>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