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3" r:id="rId3"/>
    <p:sldId id="256" r:id="rId4"/>
    <p:sldId id="257" r:id="rId5"/>
    <p:sldId id="258" r:id="rId6"/>
    <p:sldId id="259" r:id="rId7"/>
    <p:sldId id="260" r:id="rId8"/>
    <p:sldId id="261" r:id="rId9"/>
    <p:sldId id="272"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2140" y="1557020"/>
            <a:ext cx="8157845" cy="1634490"/>
          </a:xfrm>
          <a:prstGeom prst="rect">
            <a:avLst/>
          </a:prstGeom>
          <a:noFill/>
        </p:spPr>
        <p:txBody>
          <a:bodyPr wrap="square" rtlCol="0">
            <a:noAutofit/>
          </a:bodyPr>
          <a:p>
            <a:r>
              <a:rPr lang="en-US" altLang="zh-CN" sz="2800"/>
              <a:t>APK </a:t>
            </a:r>
            <a:r>
              <a:rPr lang="zh-CN" altLang="en-US" sz="2800"/>
              <a:t>是</a:t>
            </a:r>
            <a:r>
              <a:rPr lang="en-US" altLang="zh-CN" sz="2800"/>
              <a:t> Android Package Kit </a:t>
            </a:r>
            <a:r>
              <a:rPr lang="zh-CN" altLang="en-US" sz="2800"/>
              <a:t>的缩写，是</a:t>
            </a:r>
            <a:r>
              <a:rPr lang="en-US" altLang="zh-CN" sz="2800"/>
              <a:t> Android </a:t>
            </a:r>
            <a:r>
              <a:rPr lang="zh-CN" altLang="en-US" sz="2800"/>
              <a:t>应用程序使用的文件类型。它相当于</a:t>
            </a:r>
            <a:r>
              <a:rPr lang="en-US" altLang="zh-CN" sz="2800"/>
              <a:t> Windows </a:t>
            </a:r>
            <a:r>
              <a:rPr lang="zh-CN" altLang="en-US" sz="2800"/>
              <a:t>上的可执行文件（</a:t>
            </a:r>
            <a:r>
              <a:rPr lang="en-US" altLang="zh-CN" sz="2800"/>
              <a:t>.exe</a:t>
            </a:r>
            <a:r>
              <a:rPr lang="zh-CN" altLang="en-US" sz="2800"/>
              <a:t>），用于在基于</a:t>
            </a:r>
            <a:r>
              <a:rPr lang="en-US" altLang="zh-CN" sz="2800"/>
              <a:t> Android </a:t>
            </a:r>
            <a:r>
              <a:rPr lang="zh-CN" altLang="en-US" sz="2800"/>
              <a:t>的硬件（包括手机或平板电脑、</a:t>
            </a:r>
            <a:r>
              <a:rPr lang="en-US" altLang="zh-CN" sz="2800"/>
              <a:t>Android TV </a:t>
            </a:r>
            <a:r>
              <a:rPr lang="zh-CN" altLang="en-US" sz="2800"/>
              <a:t>等多媒体硬件，有时甚至是</a:t>
            </a:r>
            <a:r>
              <a:rPr lang="en-US" altLang="zh-CN" sz="2800"/>
              <a:t> Wear OS </a:t>
            </a:r>
            <a:r>
              <a:rPr lang="zh-CN" altLang="en-US" sz="2800"/>
              <a:t>智能手表）上安装应用程序。</a:t>
            </a:r>
            <a:endParaRPr lang="zh-CN" altLang="en-US" sz="2800"/>
          </a:p>
        </p:txBody>
      </p:sp>
      <p:sp>
        <p:nvSpPr>
          <p:cNvPr id="5" name="文本框 4"/>
          <p:cNvSpPr txBox="1"/>
          <p:nvPr/>
        </p:nvSpPr>
        <p:spPr>
          <a:xfrm>
            <a:off x="611505" y="476885"/>
            <a:ext cx="2011045" cy="800100"/>
          </a:xfrm>
          <a:prstGeom prst="rect">
            <a:avLst/>
          </a:prstGeom>
          <a:noFill/>
        </p:spPr>
        <p:txBody>
          <a:bodyPr wrap="square" rtlCol="0">
            <a:noAutofit/>
          </a:bodyPr>
          <a:p>
            <a:r>
              <a:rPr lang="en-US" altLang="zh-CN" sz="4000"/>
              <a:t>apk</a:t>
            </a:r>
            <a:endParaRPr lang="en-US" altLang="zh-CN"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476885"/>
            <a:ext cx="1891665" cy="726440"/>
          </a:xfrm>
        </p:spPr>
        <p:txBody>
          <a:bodyPr/>
          <a:p>
            <a:r>
              <a:rPr lang="en-US" altLang="zh-CN" sz="2800"/>
              <a:t>lib</a:t>
            </a:r>
            <a:endParaRPr lang="en-US" altLang="zh-CN" sz="2800"/>
          </a:p>
        </p:txBody>
      </p:sp>
      <p:sp>
        <p:nvSpPr>
          <p:cNvPr id="3" name="内容占位符 2"/>
          <p:cNvSpPr>
            <a:spLocks noGrp="1"/>
          </p:cNvSpPr>
          <p:nvPr>
            <p:ph idx="1"/>
          </p:nvPr>
        </p:nvSpPr>
        <p:spPr/>
        <p:txBody>
          <a:bodyPr/>
          <a:p>
            <a:r>
              <a:rPr lang="zh-CN" altLang="en-US"/>
              <a:t>在</a:t>
            </a:r>
            <a:r>
              <a:rPr lang="en-US" altLang="zh-CN"/>
              <a:t> Android </a:t>
            </a:r>
            <a:r>
              <a:rPr lang="zh-CN" altLang="en-US"/>
              <a:t>中，</a:t>
            </a:r>
            <a:r>
              <a:rPr lang="en-US" altLang="zh-CN"/>
              <a:t>lib </a:t>
            </a:r>
            <a:r>
              <a:rPr lang="zh-CN" altLang="en-US"/>
              <a:t>库是一组可以被应用程序调用的底层代码。它们通常是用</a:t>
            </a:r>
            <a:r>
              <a:rPr lang="en-US" altLang="zh-CN"/>
              <a:t> C </a:t>
            </a:r>
            <a:r>
              <a:rPr lang="zh-CN" altLang="en-US"/>
              <a:t>或</a:t>
            </a:r>
            <a:r>
              <a:rPr lang="en-US" altLang="zh-CN"/>
              <a:t> C++ </a:t>
            </a:r>
            <a:r>
              <a:rPr lang="zh-CN" altLang="en-US"/>
              <a:t>开发的，并通过接口</a:t>
            </a:r>
            <a:r>
              <a:rPr lang="en-US" altLang="zh-CN"/>
              <a:t>JNI</a:t>
            </a:r>
            <a:r>
              <a:rPr lang="zh-CN" altLang="en-US"/>
              <a:t>（</a:t>
            </a:r>
            <a:r>
              <a:rPr lang="en-US" altLang="zh-CN"/>
              <a:t>Java Native Interface</a:t>
            </a:r>
            <a:r>
              <a:rPr lang="zh-CN" altLang="en-US"/>
              <a:t>）与</a:t>
            </a:r>
            <a:r>
              <a:rPr lang="en-US" altLang="zh-CN"/>
              <a:t> Java </a:t>
            </a:r>
            <a:r>
              <a:rPr lang="zh-CN" altLang="en-US"/>
              <a:t>交互。</a:t>
            </a:r>
            <a:r>
              <a:rPr lang="en-US" altLang="zh-CN"/>
              <a:t>Android </a:t>
            </a:r>
            <a:r>
              <a:rPr lang="zh-CN" altLang="en-US"/>
              <a:t>提供了多种内置的</a:t>
            </a:r>
            <a:r>
              <a:rPr lang="en-US" altLang="zh-CN"/>
              <a:t> lib </a:t>
            </a:r>
            <a:r>
              <a:rPr lang="zh-CN" altLang="en-US"/>
              <a:t>库，以支持不同的功能，例如音视频处理、图形操作等。</a:t>
            </a:r>
            <a:endParaRPr lang="zh-CN" altLang="en-US"/>
          </a:p>
          <a:p>
            <a:r>
              <a:rPr lang="en-US" altLang="zh-CN"/>
              <a:t>.so</a:t>
            </a:r>
            <a:r>
              <a:rPr lang="zh-CN" altLang="en-US"/>
              <a:t>库</a:t>
            </a:r>
            <a:r>
              <a:rPr lang="en-US" altLang="zh-CN"/>
              <a:t>(c</a:t>
            </a:r>
            <a:r>
              <a:rPr lang="zh-CN" altLang="en-US"/>
              <a:t>或</a:t>
            </a:r>
            <a:r>
              <a:rPr lang="en-US" altLang="zh-CN"/>
              <a:t>c++</a:t>
            </a:r>
            <a:r>
              <a:rPr lang="zh-CN" altLang="en-US"/>
              <a:t>编译的动态链接库</a:t>
            </a:r>
            <a:r>
              <a:rPr lang="en-US" altLang="zh-CN"/>
              <a:t>)</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1969135" cy="918210"/>
          </a:xfrm>
        </p:spPr>
        <p:txBody>
          <a:bodyPr/>
          <a:p>
            <a:r>
              <a:rPr lang="en-US" altLang="zh-CN" sz="2800"/>
              <a:t>META-INF</a:t>
            </a:r>
            <a:endParaRPr lang="en-US" altLang="zh-CN" sz="2800"/>
          </a:p>
        </p:txBody>
      </p:sp>
      <p:sp>
        <p:nvSpPr>
          <p:cNvPr id="3" name="内容占位符 2"/>
          <p:cNvSpPr>
            <a:spLocks noGrp="1"/>
          </p:cNvSpPr>
          <p:nvPr>
            <p:ph idx="1"/>
          </p:nvPr>
        </p:nvSpPr>
        <p:spPr>
          <a:xfrm>
            <a:off x="457200" y="1600200"/>
            <a:ext cx="8373110" cy="3422015"/>
          </a:xfrm>
        </p:spPr>
        <p:txBody>
          <a:bodyPr/>
          <a:p>
            <a:r>
              <a:rPr lang="en-US" altLang="zh-CN"/>
              <a:t>META-INF</a:t>
            </a:r>
            <a:r>
              <a:rPr lang="zh-CN" altLang="en-US"/>
              <a:t>文件夹是存放数字签名相关文件的文件夹</a:t>
            </a:r>
            <a:endParaRPr lang="zh-CN" altLang="en-US"/>
          </a:p>
          <a:p>
            <a:r>
              <a:rPr lang="zh-CN" altLang="en-US"/>
              <a:t>数字</a:t>
            </a:r>
            <a:r>
              <a:rPr lang="zh-CN" altLang="en-US"/>
              <a:t>签名用于保护</a:t>
            </a:r>
            <a:r>
              <a:rPr lang="en-US" altLang="zh-CN"/>
              <a:t>APK</a:t>
            </a:r>
            <a:r>
              <a:rPr lang="zh-CN" altLang="en-US"/>
              <a:t>文件的完整性和真实性的重要文件，可以确保</a:t>
            </a:r>
            <a:r>
              <a:rPr lang="en-US" altLang="zh-CN"/>
              <a:t>APK</a:t>
            </a:r>
            <a:r>
              <a:rPr lang="zh-CN" altLang="en-US"/>
              <a:t>文件来自合法的开发者，并且没有被篡改过</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274955"/>
            <a:ext cx="3526155" cy="600710"/>
          </a:xfrm>
        </p:spPr>
        <p:txBody>
          <a:bodyPr/>
          <a:p>
            <a:r>
              <a:rPr lang="en-US" altLang="zh-CN" sz="2800"/>
              <a:t>AndroidManifest.xml</a:t>
            </a:r>
            <a:endParaRPr lang="en-US" altLang="zh-CN" sz="2800"/>
          </a:p>
        </p:txBody>
      </p:sp>
      <p:sp>
        <p:nvSpPr>
          <p:cNvPr id="3" name="内容占位符 2"/>
          <p:cNvSpPr>
            <a:spLocks noGrp="1"/>
          </p:cNvSpPr>
          <p:nvPr>
            <p:ph idx="1"/>
          </p:nvPr>
        </p:nvSpPr>
        <p:spPr/>
        <p:txBody>
          <a:bodyPr/>
          <a:p>
            <a:r>
              <a:rPr lang="zh-CN" altLang="en-US"/>
              <a:t>这是</a:t>
            </a:r>
            <a:r>
              <a:rPr lang="en-US" altLang="zh-CN"/>
              <a:t>android</a:t>
            </a:r>
            <a:r>
              <a:rPr lang="zh-CN" altLang="en-US"/>
              <a:t>项目的系统清单文件，里面包含了程序中所有使用到的相关组件、各种权限和一些其他信息。</a:t>
            </a:r>
            <a:endParaRPr lang="zh-CN" altLang="en-US"/>
          </a:p>
          <a:p>
            <a:r>
              <a:rPr lang="zh-CN" altLang="en-US"/>
              <a:t>详解可以看</a:t>
            </a:r>
            <a:r>
              <a:rPr lang="en-US" altLang="zh-CN"/>
              <a:t>https://www.cnblogs.com/shujk/p/14961572.html</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244090" cy="702310"/>
          </a:xfrm>
        </p:spPr>
        <p:txBody>
          <a:bodyPr/>
          <a:p>
            <a:r>
              <a:rPr lang="en-US" altLang="zh-CN" sz="2800"/>
              <a:t>class.dex</a:t>
            </a:r>
            <a:endParaRPr lang="en-US" altLang="zh-CN" sz="2800"/>
          </a:p>
        </p:txBody>
      </p:sp>
      <p:sp>
        <p:nvSpPr>
          <p:cNvPr id="3" name="内容占位符 2"/>
          <p:cNvSpPr>
            <a:spLocks noGrp="1"/>
          </p:cNvSpPr>
          <p:nvPr>
            <p:ph idx="1"/>
          </p:nvPr>
        </p:nvSpPr>
        <p:spPr/>
        <p:txBody>
          <a:bodyPr/>
          <a:p>
            <a:r>
              <a:rPr lang="zh-CN" altLang="en-US"/>
              <a:t>应用的可执行文件，</a:t>
            </a:r>
            <a:r>
              <a:rPr lang="en-US" altLang="zh-CN"/>
              <a:t>android</a:t>
            </a:r>
            <a:r>
              <a:rPr lang="zh-CN" altLang="en-US"/>
              <a:t>的所有代码都集中在此</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5400"/>
              <a:t>apk</a:t>
            </a:r>
            <a:r>
              <a:rPr lang="zh-CN" altLang="en-US" sz="5400"/>
              <a:t>的四大组件</a:t>
            </a:r>
            <a:endParaRPr lang="zh-CN" altLang="en-US" sz="5400"/>
          </a:p>
        </p:txBody>
      </p:sp>
      <p:sp>
        <p:nvSpPr>
          <p:cNvPr id="3" name="内容占位符 2"/>
          <p:cNvSpPr>
            <a:spLocks noGrp="1"/>
          </p:cNvSpPr>
          <p:nvPr>
            <p:ph idx="1"/>
          </p:nvPr>
        </p:nvSpPr>
        <p:spPr/>
        <p:txBody>
          <a:bodyPr/>
          <a:p>
            <a:r>
              <a:rPr lang="en-US" altLang="zh-CN"/>
              <a:t>Activity</a:t>
            </a:r>
            <a:endParaRPr lang="en-US" altLang="zh-CN"/>
          </a:p>
          <a:p>
            <a:r>
              <a:rPr lang="en-US" altLang="zh-CN"/>
              <a:t>Service</a:t>
            </a:r>
            <a:endParaRPr lang="en-US" altLang="zh-CN"/>
          </a:p>
          <a:p>
            <a:r>
              <a:rPr lang="en-US" altLang="zh-CN"/>
              <a:t>Broadcast receive</a:t>
            </a:r>
            <a:endParaRPr lang="en-US" altLang="zh-CN"/>
          </a:p>
          <a:p>
            <a:r>
              <a:rPr lang="en-US" altLang="zh-CN"/>
              <a:t>Content provider</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3245485" cy="911860"/>
          </a:xfrm>
        </p:spPr>
        <p:txBody>
          <a:bodyPr/>
          <a:p>
            <a:r>
              <a:rPr lang="en-US" altLang="zh-CN" sz="2800"/>
              <a:t>activity(</a:t>
            </a:r>
            <a:r>
              <a:rPr lang="zh-CN" altLang="en-US" sz="2800"/>
              <a:t>一</a:t>
            </a:r>
            <a:r>
              <a:rPr lang="en-US" altLang="zh-CN" sz="2800"/>
              <a:t>)</a:t>
            </a:r>
            <a:endParaRPr lang="en-US" altLang="zh-CN" sz="2800"/>
          </a:p>
        </p:txBody>
      </p:sp>
      <p:sp>
        <p:nvSpPr>
          <p:cNvPr id="3" name="内容占位符 2"/>
          <p:cNvSpPr>
            <a:spLocks noGrp="1"/>
          </p:cNvSpPr>
          <p:nvPr>
            <p:ph idx="1"/>
          </p:nvPr>
        </p:nvSpPr>
        <p:spPr>
          <a:xfrm>
            <a:off x="457200" y="1600200"/>
            <a:ext cx="8298180" cy="4867910"/>
          </a:xfrm>
        </p:spPr>
        <p:txBody>
          <a:bodyPr/>
          <a:p>
            <a:r>
              <a:rPr lang="zh-CN" altLang="en-US" sz="2000"/>
              <a:t>用于表现功能，每个界面就是一个</a:t>
            </a:r>
            <a:r>
              <a:rPr lang="en-US" altLang="zh-CN" sz="2000"/>
              <a:t>activity</a:t>
            </a:r>
            <a:r>
              <a:rPr lang="zh-CN" altLang="en-US" sz="2000"/>
              <a:t>。</a:t>
            </a:r>
            <a:endParaRPr lang="zh-CN" altLang="en-US" sz="2000"/>
          </a:p>
          <a:p>
            <a:r>
              <a:rPr lang="zh-CN" altLang="en-US" sz="2000"/>
              <a:t>相关方法</a:t>
            </a:r>
            <a:endParaRPr lang="zh-CN" altLang="en-US" sz="2000"/>
          </a:p>
          <a:p>
            <a:r>
              <a:rPr lang="en-US" altLang="zh-CN" sz="2000"/>
              <a:t>1.onCreate()</a:t>
            </a:r>
            <a:r>
              <a:rPr lang="zh-CN" altLang="en-US" sz="2000"/>
              <a:t>创造的时候会调用</a:t>
            </a:r>
            <a:endParaRPr lang="zh-CN" altLang="en-US" sz="2000"/>
          </a:p>
          <a:p>
            <a:r>
              <a:rPr lang="en-US" altLang="zh-CN" sz="2000"/>
              <a:t>2.onStart()</a:t>
            </a:r>
            <a:r>
              <a:rPr lang="zh-CN" altLang="en-US" sz="2000"/>
              <a:t>活动由不可见变为可见的时候调用</a:t>
            </a:r>
            <a:endParaRPr lang="zh-CN" altLang="en-US" sz="2000"/>
          </a:p>
          <a:p>
            <a:r>
              <a:rPr lang="en-US" altLang="zh-CN" sz="2000"/>
              <a:t>3.onResume()</a:t>
            </a:r>
            <a:r>
              <a:rPr lang="zh-CN" altLang="en-US" sz="2000"/>
              <a:t>准备和用户交互的时候调用</a:t>
            </a:r>
            <a:endParaRPr lang="zh-CN" altLang="en-US" sz="2000"/>
          </a:p>
          <a:p>
            <a:r>
              <a:rPr lang="en-US" altLang="zh-CN" sz="2000"/>
              <a:t>4.onStop()</a:t>
            </a:r>
            <a:r>
              <a:rPr lang="zh-CN" altLang="en-US" sz="2000"/>
              <a:t>活动变为不可见的时候调用</a:t>
            </a:r>
            <a:endParaRPr lang="zh-CN" altLang="en-US" sz="2000"/>
          </a:p>
          <a:p>
            <a:r>
              <a:rPr lang="en-US" altLang="zh-CN" sz="2000"/>
              <a:t>5.onPause()</a:t>
            </a:r>
            <a:r>
              <a:rPr lang="zh-CN" altLang="en-US" sz="2000"/>
              <a:t>活动停用的时候调用，就是当前页面弹出一个小窗时候调用，此时操作不了当前</a:t>
            </a:r>
            <a:r>
              <a:rPr lang="en-US" altLang="zh-CN" sz="2000"/>
              <a:t>activity</a:t>
            </a:r>
            <a:endParaRPr lang="en-US" altLang="zh-CN" sz="2000"/>
          </a:p>
          <a:p>
            <a:r>
              <a:rPr lang="en-US" altLang="zh-CN" sz="2000"/>
              <a:t>6.onDestroy()</a:t>
            </a:r>
            <a:r>
              <a:rPr lang="zh-CN" altLang="en-US" sz="2000"/>
              <a:t>销毁活动前调用，释放空间，清出栈</a:t>
            </a:r>
            <a:endParaRPr lang="zh-CN" altLang="en-US" sz="2000"/>
          </a:p>
          <a:p>
            <a:r>
              <a:rPr lang="en-US" altLang="zh-CN" sz="2000"/>
              <a:t>7.onRestart()</a:t>
            </a:r>
            <a:r>
              <a:rPr lang="zh-CN" altLang="en-US" sz="2000"/>
              <a:t>活动由</a:t>
            </a:r>
            <a:r>
              <a:rPr lang="en-US" altLang="zh-CN" sz="2000"/>
              <a:t>pause</a:t>
            </a:r>
            <a:r>
              <a:rPr lang="zh-CN" altLang="en-US" sz="2000"/>
              <a:t>变为可运行时调用</a:t>
            </a:r>
            <a:endParaRPr lang="zh-CN" altLang="en-US" sz="2000"/>
          </a:p>
          <a:p>
            <a:r>
              <a:rPr lang="zh-CN" altLang="en-US" sz="2000"/>
              <a:t>生命周期</a:t>
            </a:r>
            <a:endParaRPr lang="zh-CN" altLang="en-US" sz="2000"/>
          </a:p>
          <a:p>
            <a:r>
              <a:rPr lang="en-US" altLang="zh-CN" sz="2000"/>
              <a:t>1.</a:t>
            </a:r>
            <a:r>
              <a:rPr lang="zh-CN" altLang="en-US" sz="2000"/>
              <a:t>完整生存期：从</a:t>
            </a:r>
            <a:r>
              <a:rPr lang="en-US" altLang="zh-CN" sz="2000"/>
              <a:t>create</a:t>
            </a:r>
            <a:r>
              <a:rPr lang="zh-CN" altLang="en-US" sz="2000"/>
              <a:t>到</a:t>
            </a:r>
            <a:r>
              <a:rPr lang="en-US" altLang="zh-CN" sz="2000"/>
              <a:t>destroy</a:t>
            </a:r>
            <a:endParaRPr lang="en-US" altLang="zh-CN" sz="2000"/>
          </a:p>
          <a:p>
            <a:r>
              <a:rPr lang="en-US" altLang="zh-CN" sz="2000"/>
              <a:t>2.</a:t>
            </a:r>
            <a:r>
              <a:rPr lang="zh-CN" altLang="en-US" sz="2000"/>
              <a:t>可见生存期：从</a:t>
            </a:r>
            <a:r>
              <a:rPr lang="en-US" altLang="zh-CN" sz="2000"/>
              <a:t>start</a:t>
            </a:r>
            <a:r>
              <a:rPr lang="zh-CN" altLang="en-US" sz="2000"/>
              <a:t>到</a:t>
            </a:r>
            <a:r>
              <a:rPr lang="en-US" altLang="zh-CN" sz="2000"/>
              <a:t>stop</a:t>
            </a:r>
            <a:endParaRPr lang="en-US" altLang="zh-CN"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820035" cy="1089025"/>
          </a:xfrm>
        </p:spPr>
        <p:txBody>
          <a:bodyPr/>
          <a:p>
            <a:r>
              <a:rPr lang="en-US" altLang="zh-CN" sz="2800"/>
              <a:t>activity(</a:t>
            </a:r>
            <a:r>
              <a:rPr lang="zh-CN" altLang="en-US" sz="2800"/>
              <a:t>二</a:t>
            </a:r>
            <a:r>
              <a:rPr lang="en-US" altLang="zh-CN" sz="2800"/>
              <a:t>)</a:t>
            </a:r>
            <a:endParaRPr lang="en-US" altLang="zh-CN" sz="2800"/>
          </a:p>
        </p:txBody>
      </p:sp>
      <p:sp>
        <p:nvSpPr>
          <p:cNvPr id="3" name="内容占位符 2"/>
          <p:cNvSpPr>
            <a:spLocks noGrp="1"/>
          </p:cNvSpPr>
          <p:nvPr>
            <p:ph idx="1"/>
          </p:nvPr>
        </p:nvSpPr>
        <p:spPr/>
        <p:txBody>
          <a:bodyPr/>
          <a:p>
            <a:r>
              <a:rPr lang="zh-CN" altLang="en-US"/>
              <a:t>管理模式</a:t>
            </a:r>
            <a:endParaRPr lang="zh-CN" altLang="en-US"/>
          </a:p>
          <a:p>
            <a:r>
              <a:rPr lang="en-US" altLang="zh-CN"/>
              <a:t>1.standard:</a:t>
            </a:r>
            <a:r>
              <a:rPr lang="zh-CN" altLang="en-US"/>
              <a:t>模式</a:t>
            </a:r>
            <a:r>
              <a:rPr lang="en-US" altLang="zh-CN"/>
              <a:t>android</a:t>
            </a:r>
            <a:r>
              <a:rPr lang="zh-CN" altLang="en-US"/>
              <a:t>采用多个</a:t>
            </a:r>
            <a:r>
              <a:rPr lang="en-US" altLang="zh-CN"/>
              <a:t>Task</a:t>
            </a:r>
            <a:r>
              <a:rPr lang="zh-CN" altLang="en-US"/>
              <a:t>管理多个</a:t>
            </a:r>
            <a:r>
              <a:rPr lang="en-US" altLang="zh-CN"/>
              <a:t>activity,</a:t>
            </a:r>
            <a:r>
              <a:rPr lang="zh-CN" altLang="en-US"/>
              <a:t>每启动一个</a:t>
            </a:r>
            <a:r>
              <a:rPr lang="en-US" altLang="zh-CN"/>
              <a:t>app</a:t>
            </a:r>
            <a:r>
              <a:rPr lang="zh-CN" altLang="en-US"/>
              <a:t>，</a:t>
            </a:r>
            <a:r>
              <a:rPr lang="en-US" altLang="zh-CN"/>
              <a:t>android</a:t>
            </a:r>
            <a:r>
              <a:rPr lang="zh-CN" altLang="en-US"/>
              <a:t>就会创造一个</a:t>
            </a:r>
            <a:r>
              <a:rPr lang="en-US" altLang="zh-CN"/>
              <a:t>Task,</a:t>
            </a:r>
            <a:r>
              <a:rPr lang="zh-CN" altLang="en-US"/>
              <a:t>然后每启动一个</a:t>
            </a:r>
            <a:r>
              <a:rPr lang="en-US" altLang="zh-CN"/>
              <a:t>activity,</a:t>
            </a:r>
            <a:r>
              <a:rPr lang="zh-CN" altLang="en-US"/>
              <a:t>就把当前的</a:t>
            </a:r>
            <a:r>
              <a:rPr lang="en-US" altLang="zh-CN"/>
              <a:t>activity</a:t>
            </a:r>
            <a:r>
              <a:rPr lang="zh-CN" altLang="en-US"/>
              <a:t>压入栈顶。</a:t>
            </a:r>
            <a:endParaRPr lang="zh-CN" altLang="en-US"/>
          </a:p>
          <a:p>
            <a:r>
              <a:rPr lang="en-US" altLang="zh-CN"/>
              <a:t>2.singleTop</a:t>
            </a:r>
            <a:r>
              <a:rPr lang="zh-CN" altLang="en-US"/>
              <a:t>模式：这个模式下启动的</a:t>
            </a:r>
            <a:r>
              <a:rPr lang="en-US" altLang="zh-CN"/>
              <a:t>activity</a:t>
            </a:r>
            <a:r>
              <a:rPr lang="zh-CN" altLang="en-US"/>
              <a:t>作栈顶的时候可以被复用，就是可以从界面</a:t>
            </a:r>
            <a:r>
              <a:rPr lang="en-US" altLang="zh-CN"/>
              <a:t>a-&gt;</a:t>
            </a:r>
            <a:r>
              <a:rPr lang="zh-CN" altLang="en-US"/>
              <a:t>界面</a:t>
            </a:r>
            <a:r>
              <a:rPr lang="en-US" altLang="zh-CN"/>
              <a:t>b-&gt;</a:t>
            </a:r>
            <a:r>
              <a:rPr lang="zh-CN" altLang="en-US"/>
              <a:t>界面</a:t>
            </a:r>
            <a:r>
              <a:rPr lang="en-US" altLang="zh-CN"/>
              <a:t>b</a:t>
            </a:r>
            <a:r>
              <a:rPr lang="zh-CN" altLang="en-US"/>
              <a:t>。这里栈顶</a:t>
            </a:r>
            <a:r>
              <a:rPr lang="en-US" altLang="zh-CN"/>
              <a:t>b</a:t>
            </a:r>
            <a:r>
              <a:rPr lang="zh-CN" altLang="en-US"/>
              <a:t>就被复用了</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567940" cy="707390"/>
          </a:xfrm>
        </p:spPr>
        <p:txBody>
          <a:bodyPr/>
          <a:p>
            <a:r>
              <a:rPr lang="en-US" altLang="zh-CN" sz="2800"/>
              <a:t>service</a:t>
            </a:r>
            <a:endParaRPr lang="en-US" altLang="zh-CN" sz="2800"/>
          </a:p>
        </p:txBody>
      </p:sp>
      <p:sp>
        <p:nvSpPr>
          <p:cNvPr id="3" name="内容占位符 2"/>
          <p:cNvSpPr>
            <a:spLocks noGrp="1"/>
          </p:cNvSpPr>
          <p:nvPr>
            <p:ph idx="1"/>
          </p:nvPr>
        </p:nvSpPr>
        <p:spPr>
          <a:xfrm>
            <a:off x="467360" y="982345"/>
            <a:ext cx="6541770" cy="953770"/>
          </a:xfrm>
        </p:spPr>
        <p:txBody>
          <a:bodyPr/>
          <a:p>
            <a:r>
              <a:rPr lang="zh-CN" altLang="en-US" sz="2000"/>
              <a:t>服务是一个后台运行的组件，执行长时间运行且不需要用户交互的任务。听歌的时候把界面放后台了，歌仍然在放，此时就是一个</a:t>
            </a:r>
            <a:r>
              <a:rPr lang="en-US" altLang="zh-CN" sz="2000"/>
              <a:t>service</a:t>
            </a:r>
            <a:r>
              <a:rPr lang="zh-CN" altLang="en-US" sz="2000"/>
              <a:t>在运行。</a:t>
            </a:r>
            <a:endParaRPr lang="zh-CN" altLang="en-US" sz="2000"/>
          </a:p>
          <a:p>
            <a:r>
              <a:rPr lang="zh-CN" altLang="en-US" sz="2000"/>
              <a:t>状态</a:t>
            </a:r>
            <a:endParaRPr lang="zh-CN" altLang="en-US" sz="2000"/>
          </a:p>
          <a:p>
            <a:r>
              <a:rPr lang="en-US" altLang="zh-CN" sz="2000"/>
              <a:t>1.Started:</a:t>
            </a:r>
            <a:r>
              <a:rPr lang="zh-CN" altLang="en-US" sz="2000"/>
              <a:t>普通运行模式，普通生命周期，从</a:t>
            </a:r>
            <a:r>
              <a:rPr lang="en-US" altLang="zh-CN" sz="2000"/>
              <a:t>onCreate</a:t>
            </a:r>
            <a:r>
              <a:rPr lang="zh-CN" altLang="en-US" sz="2000"/>
              <a:t>、</a:t>
            </a:r>
            <a:r>
              <a:rPr lang="en-US" altLang="zh-CN" sz="2000"/>
              <a:t>onStarted</a:t>
            </a:r>
            <a:r>
              <a:rPr lang="zh-CN" altLang="en-US" sz="2000"/>
              <a:t>到</a:t>
            </a:r>
            <a:r>
              <a:rPr lang="en-US" altLang="zh-CN" sz="2000"/>
              <a:t>no callback</a:t>
            </a:r>
            <a:r>
              <a:rPr lang="zh-CN" altLang="en-US" sz="2000"/>
              <a:t>后</a:t>
            </a:r>
            <a:r>
              <a:rPr lang="en-US" altLang="zh-CN" sz="2000"/>
              <a:t>onDestroy</a:t>
            </a:r>
            <a:endParaRPr lang="en-US" altLang="zh-CN" sz="2000"/>
          </a:p>
          <a:p>
            <a:r>
              <a:rPr lang="en-US" altLang="zh-CN" sz="2000"/>
              <a:t>2.Bound:</a:t>
            </a:r>
            <a:r>
              <a:rPr lang="zh-CN" altLang="en-US" sz="2000"/>
              <a:t>绑定，与多个客户服务接口相连提供服务（</a:t>
            </a:r>
            <a:r>
              <a:rPr lang="en-US" altLang="zh-CN" sz="2000"/>
              <a:t>c/s</a:t>
            </a:r>
            <a:r>
              <a:rPr lang="zh-CN" altLang="en-US" sz="2000"/>
              <a:t>通信模式）</a:t>
            </a:r>
            <a:r>
              <a:rPr lang="en-US" altLang="zh-CN" sz="2000"/>
              <a:t>,</a:t>
            </a:r>
            <a:r>
              <a:rPr lang="zh-CN" altLang="en-US" sz="2000"/>
              <a:t>和常用的</a:t>
            </a:r>
            <a:r>
              <a:rPr lang="en-US" altLang="zh-CN" sz="2000"/>
              <a:t>vx</a:t>
            </a:r>
            <a:r>
              <a:rPr lang="zh-CN" altLang="en-US" sz="2000"/>
              <a:t>通信机制一样，你用</a:t>
            </a:r>
            <a:r>
              <a:rPr lang="en-US" altLang="zh-CN" sz="2000"/>
              <a:t>vx</a:t>
            </a:r>
            <a:r>
              <a:rPr lang="zh-CN" altLang="en-US" sz="2000"/>
              <a:t>时发消息给服务器，服务器再发给你想要发的人。生命周期</a:t>
            </a:r>
            <a:r>
              <a:rPr lang="en-US" altLang="zh-CN" sz="2000"/>
              <a:t>onCreate</a:t>
            </a:r>
            <a:r>
              <a:rPr lang="zh-CN" altLang="en-US" sz="2000"/>
              <a:t>、</a:t>
            </a:r>
            <a:r>
              <a:rPr lang="en-US" altLang="zh-CN" sz="2000"/>
              <a:t>onbind</a:t>
            </a:r>
            <a:r>
              <a:rPr lang="zh-CN" altLang="en-US" sz="2000"/>
              <a:t>、</a:t>
            </a:r>
            <a:r>
              <a:rPr lang="en-US" altLang="zh-CN" sz="2000"/>
              <a:t>onunbind</a:t>
            </a:r>
            <a:r>
              <a:rPr lang="zh-CN" altLang="en-US" sz="2000"/>
              <a:t>、</a:t>
            </a:r>
            <a:r>
              <a:rPr lang="en-US" altLang="zh-CN" sz="2000"/>
              <a:t>onDestroy</a:t>
            </a:r>
            <a:r>
              <a:rPr lang="zh-CN" altLang="en-US" sz="2000"/>
              <a:t>。</a:t>
            </a:r>
            <a:endParaRPr lang="zh-CN" altLang="en-US" sz="2000"/>
          </a:p>
          <a:p>
            <a:pPr marL="0" indent="0">
              <a:buNone/>
            </a:pPr>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7950" y="332740"/>
            <a:ext cx="8094345" cy="2306320"/>
          </a:xfrm>
        </p:spPr>
        <p:txBody>
          <a:bodyPr/>
          <a:p>
            <a:r>
              <a:rPr lang="en-US" altLang="zh-CN" sz="2800"/>
              <a:t>Broadcast receive</a:t>
            </a:r>
            <a:endParaRPr lang="en-US" altLang="zh-CN" sz="2800"/>
          </a:p>
          <a:p>
            <a:r>
              <a:rPr lang="zh-CN" altLang="en-US" sz="2800"/>
              <a:t>广播接收器用于响应来自其他应用程序或者系统的广播消息。这些消息有时被称为事件或者意图。简单来说就是你玩着原神，然后</a:t>
            </a:r>
            <a:r>
              <a:rPr lang="en-US" altLang="zh-CN" sz="2800"/>
              <a:t>QQ</a:t>
            </a:r>
            <a:r>
              <a:rPr lang="zh-CN" altLang="en-US" sz="2800"/>
              <a:t>来消息了，手机的消息通知栏此时就是一个广播接收器。</a:t>
            </a:r>
            <a:endParaRPr lang="zh-CN" altLang="en-US" sz="2800"/>
          </a:p>
        </p:txBody>
      </p:sp>
      <p:sp>
        <p:nvSpPr>
          <p:cNvPr id="4" name="文本框 3"/>
          <p:cNvSpPr txBox="1"/>
          <p:nvPr/>
        </p:nvSpPr>
        <p:spPr>
          <a:xfrm>
            <a:off x="424180" y="3007995"/>
            <a:ext cx="7964170" cy="2668270"/>
          </a:xfrm>
          <a:prstGeom prst="rect">
            <a:avLst/>
          </a:prstGeom>
          <a:noFill/>
        </p:spPr>
        <p:txBody>
          <a:bodyPr wrap="square" rtlCol="0">
            <a:noAutofit/>
          </a:bodyPr>
          <a:p>
            <a:r>
              <a:rPr lang="en-US" altLang="zh-CN" sz="2800"/>
              <a:t>Content provider</a:t>
            </a:r>
            <a:endParaRPr lang="en-US" altLang="zh-CN" sz="2800"/>
          </a:p>
          <a:p>
            <a:r>
              <a:rPr lang="zh-CN" altLang="en-US" sz="2800"/>
              <a:t>内容提供者组件通过请求从一个应用程序向其他的应用程序提供数据。这个可以让各种</a:t>
            </a:r>
            <a:r>
              <a:rPr lang="en-US" altLang="zh-CN" sz="2800"/>
              <a:t>app</a:t>
            </a:r>
            <a:r>
              <a:rPr lang="zh-CN" altLang="en-US" sz="2800"/>
              <a:t>之间的数据共享，比如你手机登录了</a:t>
            </a:r>
            <a:r>
              <a:rPr lang="en-US" altLang="zh-CN" sz="2800"/>
              <a:t>qq</a:t>
            </a:r>
            <a:r>
              <a:rPr lang="zh-CN" altLang="en-US" sz="2800"/>
              <a:t>，你打开游戏可以用</a:t>
            </a:r>
            <a:r>
              <a:rPr lang="en-US" altLang="zh-CN" sz="2800"/>
              <a:t>qq</a:t>
            </a:r>
            <a:r>
              <a:rPr lang="zh-CN" altLang="en-US" sz="2800"/>
              <a:t>一键登录，不用再手动输入账号密码。这个过程</a:t>
            </a:r>
            <a:r>
              <a:rPr lang="en-US" altLang="zh-CN" sz="2800"/>
              <a:t>qq</a:t>
            </a:r>
            <a:r>
              <a:rPr lang="zh-CN" altLang="en-US" sz="2800"/>
              <a:t>就把你的账号密码共享给了游戏。</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框 1"/>
          <p:cNvSpPr txBox="1"/>
          <p:nvPr/>
        </p:nvSpPr>
        <p:spPr>
          <a:xfrm>
            <a:off x="971550" y="508000"/>
            <a:ext cx="4113530" cy="933450"/>
          </a:xfrm>
          <a:prstGeom prst="rect">
            <a:avLst/>
          </a:prstGeom>
          <a:noFill/>
          <a:ln w="9525">
            <a:noFill/>
          </a:ln>
        </p:spPr>
        <p:txBody>
          <a:bodyPr wrap="square" anchor="t" anchorCtr="0"/>
          <a:p>
            <a:r>
              <a:rPr lang="en-US" altLang="zh-CN" sz="5400">
                <a:latin typeface="Arial" panose="020B0604020202020204" pitchFamily="34" charset="0"/>
                <a:ea typeface="宋体" panose="02010600030101010101" pitchFamily="2" charset="-122"/>
              </a:rPr>
              <a:t>apk</a:t>
            </a:r>
            <a:r>
              <a:rPr lang="zh-CN" altLang="en-US" sz="5400">
                <a:latin typeface="Arial" panose="020B0604020202020204" pitchFamily="34" charset="0"/>
                <a:ea typeface="宋体" panose="02010600030101010101" pitchFamily="2" charset="-122"/>
              </a:rPr>
              <a:t>基本结构</a:t>
            </a:r>
            <a:endParaRPr lang="zh-CN" altLang="en-US" sz="540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42900" y="1676400"/>
            <a:ext cx="8359140" cy="32905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a:xfrm>
            <a:off x="457200" y="274955"/>
            <a:ext cx="1602740" cy="757555"/>
          </a:xfrm>
        </p:spPr>
        <p:txBody>
          <a:bodyPr anchor="ctr" anchorCtr="0"/>
          <a:p>
            <a:r>
              <a:rPr lang="en-US" altLang="zh-CN" sz="2800"/>
              <a:t>asset</a:t>
            </a:r>
            <a:endParaRPr lang="en-US" altLang="zh-CN" sz="2800"/>
          </a:p>
        </p:txBody>
      </p:sp>
      <p:sp>
        <p:nvSpPr>
          <p:cNvPr id="3074" name="内容占位符 2"/>
          <p:cNvSpPr>
            <a:spLocks noGrp="1"/>
          </p:cNvSpPr>
          <p:nvPr>
            <p:ph idx="1"/>
          </p:nvPr>
        </p:nvSpPr>
        <p:spPr>
          <a:xfrm>
            <a:off x="457200" y="1600200"/>
            <a:ext cx="8285480" cy="3079115"/>
          </a:xfrm>
        </p:spPr>
        <p:txBody>
          <a:bodyPr anchor="t" anchorCtr="0"/>
          <a:p>
            <a:r>
              <a:rPr lang="en-US" altLang="zh-CN"/>
              <a:t>assets</a:t>
            </a:r>
            <a:r>
              <a:rPr lang="zh-CN" altLang="en-US"/>
              <a:t>文件用来存放需要打包到</a:t>
            </a:r>
            <a:r>
              <a:rPr lang="en-US" altLang="zh-CN"/>
              <a:t>android</a:t>
            </a:r>
            <a:r>
              <a:rPr lang="zh-CN" altLang="en-US"/>
              <a:t>应用程序的静态资源文件。例如图片资源文件、</a:t>
            </a:r>
            <a:r>
              <a:rPr lang="en-US" altLang="zh-CN"/>
              <a:t>JSON</a:t>
            </a:r>
            <a:r>
              <a:rPr lang="zh-CN" altLang="en-US"/>
              <a:t>配置文件、二进制数据文件、</a:t>
            </a:r>
            <a:r>
              <a:rPr lang="en-US" altLang="zh-CN"/>
              <a:t>HTML5</a:t>
            </a:r>
            <a:r>
              <a:rPr lang="zh-CN" altLang="en-US"/>
              <a:t>离线资源文件等。这些不会产生资源</a:t>
            </a:r>
            <a:r>
              <a:rPr lang="en-US" altLang="zh-CN"/>
              <a:t>id</a:t>
            </a:r>
            <a:r>
              <a:rPr lang="zh-CN" altLang="en-US"/>
              <a:t>值。这些文件是</a:t>
            </a:r>
            <a:r>
              <a:rPr lang="zh-CN" altLang="en-US"/>
              <a:t>不需要编译的。在代码中通过</a:t>
            </a:r>
            <a:r>
              <a:rPr lang="en-US" altLang="zh-CN"/>
              <a:t>android</a:t>
            </a:r>
            <a:r>
              <a:rPr lang="zh-CN" altLang="en-US"/>
              <a:t>官方</a:t>
            </a:r>
            <a:r>
              <a:rPr lang="en-US" altLang="zh-CN"/>
              <a:t>API: AssetsManager</a:t>
            </a:r>
            <a:r>
              <a:rPr lang="zh-CN" altLang="en-US"/>
              <a:t>来访问。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xfrm>
            <a:off x="611505" y="548640"/>
            <a:ext cx="7939405" cy="918210"/>
          </a:xfrm>
        </p:spPr>
        <p:txBody>
          <a:bodyPr anchor="ctr" anchorCtr="0"/>
          <a:p>
            <a:r>
              <a:rPr lang="zh-CN" altLang="en-US" sz="2000"/>
              <a:t>以下是一个读取</a:t>
            </a:r>
            <a:r>
              <a:rPr lang="en-US" altLang="zh-CN" sz="2000"/>
              <a:t> assets</a:t>
            </a:r>
            <a:r>
              <a:rPr lang="zh-CN" altLang="en-US" sz="2000"/>
              <a:t>目录下</a:t>
            </a:r>
            <a:r>
              <a:rPr lang="en-US" altLang="zh-CN" sz="2000"/>
              <a:t>config.json </a:t>
            </a:r>
            <a:r>
              <a:rPr lang="zh-CN" altLang="en-US" sz="2000"/>
              <a:t>文件并解析其内容的实例</a:t>
            </a:r>
            <a:r>
              <a:rPr lang="en-US" altLang="zh-CN" sz="2000"/>
              <a:t>,</a:t>
            </a:r>
            <a:r>
              <a:rPr lang="zh-CN" altLang="en-US" sz="2000"/>
              <a:t>标蓝处为具体操作</a:t>
            </a:r>
            <a:endParaRPr lang="zh-CN" altLang="en-US" sz="2000"/>
          </a:p>
        </p:txBody>
      </p:sp>
      <p:pic>
        <p:nvPicPr>
          <p:cNvPr id="2" name="内容占位符 1"/>
          <p:cNvPicPr>
            <a:picLocks noChangeAspect="1"/>
          </p:cNvPicPr>
          <p:nvPr>
            <p:ph idx="1"/>
          </p:nvPr>
        </p:nvPicPr>
        <p:blipFill>
          <a:blip r:embed="rId1"/>
          <a:stretch>
            <a:fillRect/>
          </a:stretch>
        </p:blipFill>
        <p:spPr>
          <a:xfrm>
            <a:off x="1870710" y="1600200"/>
            <a:ext cx="5401945" cy="452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457200" y="274955"/>
            <a:ext cx="1736725" cy="828040"/>
          </a:xfrm>
        </p:spPr>
        <p:txBody>
          <a:bodyPr anchor="ctr" anchorCtr="0"/>
          <a:p>
            <a:r>
              <a:rPr lang="en-US" altLang="zh-CN" sz="2800"/>
              <a:t>res</a:t>
            </a:r>
            <a:endParaRPr lang="en-US" altLang="zh-CN" sz="2800"/>
          </a:p>
        </p:txBody>
      </p:sp>
      <p:sp>
        <p:nvSpPr>
          <p:cNvPr id="5122" name="内容占位符 2"/>
          <p:cNvSpPr>
            <a:spLocks noGrp="1"/>
          </p:cNvSpPr>
          <p:nvPr>
            <p:ph idx="1"/>
          </p:nvPr>
        </p:nvSpPr>
        <p:spPr>
          <a:xfrm>
            <a:off x="457200" y="1600200"/>
            <a:ext cx="8026400" cy="2210435"/>
          </a:xfrm>
        </p:spPr>
        <p:txBody>
          <a:bodyPr anchor="t" anchorCtr="0"/>
          <a:p>
            <a:r>
              <a:rPr lang="zh-CN" altLang="en-US"/>
              <a:t>同样是存放资源文件，包括图片资源、字符串资源、颜色资源、尺寸资源等。这些资源是需要编译的，在编译后会生成一个</a:t>
            </a:r>
            <a:r>
              <a:rPr lang="en-US" altLang="zh-CN"/>
              <a:t>R.java</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457200" y="274955"/>
            <a:ext cx="2078990" cy="828675"/>
          </a:xfrm>
        </p:spPr>
        <p:txBody>
          <a:bodyPr anchor="ctr" anchorCtr="0"/>
          <a:p>
            <a:r>
              <a:rPr lang="en-US" altLang="zh-CN" sz="2800"/>
              <a:t>R.java</a:t>
            </a:r>
            <a:endParaRPr lang="en-US" altLang="zh-CN" sz="2800"/>
          </a:p>
        </p:txBody>
      </p:sp>
      <p:sp>
        <p:nvSpPr>
          <p:cNvPr id="6146" name="内容占位符 2"/>
          <p:cNvSpPr>
            <a:spLocks noGrp="1"/>
          </p:cNvSpPr>
          <p:nvPr>
            <p:ph idx="1"/>
          </p:nvPr>
        </p:nvSpPr>
        <p:spPr>
          <a:xfrm>
            <a:off x="457200" y="981075"/>
            <a:ext cx="8288655" cy="5622290"/>
          </a:xfrm>
        </p:spPr>
        <p:txBody>
          <a:bodyPr anchor="t" anchorCtr="0"/>
          <a:p>
            <a:r>
              <a:rPr lang="zh-CN" altLang="en-US" sz="2000"/>
              <a:t>这个属于一个</a:t>
            </a:r>
            <a:r>
              <a:rPr lang="en-US" altLang="zh-CN" sz="2000"/>
              <a:t>java</a:t>
            </a:r>
            <a:r>
              <a:rPr lang="zh-CN" altLang="en-US" sz="2000"/>
              <a:t>类，其中包含了所有</a:t>
            </a:r>
            <a:r>
              <a:rPr lang="en-US" altLang="zh-CN" sz="2000"/>
              <a:t>res</a:t>
            </a:r>
            <a:r>
              <a:rPr lang="zh-CN" altLang="en-US" sz="2000"/>
              <a:t>文件中资源的资源</a:t>
            </a:r>
            <a:r>
              <a:rPr lang="en-US" altLang="zh-CN" sz="2000"/>
              <a:t>id</a:t>
            </a:r>
            <a:r>
              <a:rPr lang="zh-CN" altLang="en-US" sz="2000"/>
              <a:t>值，访问这些资源是通过资源</a:t>
            </a:r>
            <a:r>
              <a:rPr lang="en-US" altLang="zh-CN" sz="2000"/>
              <a:t>id</a:t>
            </a:r>
            <a:r>
              <a:rPr lang="zh-CN" altLang="en-US" sz="2000"/>
              <a:t>值来访问的。</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在</a:t>
            </a:r>
            <a:r>
              <a:rPr lang="en-US" altLang="zh-CN" sz="2000"/>
              <a:t>java</a:t>
            </a:r>
            <a:r>
              <a:rPr lang="zh-CN" altLang="en-US" sz="2000"/>
              <a:t>代码中像调用寻常类一样调用访问。</a:t>
            </a:r>
            <a:endParaRPr lang="zh-CN" altLang="en-US" sz="2000"/>
          </a:p>
          <a:p>
            <a:endParaRPr lang="zh-CN" altLang="en-US" sz="2000"/>
          </a:p>
        </p:txBody>
      </p:sp>
      <p:pic>
        <p:nvPicPr>
          <p:cNvPr id="2" name="图片 1"/>
          <p:cNvPicPr>
            <a:picLocks noChangeAspect="1"/>
          </p:cNvPicPr>
          <p:nvPr/>
        </p:nvPicPr>
        <p:blipFill>
          <a:blip r:embed="rId1"/>
          <a:srcRect l="18" t="-2115" r="-18" b="40777"/>
          <a:stretch>
            <a:fillRect/>
          </a:stretch>
        </p:blipFill>
        <p:spPr>
          <a:xfrm>
            <a:off x="899795" y="5013325"/>
            <a:ext cx="3543300" cy="1583690"/>
          </a:xfrm>
          <a:prstGeom prst="rect">
            <a:avLst/>
          </a:prstGeom>
        </p:spPr>
      </p:pic>
      <p:pic>
        <p:nvPicPr>
          <p:cNvPr id="3" name="图片 2"/>
          <p:cNvPicPr>
            <a:picLocks noChangeAspect="1"/>
          </p:cNvPicPr>
          <p:nvPr/>
        </p:nvPicPr>
        <p:blipFill>
          <a:blip r:embed="rId2"/>
          <a:stretch>
            <a:fillRect/>
          </a:stretch>
        </p:blipFill>
        <p:spPr>
          <a:xfrm>
            <a:off x="457200" y="1701165"/>
            <a:ext cx="5083175" cy="2642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263775" cy="803275"/>
          </a:xfrm>
        </p:spPr>
        <p:txBody>
          <a:bodyPr/>
          <a:p>
            <a:r>
              <a:rPr lang="en-US" altLang="zh-CN" sz="2800"/>
              <a:t>res/raw</a:t>
            </a:r>
            <a:endParaRPr lang="en-US" altLang="zh-CN" sz="2800"/>
          </a:p>
        </p:txBody>
      </p:sp>
      <p:sp>
        <p:nvSpPr>
          <p:cNvPr id="3" name="内容占位符 2"/>
          <p:cNvSpPr>
            <a:spLocks noGrp="1"/>
          </p:cNvSpPr>
          <p:nvPr>
            <p:ph idx="1"/>
          </p:nvPr>
        </p:nvSpPr>
        <p:spPr/>
        <p:txBody>
          <a:bodyPr/>
          <a:p>
            <a:r>
              <a:rPr lang="zh-CN" altLang="en-US"/>
              <a:t>该目录存放原生资源</a:t>
            </a:r>
            <a:r>
              <a:rPr lang="en-US" altLang="zh-CN"/>
              <a:t>(</a:t>
            </a:r>
            <a:r>
              <a:rPr lang="zh-CN" altLang="en-US"/>
              <a:t>音频，视频，一些</a:t>
            </a:r>
            <a:r>
              <a:rPr lang="en-US" altLang="zh-CN"/>
              <a:t>XML</a:t>
            </a:r>
            <a:r>
              <a:rPr lang="zh-CN" altLang="en-US"/>
              <a:t>文件等），和</a:t>
            </a:r>
            <a:r>
              <a:rPr lang="en-US" altLang="zh-CN"/>
              <a:t>assets</a:t>
            </a:r>
            <a:r>
              <a:rPr lang="zh-CN" altLang="en-US"/>
              <a:t>下一样，无需编译，但是生成资源</a:t>
            </a:r>
            <a:r>
              <a:rPr lang="en-US" altLang="zh-CN"/>
              <a:t>id</a:t>
            </a:r>
            <a:r>
              <a:rPr lang="zh-CN" altLang="en-US"/>
              <a:t>值，并且通过资源</a:t>
            </a:r>
            <a:r>
              <a:rPr lang="en-US" altLang="zh-CN"/>
              <a:t>id</a:t>
            </a:r>
            <a:r>
              <a:rPr lang="zh-CN" altLang="en-US"/>
              <a:t>进行</a:t>
            </a:r>
            <a:r>
              <a:rPr lang="zh-CN" altLang="en-US"/>
              <a:t>访问。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332740"/>
            <a:ext cx="1971040" cy="844550"/>
          </a:xfrm>
        </p:spPr>
        <p:txBody>
          <a:bodyPr/>
          <a:p>
            <a:r>
              <a:rPr lang="en-US" altLang="zh-CN" sz="2800"/>
              <a:t>res</a:t>
            </a:r>
            <a:r>
              <a:rPr lang="zh-CN" altLang="en-US" sz="2800"/>
              <a:t>下目录</a:t>
            </a:r>
            <a:endParaRPr lang="zh-CN" altLang="en-US" sz="2800"/>
          </a:p>
        </p:txBody>
      </p:sp>
      <p:sp>
        <p:nvSpPr>
          <p:cNvPr id="3" name="内容占位符 2"/>
          <p:cNvSpPr>
            <a:spLocks noGrp="1"/>
          </p:cNvSpPr>
          <p:nvPr>
            <p:ph idx="1"/>
          </p:nvPr>
        </p:nvSpPr>
        <p:spPr/>
        <p:txBody>
          <a:bodyPr/>
          <a:p>
            <a:r>
              <a:rPr lang="en-US" altLang="zh-CN" sz="2000"/>
              <a:t>- animator</a:t>
            </a:r>
            <a:r>
              <a:rPr lang="zh-CN" altLang="en-US" sz="2000"/>
              <a:t>：存放属性动画的</a:t>
            </a:r>
            <a:r>
              <a:rPr lang="en-US" altLang="zh-CN" sz="2000"/>
              <a:t>XML</a:t>
            </a:r>
            <a:r>
              <a:rPr lang="zh-CN" altLang="en-US" sz="2000"/>
              <a:t>文件</a:t>
            </a:r>
            <a:endParaRPr lang="zh-CN" altLang="en-US" sz="2000"/>
          </a:p>
          <a:p>
            <a:r>
              <a:rPr lang="en-US" altLang="zh-CN" sz="2000"/>
              <a:t>- anim</a:t>
            </a:r>
            <a:r>
              <a:rPr lang="zh-CN" altLang="en-US" sz="2000"/>
              <a:t>：存放补间动画的</a:t>
            </a:r>
            <a:r>
              <a:rPr lang="en-US" altLang="zh-CN" sz="2000"/>
              <a:t>XML</a:t>
            </a:r>
            <a:r>
              <a:rPr lang="zh-CN" altLang="en-US" sz="2000"/>
              <a:t>文件</a:t>
            </a:r>
            <a:endParaRPr lang="zh-CN" altLang="en-US" sz="2000"/>
          </a:p>
          <a:p>
            <a:r>
              <a:rPr lang="en-US" altLang="zh-CN" sz="2000"/>
              <a:t>- drawable</a:t>
            </a:r>
            <a:r>
              <a:rPr lang="zh-CN" altLang="en-US" sz="2000"/>
              <a:t>：存放各种位图文件，</a:t>
            </a:r>
            <a:r>
              <a:rPr lang="en-US" altLang="zh-CN" sz="2000"/>
              <a:t>(.png</a:t>
            </a:r>
            <a:r>
              <a:rPr lang="zh-CN" altLang="en-US" sz="2000"/>
              <a:t>，</a:t>
            </a:r>
            <a:r>
              <a:rPr lang="en-US" altLang="zh-CN" sz="2000"/>
              <a:t>.jpg</a:t>
            </a:r>
            <a:r>
              <a:rPr lang="zh-CN" altLang="en-US" sz="2000"/>
              <a:t>，</a:t>
            </a:r>
            <a:r>
              <a:rPr lang="en-US" altLang="zh-CN" sz="2000"/>
              <a:t>.9png</a:t>
            </a:r>
            <a:r>
              <a:rPr lang="zh-CN" altLang="en-US" sz="2000"/>
              <a:t>，</a:t>
            </a:r>
            <a:r>
              <a:rPr lang="en-US" altLang="zh-CN" sz="2000"/>
              <a:t>.gif</a:t>
            </a:r>
            <a:r>
              <a:rPr lang="zh-CN" altLang="en-US" sz="2000"/>
              <a:t>等</a:t>
            </a:r>
            <a:r>
              <a:rPr lang="en-US" altLang="zh-CN" sz="2000"/>
              <a:t>)</a:t>
            </a:r>
            <a:r>
              <a:rPr lang="zh-CN" altLang="en-US" sz="2000"/>
              <a:t>除此之外可能是一些其他的</a:t>
            </a:r>
            <a:r>
              <a:rPr lang="en-US" altLang="zh-CN" sz="2000"/>
              <a:t>drawable</a:t>
            </a:r>
            <a:r>
              <a:rPr lang="zh-CN" altLang="en-US" sz="2000"/>
              <a:t>类型的</a:t>
            </a:r>
            <a:r>
              <a:rPr lang="en-US" altLang="zh-CN" sz="2000"/>
              <a:t>XML</a:t>
            </a:r>
            <a:r>
              <a:rPr lang="zh-CN" altLang="en-US" sz="2000"/>
              <a:t>文件</a:t>
            </a:r>
            <a:endParaRPr lang="zh-CN" altLang="en-US" sz="2000"/>
          </a:p>
          <a:p>
            <a:r>
              <a:rPr lang="en-US" altLang="zh-CN" sz="2000"/>
              <a:t>- mipmap-hdpi</a:t>
            </a:r>
            <a:r>
              <a:rPr lang="zh-CN" altLang="en-US" sz="2000"/>
              <a:t>：存放应用图片的地方，后面</a:t>
            </a:r>
            <a:r>
              <a:rPr lang="en-US" altLang="zh-CN" sz="2000"/>
              <a:t>pi</a:t>
            </a:r>
            <a:r>
              <a:rPr lang="zh-CN" altLang="en-US" sz="2000"/>
              <a:t>是指分辨率</a:t>
            </a:r>
            <a:endParaRPr lang="zh-CN" altLang="en-US" sz="2000"/>
          </a:p>
          <a:p>
            <a:r>
              <a:rPr lang="zh-CN" altLang="en-US" sz="2000"/>
              <a:t>（</a:t>
            </a:r>
            <a:r>
              <a:rPr lang="en-US" altLang="zh-CN" sz="2000"/>
              <a:t>minmap</a:t>
            </a:r>
            <a:r>
              <a:rPr lang="zh-CN" altLang="en-US" sz="2000"/>
              <a:t>和</a:t>
            </a:r>
            <a:r>
              <a:rPr lang="en-US" altLang="zh-CN" sz="2000"/>
              <a:t>drawable</a:t>
            </a:r>
            <a:r>
              <a:rPr lang="zh-CN" altLang="en-US" sz="2000"/>
              <a:t>具体区别可以去看</a:t>
            </a:r>
            <a:r>
              <a:rPr lang="en-US" altLang="zh-CN" sz="2000"/>
              <a:t>https://blog.csdn.net/wq6ylg08/article/details/114543624</a:t>
            </a:r>
            <a:r>
              <a:rPr lang="zh-CN" altLang="en-US" sz="2000"/>
              <a:t>）</a:t>
            </a:r>
            <a:endParaRPr lang="zh-CN" altLang="en-US" sz="2000"/>
          </a:p>
          <a:p>
            <a:r>
              <a:rPr lang="en-US" altLang="zh-CN" sz="2000"/>
              <a:t>- layout</a:t>
            </a:r>
            <a:r>
              <a:rPr lang="zh-CN" altLang="en-US" sz="2000"/>
              <a:t>：该目录下存放的就是我们的布局文件</a:t>
            </a:r>
            <a:endParaRPr lang="zh-CN" altLang="en-US" sz="2000"/>
          </a:p>
          <a:p>
            <a:r>
              <a:rPr lang="en-US" altLang="zh-CN" sz="2000"/>
              <a:t>- color:</a:t>
            </a:r>
            <a:r>
              <a:rPr lang="zh-CN" altLang="en-US" sz="2000"/>
              <a:t>存放颜色资源</a:t>
            </a:r>
            <a:endParaRPr lang="zh-CN" altLang="en-US" sz="2000"/>
          </a:p>
          <a:p>
            <a:r>
              <a:rPr lang="en-US" altLang="zh-CN" sz="2000"/>
              <a:t>- interpolator:</a:t>
            </a:r>
            <a:r>
              <a:rPr lang="zh-CN" altLang="en-US" sz="2000"/>
              <a:t>插值器，控制图片动画变化速率</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919095" cy="845185"/>
          </a:xfrm>
        </p:spPr>
        <p:txBody>
          <a:bodyPr/>
          <a:p>
            <a:r>
              <a:rPr lang="en-US" altLang="zh-CN" sz="2800"/>
              <a:t>resources.arsc</a:t>
            </a:r>
            <a:endParaRPr lang="en-US" altLang="zh-CN" sz="2800"/>
          </a:p>
        </p:txBody>
      </p:sp>
      <p:sp>
        <p:nvSpPr>
          <p:cNvPr id="3" name="内容占位符 2"/>
          <p:cNvSpPr>
            <a:spLocks noGrp="1"/>
          </p:cNvSpPr>
          <p:nvPr>
            <p:ph idx="1"/>
          </p:nvPr>
        </p:nvSpPr>
        <p:spPr/>
        <p:txBody>
          <a:bodyPr/>
          <a:p>
            <a:r>
              <a:rPr lang="zh-CN" altLang="en-US"/>
              <a:t>资源映射表，包含了</a:t>
            </a:r>
            <a:r>
              <a:rPr lang="en-US" altLang="zh-CN"/>
              <a:t>res</a:t>
            </a:r>
            <a:r>
              <a:rPr lang="zh-CN" altLang="en-US"/>
              <a:t>目录下面所有资源及其资源</a:t>
            </a:r>
            <a:r>
              <a:rPr lang="en-US" altLang="zh-CN"/>
              <a:t>id</a:t>
            </a:r>
            <a:r>
              <a:rPr lang="zh-CN" altLang="en-US"/>
              <a:t>值</a:t>
            </a:r>
            <a:endParaRPr lang="zh-CN" altLang="en-US"/>
          </a:p>
          <a:p>
            <a:endParaRPr lang="zh-CN" altLang="en-US"/>
          </a:p>
        </p:txBody>
      </p:sp>
      <p:pic>
        <p:nvPicPr>
          <p:cNvPr id="5" name="图片 4"/>
          <p:cNvPicPr>
            <a:picLocks noChangeAspect="1"/>
          </p:cNvPicPr>
          <p:nvPr/>
        </p:nvPicPr>
        <p:blipFill>
          <a:blip r:embed="rId1"/>
          <a:stretch>
            <a:fillRect/>
          </a:stretch>
        </p:blipFill>
        <p:spPr>
          <a:xfrm>
            <a:off x="683895" y="2853055"/>
            <a:ext cx="7305675" cy="250507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WPS 演示</Application>
  <PresentationFormat/>
  <Paragraphs>111</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Arial Unicode MS</vt:lpstr>
      <vt:lpstr>Calibri</vt:lpstr>
      <vt:lpstr>默认设计模板</vt:lpstr>
      <vt:lpstr>PowerPoint 演示文稿</vt:lpstr>
      <vt:lpstr>PowerPoint 演示文稿</vt:lpstr>
      <vt:lpstr>asset</vt:lpstr>
      <vt:lpstr>以下是一个读取 assets目录下config.json 文件并解析其内容的实例,标蓝处为具体操作</vt:lpstr>
      <vt:lpstr>res</vt:lpstr>
      <vt:lpstr>R.java</vt:lpstr>
      <vt:lpstr>res/raw</vt:lpstr>
      <vt:lpstr>res下目录</vt:lpstr>
      <vt:lpstr>resources.arsc</vt:lpstr>
      <vt:lpstr>lib</vt:lpstr>
      <vt:lpstr>META-INF</vt:lpstr>
      <vt:lpstr>AndroidManifest.xml</vt:lpstr>
      <vt:lpstr>class.dex</vt:lpstr>
      <vt:lpstr>apk的四大组件</vt:lpstr>
      <vt:lpstr>activity(一)</vt:lpstr>
      <vt:lpstr>activity(二)</vt:lpstr>
      <vt:lpstr>service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吴世博</dc:creator>
  <cp:lastModifiedBy>WPS_1695305934</cp:lastModifiedBy>
  <cp:revision>4</cp:revision>
  <dcterms:created xsi:type="dcterms:W3CDTF">2025-01-13T11:17:00Z</dcterms:created>
  <dcterms:modified xsi:type="dcterms:W3CDTF">2025-01-20T07:55:50Z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3BC9DDD58B9A4413834A436A3A1B1AFE_12</vt:lpwstr>
  </property>
</Properties>
</file>