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61" r:id="rId6"/>
    <p:sldId id="262" r:id="rId7"/>
    <p:sldId id="268" r:id="rId8"/>
    <p:sldId id="259" r:id="rId9"/>
    <p:sldId id="263" r:id="rId10"/>
    <p:sldId id="267" r:id="rId11"/>
    <p:sldId id="265" r:id="rId12"/>
    <p:sldId id="264" r:id="rId13"/>
    <p:sldId id="26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4660"/>
  </p:normalViewPr>
  <p:slideViewPr>
    <p:cSldViewPr snapToGrid="0">
      <p:cViewPr varScale="1">
        <p:scale>
          <a:sx n="49" d="100"/>
          <a:sy n="49" d="100"/>
        </p:scale>
        <p:origin x="89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1EB2C-9E72-4E8A-9D3E-B208A7EDAC1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0AB4E6-DCFB-4B9D-A6B5-198892F84D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E972F39-2A19-47A6-B227-997131AF0060}"/>
              </a:ext>
            </a:extLst>
          </p:cNvPr>
          <p:cNvSpPr>
            <a:spLocks noGrp="1"/>
          </p:cNvSpPr>
          <p:nvPr>
            <p:ph type="dt" sz="half" idx="10"/>
          </p:nvPr>
        </p:nvSpPr>
        <p:spPr/>
        <p:txBody>
          <a:bodyPr/>
          <a:lstStyle/>
          <a:p>
            <a:fld id="{7BB30E57-CEF2-4E7E-A3AF-D6A07C15E93B}" type="datetimeFigureOut">
              <a:rPr lang="zh-CN" altLang="en-US" smtClean="0"/>
              <a:t>2024/8/22</a:t>
            </a:fld>
            <a:endParaRPr lang="zh-CN" altLang="en-US"/>
          </a:p>
        </p:txBody>
      </p:sp>
      <p:sp>
        <p:nvSpPr>
          <p:cNvPr id="5" name="页脚占位符 4">
            <a:extLst>
              <a:ext uri="{FF2B5EF4-FFF2-40B4-BE49-F238E27FC236}">
                <a16:creationId xmlns:a16="http://schemas.microsoft.com/office/drawing/2014/main" id="{4C96F236-061E-4EAD-8324-D6A0B8BF6A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5FC19B-1A09-41A9-832A-717450CF49B2}"/>
              </a:ext>
            </a:extLst>
          </p:cNvPr>
          <p:cNvSpPr>
            <a:spLocks noGrp="1"/>
          </p:cNvSpPr>
          <p:nvPr>
            <p:ph type="sldNum" sz="quarter" idx="12"/>
          </p:nvPr>
        </p:nvSpPr>
        <p:spPr/>
        <p:txBody>
          <a:bodyPr/>
          <a:lstStyle/>
          <a:p>
            <a:fld id="{2E3B6892-5503-48AD-BFCA-6768F338F573}" type="slidenum">
              <a:rPr lang="zh-CN" altLang="en-US" smtClean="0"/>
              <a:t>‹#›</a:t>
            </a:fld>
            <a:endParaRPr lang="zh-CN" altLang="en-US"/>
          </a:p>
        </p:txBody>
      </p:sp>
    </p:spTree>
    <p:extLst>
      <p:ext uri="{BB962C8B-B14F-4D97-AF65-F5344CB8AC3E}">
        <p14:creationId xmlns:p14="http://schemas.microsoft.com/office/powerpoint/2010/main" val="830351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B1BD55-A05E-4518-B2B3-818ED6802B8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C3DA3B8-7284-4DAB-8CF7-8F3702DFF1A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434AC0-0800-40A2-BF68-53D737C3C750}"/>
              </a:ext>
            </a:extLst>
          </p:cNvPr>
          <p:cNvSpPr>
            <a:spLocks noGrp="1"/>
          </p:cNvSpPr>
          <p:nvPr>
            <p:ph type="dt" sz="half" idx="10"/>
          </p:nvPr>
        </p:nvSpPr>
        <p:spPr/>
        <p:txBody>
          <a:bodyPr/>
          <a:lstStyle/>
          <a:p>
            <a:fld id="{7BB30E57-CEF2-4E7E-A3AF-D6A07C15E93B}" type="datetimeFigureOut">
              <a:rPr lang="zh-CN" altLang="en-US" smtClean="0"/>
              <a:t>2024/8/22</a:t>
            </a:fld>
            <a:endParaRPr lang="zh-CN" altLang="en-US"/>
          </a:p>
        </p:txBody>
      </p:sp>
      <p:sp>
        <p:nvSpPr>
          <p:cNvPr id="5" name="页脚占位符 4">
            <a:extLst>
              <a:ext uri="{FF2B5EF4-FFF2-40B4-BE49-F238E27FC236}">
                <a16:creationId xmlns:a16="http://schemas.microsoft.com/office/drawing/2014/main" id="{0608A83C-B511-45AA-8367-93531499F3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D5FA53-F432-4F43-B379-88DCB6FFED61}"/>
              </a:ext>
            </a:extLst>
          </p:cNvPr>
          <p:cNvSpPr>
            <a:spLocks noGrp="1"/>
          </p:cNvSpPr>
          <p:nvPr>
            <p:ph type="sldNum" sz="quarter" idx="12"/>
          </p:nvPr>
        </p:nvSpPr>
        <p:spPr/>
        <p:txBody>
          <a:bodyPr/>
          <a:lstStyle/>
          <a:p>
            <a:fld id="{2E3B6892-5503-48AD-BFCA-6768F338F573}" type="slidenum">
              <a:rPr lang="zh-CN" altLang="en-US" smtClean="0"/>
              <a:t>‹#›</a:t>
            </a:fld>
            <a:endParaRPr lang="zh-CN" altLang="en-US"/>
          </a:p>
        </p:txBody>
      </p:sp>
    </p:spTree>
    <p:extLst>
      <p:ext uri="{BB962C8B-B14F-4D97-AF65-F5344CB8AC3E}">
        <p14:creationId xmlns:p14="http://schemas.microsoft.com/office/powerpoint/2010/main" val="689005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3331B35-019C-4123-976E-8EB2605DAF9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0FD8879-DE0C-40D7-A610-C739CFE5428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7E338F-6CFB-4D1F-8A59-2BADB173358F}"/>
              </a:ext>
            </a:extLst>
          </p:cNvPr>
          <p:cNvSpPr>
            <a:spLocks noGrp="1"/>
          </p:cNvSpPr>
          <p:nvPr>
            <p:ph type="dt" sz="half" idx="10"/>
          </p:nvPr>
        </p:nvSpPr>
        <p:spPr/>
        <p:txBody>
          <a:bodyPr/>
          <a:lstStyle/>
          <a:p>
            <a:fld id="{7BB30E57-CEF2-4E7E-A3AF-D6A07C15E93B}" type="datetimeFigureOut">
              <a:rPr lang="zh-CN" altLang="en-US" smtClean="0"/>
              <a:t>2024/8/22</a:t>
            </a:fld>
            <a:endParaRPr lang="zh-CN" altLang="en-US"/>
          </a:p>
        </p:txBody>
      </p:sp>
      <p:sp>
        <p:nvSpPr>
          <p:cNvPr id="5" name="页脚占位符 4">
            <a:extLst>
              <a:ext uri="{FF2B5EF4-FFF2-40B4-BE49-F238E27FC236}">
                <a16:creationId xmlns:a16="http://schemas.microsoft.com/office/drawing/2014/main" id="{2623931D-3153-44E2-9FF1-071C099743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0564CD-3991-4D85-82E6-EC5B51D65EF0}"/>
              </a:ext>
            </a:extLst>
          </p:cNvPr>
          <p:cNvSpPr>
            <a:spLocks noGrp="1"/>
          </p:cNvSpPr>
          <p:nvPr>
            <p:ph type="sldNum" sz="quarter" idx="12"/>
          </p:nvPr>
        </p:nvSpPr>
        <p:spPr/>
        <p:txBody>
          <a:bodyPr/>
          <a:lstStyle/>
          <a:p>
            <a:fld id="{2E3B6892-5503-48AD-BFCA-6768F338F573}" type="slidenum">
              <a:rPr lang="zh-CN" altLang="en-US" smtClean="0"/>
              <a:t>‹#›</a:t>
            </a:fld>
            <a:endParaRPr lang="zh-CN" altLang="en-US"/>
          </a:p>
        </p:txBody>
      </p:sp>
    </p:spTree>
    <p:extLst>
      <p:ext uri="{BB962C8B-B14F-4D97-AF65-F5344CB8AC3E}">
        <p14:creationId xmlns:p14="http://schemas.microsoft.com/office/powerpoint/2010/main" val="2748999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2D846B-1CA9-486F-94E5-EB07D4E661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754707-6A03-408C-B94F-A013D6BA369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92003A-E21E-4711-904E-6B7882DD9ABB}"/>
              </a:ext>
            </a:extLst>
          </p:cNvPr>
          <p:cNvSpPr>
            <a:spLocks noGrp="1"/>
          </p:cNvSpPr>
          <p:nvPr>
            <p:ph type="dt" sz="half" idx="10"/>
          </p:nvPr>
        </p:nvSpPr>
        <p:spPr/>
        <p:txBody>
          <a:bodyPr/>
          <a:lstStyle/>
          <a:p>
            <a:fld id="{7BB30E57-CEF2-4E7E-A3AF-D6A07C15E93B}" type="datetimeFigureOut">
              <a:rPr lang="zh-CN" altLang="en-US" smtClean="0"/>
              <a:t>2024/8/22</a:t>
            </a:fld>
            <a:endParaRPr lang="zh-CN" altLang="en-US"/>
          </a:p>
        </p:txBody>
      </p:sp>
      <p:sp>
        <p:nvSpPr>
          <p:cNvPr id="5" name="页脚占位符 4">
            <a:extLst>
              <a:ext uri="{FF2B5EF4-FFF2-40B4-BE49-F238E27FC236}">
                <a16:creationId xmlns:a16="http://schemas.microsoft.com/office/drawing/2014/main" id="{60BCF3D6-5916-4D4B-9B8D-710BC29CF8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E51CAE-35F7-432A-B76F-053BEBA4A583}"/>
              </a:ext>
            </a:extLst>
          </p:cNvPr>
          <p:cNvSpPr>
            <a:spLocks noGrp="1"/>
          </p:cNvSpPr>
          <p:nvPr>
            <p:ph type="sldNum" sz="quarter" idx="12"/>
          </p:nvPr>
        </p:nvSpPr>
        <p:spPr/>
        <p:txBody>
          <a:bodyPr/>
          <a:lstStyle/>
          <a:p>
            <a:fld id="{2E3B6892-5503-48AD-BFCA-6768F338F573}" type="slidenum">
              <a:rPr lang="zh-CN" altLang="en-US" smtClean="0"/>
              <a:t>‹#›</a:t>
            </a:fld>
            <a:endParaRPr lang="zh-CN" altLang="en-US"/>
          </a:p>
        </p:txBody>
      </p:sp>
    </p:spTree>
    <p:extLst>
      <p:ext uri="{BB962C8B-B14F-4D97-AF65-F5344CB8AC3E}">
        <p14:creationId xmlns:p14="http://schemas.microsoft.com/office/powerpoint/2010/main" val="2930877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8105C9-98FA-4983-B37D-556760E969A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19FAFB4-2FAA-4633-9F90-F41915ED72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028B772-9828-4145-8BB0-478C44B34545}"/>
              </a:ext>
            </a:extLst>
          </p:cNvPr>
          <p:cNvSpPr>
            <a:spLocks noGrp="1"/>
          </p:cNvSpPr>
          <p:nvPr>
            <p:ph type="dt" sz="half" idx="10"/>
          </p:nvPr>
        </p:nvSpPr>
        <p:spPr/>
        <p:txBody>
          <a:bodyPr/>
          <a:lstStyle/>
          <a:p>
            <a:fld id="{7BB30E57-CEF2-4E7E-A3AF-D6A07C15E93B}" type="datetimeFigureOut">
              <a:rPr lang="zh-CN" altLang="en-US" smtClean="0"/>
              <a:t>2024/8/22</a:t>
            </a:fld>
            <a:endParaRPr lang="zh-CN" altLang="en-US"/>
          </a:p>
        </p:txBody>
      </p:sp>
      <p:sp>
        <p:nvSpPr>
          <p:cNvPr id="5" name="页脚占位符 4">
            <a:extLst>
              <a:ext uri="{FF2B5EF4-FFF2-40B4-BE49-F238E27FC236}">
                <a16:creationId xmlns:a16="http://schemas.microsoft.com/office/drawing/2014/main" id="{8F153684-C2B0-41D0-83BD-40EA04EBB6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8D1055-CD20-4DE5-A72A-74C98A8CF799}"/>
              </a:ext>
            </a:extLst>
          </p:cNvPr>
          <p:cNvSpPr>
            <a:spLocks noGrp="1"/>
          </p:cNvSpPr>
          <p:nvPr>
            <p:ph type="sldNum" sz="quarter" idx="12"/>
          </p:nvPr>
        </p:nvSpPr>
        <p:spPr/>
        <p:txBody>
          <a:bodyPr/>
          <a:lstStyle/>
          <a:p>
            <a:fld id="{2E3B6892-5503-48AD-BFCA-6768F338F573}" type="slidenum">
              <a:rPr lang="zh-CN" altLang="en-US" smtClean="0"/>
              <a:t>‹#›</a:t>
            </a:fld>
            <a:endParaRPr lang="zh-CN" altLang="en-US"/>
          </a:p>
        </p:txBody>
      </p:sp>
    </p:spTree>
    <p:extLst>
      <p:ext uri="{BB962C8B-B14F-4D97-AF65-F5344CB8AC3E}">
        <p14:creationId xmlns:p14="http://schemas.microsoft.com/office/powerpoint/2010/main" val="1442721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CE5D7-BE70-4E72-B502-B67FF43407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EC8CF18-C4D2-4A38-93AF-022DA61F5A4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FCF8F17-DCBE-4693-B893-685A565976D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64BBA38-EC59-4056-8A6E-695E9C1080E2}"/>
              </a:ext>
            </a:extLst>
          </p:cNvPr>
          <p:cNvSpPr>
            <a:spLocks noGrp="1"/>
          </p:cNvSpPr>
          <p:nvPr>
            <p:ph type="dt" sz="half" idx="10"/>
          </p:nvPr>
        </p:nvSpPr>
        <p:spPr/>
        <p:txBody>
          <a:bodyPr/>
          <a:lstStyle/>
          <a:p>
            <a:fld id="{7BB30E57-CEF2-4E7E-A3AF-D6A07C15E93B}" type="datetimeFigureOut">
              <a:rPr lang="zh-CN" altLang="en-US" smtClean="0"/>
              <a:t>2024/8/22</a:t>
            </a:fld>
            <a:endParaRPr lang="zh-CN" altLang="en-US"/>
          </a:p>
        </p:txBody>
      </p:sp>
      <p:sp>
        <p:nvSpPr>
          <p:cNvPr id="6" name="页脚占位符 5">
            <a:extLst>
              <a:ext uri="{FF2B5EF4-FFF2-40B4-BE49-F238E27FC236}">
                <a16:creationId xmlns:a16="http://schemas.microsoft.com/office/drawing/2014/main" id="{2C9F975F-E195-4955-BFC6-E3A74E62D7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F3C7B8-0CF4-468D-87DC-47EC08559755}"/>
              </a:ext>
            </a:extLst>
          </p:cNvPr>
          <p:cNvSpPr>
            <a:spLocks noGrp="1"/>
          </p:cNvSpPr>
          <p:nvPr>
            <p:ph type="sldNum" sz="quarter" idx="12"/>
          </p:nvPr>
        </p:nvSpPr>
        <p:spPr/>
        <p:txBody>
          <a:bodyPr/>
          <a:lstStyle/>
          <a:p>
            <a:fld id="{2E3B6892-5503-48AD-BFCA-6768F338F573}" type="slidenum">
              <a:rPr lang="zh-CN" altLang="en-US" smtClean="0"/>
              <a:t>‹#›</a:t>
            </a:fld>
            <a:endParaRPr lang="zh-CN" altLang="en-US"/>
          </a:p>
        </p:txBody>
      </p:sp>
    </p:spTree>
    <p:extLst>
      <p:ext uri="{BB962C8B-B14F-4D97-AF65-F5344CB8AC3E}">
        <p14:creationId xmlns:p14="http://schemas.microsoft.com/office/powerpoint/2010/main" val="1423160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530550-B6EF-40F5-A464-419B8945FE4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FA067AC-9E7C-4AE1-BFC5-7D44D542CF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314A5EB-0B72-4E15-8096-48738FDC901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DA10311-4421-4BAD-8160-D6029DA353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8E42D54-C8E9-463D-AECA-831669516F6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E5DA922-50B0-4CB9-BC0C-2F2B7DB546A4}"/>
              </a:ext>
            </a:extLst>
          </p:cNvPr>
          <p:cNvSpPr>
            <a:spLocks noGrp="1"/>
          </p:cNvSpPr>
          <p:nvPr>
            <p:ph type="dt" sz="half" idx="10"/>
          </p:nvPr>
        </p:nvSpPr>
        <p:spPr/>
        <p:txBody>
          <a:bodyPr/>
          <a:lstStyle/>
          <a:p>
            <a:fld id="{7BB30E57-CEF2-4E7E-A3AF-D6A07C15E93B}" type="datetimeFigureOut">
              <a:rPr lang="zh-CN" altLang="en-US" smtClean="0"/>
              <a:t>2024/8/22</a:t>
            </a:fld>
            <a:endParaRPr lang="zh-CN" altLang="en-US"/>
          </a:p>
        </p:txBody>
      </p:sp>
      <p:sp>
        <p:nvSpPr>
          <p:cNvPr id="8" name="页脚占位符 7">
            <a:extLst>
              <a:ext uri="{FF2B5EF4-FFF2-40B4-BE49-F238E27FC236}">
                <a16:creationId xmlns:a16="http://schemas.microsoft.com/office/drawing/2014/main" id="{969FA897-07B6-489B-B64F-2A34967CE55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DD01EDD-3BDB-4413-B9A3-95129E412EAB}"/>
              </a:ext>
            </a:extLst>
          </p:cNvPr>
          <p:cNvSpPr>
            <a:spLocks noGrp="1"/>
          </p:cNvSpPr>
          <p:nvPr>
            <p:ph type="sldNum" sz="quarter" idx="12"/>
          </p:nvPr>
        </p:nvSpPr>
        <p:spPr/>
        <p:txBody>
          <a:bodyPr/>
          <a:lstStyle/>
          <a:p>
            <a:fld id="{2E3B6892-5503-48AD-BFCA-6768F338F573}" type="slidenum">
              <a:rPr lang="zh-CN" altLang="en-US" smtClean="0"/>
              <a:t>‹#›</a:t>
            </a:fld>
            <a:endParaRPr lang="zh-CN" altLang="en-US"/>
          </a:p>
        </p:txBody>
      </p:sp>
    </p:spTree>
    <p:extLst>
      <p:ext uri="{BB962C8B-B14F-4D97-AF65-F5344CB8AC3E}">
        <p14:creationId xmlns:p14="http://schemas.microsoft.com/office/powerpoint/2010/main" val="2241345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CC46D2-652C-47D6-9DB5-331EB9D215A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DA9AF93-239C-4ABC-9A3A-606B416C57E8}"/>
              </a:ext>
            </a:extLst>
          </p:cNvPr>
          <p:cNvSpPr>
            <a:spLocks noGrp="1"/>
          </p:cNvSpPr>
          <p:nvPr>
            <p:ph type="dt" sz="half" idx="10"/>
          </p:nvPr>
        </p:nvSpPr>
        <p:spPr/>
        <p:txBody>
          <a:bodyPr/>
          <a:lstStyle/>
          <a:p>
            <a:fld id="{7BB30E57-CEF2-4E7E-A3AF-D6A07C15E93B}" type="datetimeFigureOut">
              <a:rPr lang="zh-CN" altLang="en-US" smtClean="0"/>
              <a:t>2024/8/22</a:t>
            </a:fld>
            <a:endParaRPr lang="zh-CN" altLang="en-US"/>
          </a:p>
        </p:txBody>
      </p:sp>
      <p:sp>
        <p:nvSpPr>
          <p:cNvPr id="4" name="页脚占位符 3">
            <a:extLst>
              <a:ext uri="{FF2B5EF4-FFF2-40B4-BE49-F238E27FC236}">
                <a16:creationId xmlns:a16="http://schemas.microsoft.com/office/drawing/2014/main" id="{BA21E5C3-90E8-488E-AD36-9ADCD3F8E41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61E5957-98A9-4432-BDEE-C87B8F89A0DA}"/>
              </a:ext>
            </a:extLst>
          </p:cNvPr>
          <p:cNvSpPr>
            <a:spLocks noGrp="1"/>
          </p:cNvSpPr>
          <p:nvPr>
            <p:ph type="sldNum" sz="quarter" idx="12"/>
          </p:nvPr>
        </p:nvSpPr>
        <p:spPr/>
        <p:txBody>
          <a:bodyPr/>
          <a:lstStyle/>
          <a:p>
            <a:fld id="{2E3B6892-5503-48AD-BFCA-6768F338F573}" type="slidenum">
              <a:rPr lang="zh-CN" altLang="en-US" smtClean="0"/>
              <a:t>‹#›</a:t>
            </a:fld>
            <a:endParaRPr lang="zh-CN" altLang="en-US"/>
          </a:p>
        </p:txBody>
      </p:sp>
    </p:spTree>
    <p:extLst>
      <p:ext uri="{BB962C8B-B14F-4D97-AF65-F5344CB8AC3E}">
        <p14:creationId xmlns:p14="http://schemas.microsoft.com/office/powerpoint/2010/main" val="3952648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7CF71C5-CE67-4117-91E1-7370D77A9EF9}"/>
              </a:ext>
            </a:extLst>
          </p:cNvPr>
          <p:cNvSpPr>
            <a:spLocks noGrp="1"/>
          </p:cNvSpPr>
          <p:nvPr>
            <p:ph type="dt" sz="half" idx="10"/>
          </p:nvPr>
        </p:nvSpPr>
        <p:spPr/>
        <p:txBody>
          <a:bodyPr/>
          <a:lstStyle/>
          <a:p>
            <a:fld id="{7BB30E57-CEF2-4E7E-A3AF-D6A07C15E93B}" type="datetimeFigureOut">
              <a:rPr lang="zh-CN" altLang="en-US" smtClean="0"/>
              <a:t>2024/8/22</a:t>
            </a:fld>
            <a:endParaRPr lang="zh-CN" altLang="en-US"/>
          </a:p>
        </p:txBody>
      </p:sp>
      <p:sp>
        <p:nvSpPr>
          <p:cNvPr id="3" name="页脚占位符 2">
            <a:extLst>
              <a:ext uri="{FF2B5EF4-FFF2-40B4-BE49-F238E27FC236}">
                <a16:creationId xmlns:a16="http://schemas.microsoft.com/office/drawing/2014/main" id="{4FEB6516-138E-4F78-ACFB-9FF33D03340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EFFB503-7F42-49EF-9FC0-EB39F8B6EDCB}"/>
              </a:ext>
            </a:extLst>
          </p:cNvPr>
          <p:cNvSpPr>
            <a:spLocks noGrp="1"/>
          </p:cNvSpPr>
          <p:nvPr>
            <p:ph type="sldNum" sz="quarter" idx="12"/>
          </p:nvPr>
        </p:nvSpPr>
        <p:spPr/>
        <p:txBody>
          <a:bodyPr/>
          <a:lstStyle/>
          <a:p>
            <a:fld id="{2E3B6892-5503-48AD-BFCA-6768F338F573}" type="slidenum">
              <a:rPr lang="zh-CN" altLang="en-US" smtClean="0"/>
              <a:t>‹#›</a:t>
            </a:fld>
            <a:endParaRPr lang="zh-CN" altLang="en-US"/>
          </a:p>
        </p:txBody>
      </p:sp>
    </p:spTree>
    <p:extLst>
      <p:ext uri="{BB962C8B-B14F-4D97-AF65-F5344CB8AC3E}">
        <p14:creationId xmlns:p14="http://schemas.microsoft.com/office/powerpoint/2010/main" val="268311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8803AB-F831-41E4-B969-F9A025ECDA6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10465F1-4D8B-4169-9EDB-74D4FBAAF6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9B04575-B192-4AC8-80F6-531925DBCF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741489E-421E-4C59-8CFB-CD6CE68FBE1D}"/>
              </a:ext>
            </a:extLst>
          </p:cNvPr>
          <p:cNvSpPr>
            <a:spLocks noGrp="1"/>
          </p:cNvSpPr>
          <p:nvPr>
            <p:ph type="dt" sz="half" idx="10"/>
          </p:nvPr>
        </p:nvSpPr>
        <p:spPr/>
        <p:txBody>
          <a:bodyPr/>
          <a:lstStyle/>
          <a:p>
            <a:fld id="{7BB30E57-CEF2-4E7E-A3AF-D6A07C15E93B}" type="datetimeFigureOut">
              <a:rPr lang="zh-CN" altLang="en-US" smtClean="0"/>
              <a:t>2024/8/22</a:t>
            </a:fld>
            <a:endParaRPr lang="zh-CN" altLang="en-US"/>
          </a:p>
        </p:txBody>
      </p:sp>
      <p:sp>
        <p:nvSpPr>
          <p:cNvPr id="6" name="页脚占位符 5">
            <a:extLst>
              <a:ext uri="{FF2B5EF4-FFF2-40B4-BE49-F238E27FC236}">
                <a16:creationId xmlns:a16="http://schemas.microsoft.com/office/drawing/2014/main" id="{2F39174D-73DA-4450-8538-26B4D95826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8AE8BA-DEEC-476D-81D0-FA9B7AECA8B0}"/>
              </a:ext>
            </a:extLst>
          </p:cNvPr>
          <p:cNvSpPr>
            <a:spLocks noGrp="1"/>
          </p:cNvSpPr>
          <p:nvPr>
            <p:ph type="sldNum" sz="quarter" idx="12"/>
          </p:nvPr>
        </p:nvSpPr>
        <p:spPr/>
        <p:txBody>
          <a:bodyPr/>
          <a:lstStyle/>
          <a:p>
            <a:fld id="{2E3B6892-5503-48AD-BFCA-6768F338F573}" type="slidenum">
              <a:rPr lang="zh-CN" altLang="en-US" smtClean="0"/>
              <a:t>‹#›</a:t>
            </a:fld>
            <a:endParaRPr lang="zh-CN" altLang="en-US"/>
          </a:p>
        </p:txBody>
      </p:sp>
    </p:spTree>
    <p:extLst>
      <p:ext uri="{BB962C8B-B14F-4D97-AF65-F5344CB8AC3E}">
        <p14:creationId xmlns:p14="http://schemas.microsoft.com/office/powerpoint/2010/main" val="3214022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4DE1BC-895D-4C8D-8DCC-96F208D870A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CD18573-40F3-466F-9D3C-2F2B3661CD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509EB44-284F-49AC-8CCB-07CF462CF9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485A8C3-EF1D-4429-BFFD-65F7BB777816}"/>
              </a:ext>
            </a:extLst>
          </p:cNvPr>
          <p:cNvSpPr>
            <a:spLocks noGrp="1"/>
          </p:cNvSpPr>
          <p:nvPr>
            <p:ph type="dt" sz="half" idx="10"/>
          </p:nvPr>
        </p:nvSpPr>
        <p:spPr/>
        <p:txBody>
          <a:bodyPr/>
          <a:lstStyle/>
          <a:p>
            <a:fld id="{7BB30E57-CEF2-4E7E-A3AF-D6A07C15E93B}" type="datetimeFigureOut">
              <a:rPr lang="zh-CN" altLang="en-US" smtClean="0"/>
              <a:t>2024/8/22</a:t>
            </a:fld>
            <a:endParaRPr lang="zh-CN" altLang="en-US"/>
          </a:p>
        </p:txBody>
      </p:sp>
      <p:sp>
        <p:nvSpPr>
          <p:cNvPr id="6" name="页脚占位符 5">
            <a:extLst>
              <a:ext uri="{FF2B5EF4-FFF2-40B4-BE49-F238E27FC236}">
                <a16:creationId xmlns:a16="http://schemas.microsoft.com/office/drawing/2014/main" id="{198DB29A-F026-45FF-BBA2-9D3FB652EE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C97884-3899-4872-A894-F9DEC5167348}"/>
              </a:ext>
            </a:extLst>
          </p:cNvPr>
          <p:cNvSpPr>
            <a:spLocks noGrp="1"/>
          </p:cNvSpPr>
          <p:nvPr>
            <p:ph type="sldNum" sz="quarter" idx="12"/>
          </p:nvPr>
        </p:nvSpPr>
        <p:spPr/>
        <p:txBody>
          <a:bodyPr/>
          <a:lstStyle/>
          <a:p>
            <a:fld id="{2E3B6892-5503-48AD-BFCA-6768F338F573}" type="slidenum">
              <a:rPr lang="zh-CN" altLang="en-US" smtClean="0"/>
              <a:t>‹#›</a:t>
            </a:fld>
            <a:endParaRPr lang="zh-CN" altLang="en-US"/>
          </a:p>
        </p:txBody>
      </p:sp>
    </p:spTree>
    <p:extLst>
      <p:ext uri="{BB962C8B-B14F-4D97-AF65-F5344CB8AC3E}">
        <p14:creationId xmlns:p14="http://schemas.microsoft.com/office/powerpoint/2010/main" val="1532061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66D83DE-C530-4ED6-ADFB-86BC3BE2A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76C1FED-8B77-4D5F-A20F-B80BCC4CFE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BCC6DB-0CA9-4DBE-BD3B-A766D9837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B30E57-CEF2-4E7E-A3AF-D6A07C15E93B}" type="datetimeFigureOut">
              <a:rPr lang="zh-CN" altLang="en-US" smtClean="0"/>
              <a:t>2024/8/22</a:t>
            </a:fld>
            <a:endParaRPr lang="zh-CN" altLang="en-US"/>
          </a:p>
        </p:txBody>
      </p:sp>
      <p:sp>
        <p:nvSpPr>
          <p:cNvPr id="5" name="页脚占位符 4">
            <a:extLst>
              <a:ext uri="{FF2B5EF4-FFF2-40B4-BE49-F238E27FC236}">
                <a16:creationId xmlns:a16="http://schemas.microsoft.com/office/drawing/2014/main" id="{C01AFB42-664C-4663-8736-8AFF7AD474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6D3F506-B299-4130-B8D9-C73D0F2274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3B6892-5503-48AD-BFCA-6768F338F573}" type="slidenum">
              <a:rPr lang="zh-CN" altLang="en-US" smtClean="0"/>
              <a:t>‹#›</a:t>
            </a:fld>
            <a:endParaRPr lang="zh-CN" altLang="en-US"/>
          </a:p>
        </p:txBody>
      </p:sp>
    </p:spTree>
    <p:extLst>
      <p:ext uri="{BB962C8B-B14F-4D97-AF65-F5344CB8AC3E}">
        <p14:creationId xmlns:p14="http://schemas.microsoft.com/office/powerpoint/2010/main" val="3814477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upport.microsoft.com/zh-cn/topic/%E4%BB%80%E4%B9%88%E6%98%AF%E6%95%B0%E6%8D%AE%E6%89%A7%E8%A1%8C%E9%98%B2%E6%8A%A4-dep-60dabc2b-90db-45fc-9b18-512419135817"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an7.org/linux/man-pages/man2/execve.2.html" TargetMode="External"/><Relationship Id="rId2" Type="http://schemas.openxmlformats.org/officeDocument/2006/relationships/hyperlink" Target="https://elixir.bootlin.com/linux/v6.10/source/fs/exec.c#L2143" TargetMode="External"/><Relationship Id="rId1" Type="http://schemas.openxmlformats.org/officeDocument/2006/relationships/slideLayout" Target="../slideLayouts/slideLayout2.xml"/><Relationship Id="rId5" Type="http://schemas.openxmlformats.org/officeDocument/2006/relationships/hyperlink" Target="https://pubs.opengroup.org/onlinepubs/9799919799/" TargetMode="External"/><Relationship Id="rId4" Type="http://schemas.openxmlformats.org/officeDocument/2006/relationships/hyperlink" Target="https://man7.org/linux/man-pages/man8/ld.so.8.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0584B2-98D9-4816-97D6-55B6F1B9C8BD}"/>
              </a:ext>
            </a:extLst>
          </p:cNvPr>
          <p:cNvSpPr>
            <a:spLocks noGrp="1"/>
          </p:cNvSpPr>
          <p:nvPr>
            <p:ph type="ctrTitle"/>
          </p:nvPr>
        </p:nvSpPr>
        <p:spPr/>
        <p:txBody>
          <a:bodyPr/>
          <a:lstStyle/>
          <a:p>
            <a:r>
              <a:rPr lang="zh-CN" altLang="en-US" dirty="0"/>
              <a:t>混淆</a:t>
            </a:r>
          </a:p>
        </p:txBody>
      </p:sp>
      <p:sp>
        <p:nvSpPr>
          <p:cNvPr id="3" name="副标题 2">
            <a:extLst>
              <a:ext uri="{FF2B5EF4-FFF2-40B4-BE49-F238E27FC236}">
                <a16:creationId xmlns:a16="http://schemas.microsoft.com/office/drawing/2014/main" id="{2E94CFC1-5383-4463-A5BC-9BC3B946411A}"/>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41330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2B0BC4C-DAC3-4AAC-AEEB-BE7272340E0C}"/>
              </a:ext>
            </a:extLst>
          </p:cNvPr>
          <p:cNvSpPr>
            <a:spLocks noGrp="1"/>
          </p:cNvSpPr>
          <p:nvPr>
            <p:ph idx="1"/>
          </p:nvPr>
        </p:nvSpPr>
        <p:spPr>
          <a:xfrm>
            <a:off x="200024" y="625475"/>
            <a:ext cx="11610975" cy="5861050"/>
          </a:xfrm>
        </p:spPr>
        <p:txBody>
          <a:bodyPr/>
          <a:lstStyle/>
          <a:p>
            <a:r>
              <a:rPr lang="zh-CN" altLang="en-US" b="0" i="0" dirty="0">
                <a:solidFill>
                  <a:srgbClr val="1E1E1E"/>
                </a:solidFill>
                <a:effectLst/>
                <a:latin typeface="Segoe UI Light" panose="020B0502040204020203" pitchFamily="34" charset="0"/>
              </a:rPr>
              <a:t>什么是数据执行防护 </a:t>
            </a:r>
            <a:r>
              <a:rPr lang="en-US" altLang="zh-CN" b="0" i="0" dirty="0">
                <a:solidFill>
                  <a:srgbClr val="1E1E1E"/>
                </a:solidFill>
                <a:effectLst/>
                <a:latin typeface="Segoe UI Light" panose="020B0502040204020203" pitchFamily="34" charset="0"/>
              </a:rPr>
              <a:t>(DEP) </a:t>
            </a:r>
            <a:r>
              <a:rPr lang="zh-CN" altLang="en-US" b="0" i="0" dirty="0">
                <a:solidFill>
                  <a:srgbClr val="1E1E1E"/>
                </a:solidFill>
                <a:effectLst/>
                <a:latin typeface="Segoe UI Light" panose="020B0502040204020203" pitchFamily="34" charset="0"/>
              </a:rPr>
              <a:t>？</a:t>
            </a:r>
            <a:endParaRPr lang="en-US" altLang="zh-CN" dirty="0"/>
          </a:p>
          <a:p>
            <a:r>
              <a:rPr lang="en-US" altLang="zh-CN" dirty="0">
                <a:hlinkClick r:id="rId2"/>
              </a:rPr>
              <a:t>https://support.microsoft.com/zh-cn/topic/%E4%BB%80%E4%B9%88%E6%98%AF%E6%95%B0%E6%8D%AE%E6%89%A7%E8%A1%8C%E9%98%B2%E6%8A%A4-dep-60dabc2b-90db-45fc-9b18-512419135817</a:t>
            </a:r>
            <a:endParaRPr lang="en-US" altLang="zh-CN" dirty="0"/>
          </a:p>
          <a:p>
            <a:r>
              <a:rPr lang="en-US" altLang="zh-CN" dirty="0"/>
              <a:t>Linux</a:t>
            </a:r>
            <a:r>
              <a:rPr lang="zh-CN" altLang="en-US" dirty="0"/>
              <a:t>下的常见保护机制</a:t>
            </a:r>
            <a:endParaRPr lang="en-US" altLang="zh-CN" dirty="0"/>
          </a:p>
          <a:p>
            <a:r>
              <a:rPr lang="en-US" altLang="zh-CN" dirty="0"/>
              <a:t>https://introspelliam.github.io/2017/09/30/linux%E7%A8%8B%E5%BA%8F%E7%9A%84%E5%B8%B8%E7%94%A8%E4%BF%9D%E6%8A%A4%E6%9C%BA%E5%88%B6/</a:t>
            </a:r>
            <a:endParaRPr lang="zh-CN" altLang="en-US" dirty="0"/>
          </a:p>
        </p:txBody>
      </p:sp>
    </p:spTree>
    <p:extLst>
      <p:ext uri="{BB962C8B-B14F-4D97-AF65-F5344CB8AC3E}">
        <p14:creationId xmlns:p14="http://schemas.microsoft.com/office/powerpoint/2010/main" val="1443079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EECCEB2-E81D-434B-AE6D-AA44602D0E4A}"/>
              </a:ext>
            </a:extLst>
          </p:cNvPr>
          <p:cNvSpPr>
            <a:spLocks noGrp="1"/>
          </p:cNvSpPr>
          <p:nvPr>
            <p:ph idx="1"/>
          </p:nvPr>
        </p:nvSpPr>
        <p:spPr>
          <a:xfrm>
            <a:off x="533400" y="228600"/>
            <a:ext cx="10820400" cy="5948363"/>
          </a:xfrm>
        </p:spPr>
        <p:txBody>
          <a:bodyPr/>
          <a:lstStyle/>
          <a:p>
            <a:pPr marL="0" indent="0">
              <a:buNone/>
            </a:pPr>
            <a:r>
              <a:rPr lang="zh-CN" altLang="en-US" dirty="0"/>
              <a:t>如前所示</a:t>
            </a:r>
            <a:r>
              <a:rPr lang="en-US" altLang="zh-CN" dirty="0"/>
              <a:t>,SMC</a:t>
            </a:r>
            <a:r>
              <a:rPr lang="zh-CN" altLang="en-US" dirty="0"/>
              <a:t>的实现</a:t>
            </a:r>
            <a:endParaRPr lang="en-US" altLang="zh-CN" dirty="0"/>
          </a:p>
          <a:p>
            <a:pPr marL="0" indent="0">
              <a:buNone/>
            </a:pPr>
            <a:r>
              <a:rPr lang="zh-CN" altLang="en-US" dirty="0"/>
              <a:t>处理？</a:t>
            </a:r>
            <a:endParaRPr lang="en-US" altLang="zh-CN" dirty="0"/>
          </a:p>
          <a:p>
            <a:pPr marL="0" indent="0">
              <a:buNone/>
            </a:pPr>
            <a:r>
              <a:rPr lang="zh-CN" altLang="en-US" dirty="0"/>
              <a:t>静态：使用脚本，实现解密逻辑，解密数据</a:t>
            </a:r>
            <a:endParaRPr lang="en-US" altLang="zh-CN" dirty="0"/>
          </a:p>
          <a:p>
            <a:pPr marL="0" indent="0">
              <a:buNone/>
            </a:pPr>
            <a:r>
              <a:rPr lang="zh-CN" altLang="en-US" dirty="0"/>
              <a:t>动态：</a:t>
            </a:r>
            <a:endParaRPr lang="en-US" altLang="zh-CN" dirty="0"/>
          </a:p>
          <a:p>
            <a:pPr marL="0" indent="0">
              <a:buNone/>
            </a:pPr>
            <a:r>
              <a:rPr lang="zh-CN" altLang="en-US" dirty="0"/>
              <a:t>例题演示，</a:t>
            </a:r>
            <a:r>
              <a:rPr lang="en-US" altLang="zh-CN" dirty="0" err="1"/>
              <a:t>easy_smc</a:t>
            </a:r>
            <a:r>
              <a:rPr lang="zh-CN" altLang="en-US" dirty="0"/>
              <a:t>，与</a:t>
            </a:r>
            <a:r>
              <a:rPr lang="en-US" altLang="zh-CN" dirty="0"/>
              <a:t>ppt</a:t>
            </a:r>
            <a:r>
              <a:rPr lang="zh-CN" altLang="en-US" dirty="0"/>
              <a:t>同文件夹</a:t>
            </a:r>
            <a:r>
              <a:rPr lang="en-US" altLang="zh-CN" dirty="0"/>
              <a:t>……</a:t>
            </a:r>
          </a:p>
        </p:txBody>
      </p:sp>
    </p:spTree>
    <p:extLst>
      <p:ext uri="{BB962C8B-B14F-4D97-AF65-F5344CB8AC3E}">
        <p14:creationId xmlns:p14="http://schemas.microsoft.com/office/powerpoint/2010/main" val="2300104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212811-93FE-4B42-8257-5EF76B71DEC6}"/>
              </a:ext>
            </a:extLst>
          </p:cNvPr>
          <p:cNvSpPr>
            <a:spLocks noGrp="1"/>
          </p:cNvSpPr>
          <p:nvPr>
            <p:ph type="title"/>
          </p:nvPr>
        </p:nvSpPr>
        <p:spPr/>
        <p:txBody>
          <a:bodyPr/>
          <a:lstStyle/>
          <a:p>
            <a:r>
              <a:rPr lang="zh-CN" altLang="en-US" dirty="0"/>
              <a:t>其他</a:t>
            </a:r>
          </a:p>
        </p:txBody>
      </p:sp>
      <p:sp>
        <p:nvSpPr>
          <p:cNvPr id="3" name="内容占位符 2">
            <a:extLst>
              <a:ext uri="{FF2B5EF4-FFF2-40B4-BE49-F238E27FC236}">
                <a16:creationId xmlns:a16="http://schemas.microsoft.com/office/drawing/2014/main" id="{3A042B57-045C-4061-80E5-B1C42EA1EE79}"/>
              </a:ext>
            </a:extLst>
          </p:cNvPr>
          <p:cNvSpPr>
            <a:spLocks noGrp="1"/>
          </p:cNvSpPr>
          <p:nvPr>
            <p:ph idx="1"/>
          </p:nvPr>
        </p:nvSpPr>
        <p:spPr/>
        <p:txBody>
          <a:bodyPr/>
          <a:lstStyle/>
          <a:p>
            <a:r>
              <a:rPr lang="zh-CN" altLang="en-US" dirty="0"/>
              <a:t>无，自己学</a:t>
            </a:r>
            <a:endParaRPr lang="en-US" altLang="zh-CN" dirty="0"/>
          </a:p>
        </p:txBody>
      </p:sp>
    </p:spTree>
    <p:extLst>
      <p:ext uri="{BB962C8B-B14F-4D97-AF65-F5344CB8AC3E}">
        <p14:creationId xmlns:p14="http://schemas.microsoft.com/office/powerpoint/2010/main" val="1665016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2C2A35-EA98-4DEA-A680-7DBAC06FEAB4}"/>
              </a:ext>
            </a:extLst>
          </p:cNvPr>
          <p:cNvSpPr>
            <a:spLocks noGrp="1"/>
          </p:cNvSpPr>
          <p:nvPr>
            <p:ph type="title"/>
          </p:nvPr>
        </p:nvSpPr>
        <p:spPr/>
        <p:txBody>
          <a:bodyPr/>
          <a:lstStyle/>
          <a:p>
            <a:r>
              <a:rPr lang="zh-CN" altLang="en-US" dirty="0"/>
              <a:t>学习路线？</a:t>
            </a:r>
          </a:p>
        </p:txBody>
      </p:sp>
      <p:sp>
        <p:nvSpPr>
          <p:cNvPr id="3" name="内容占位符 2">
            <a:extLst>
              <a:ext uri="{FF2B5EF4-FFF2-40B4-BE49-F238E27FC236}">
                <a16:creationId xmlns:a16="http://schemas.microsoft.com/office/drawing/2014/main" id="{CD69093D-5118-46CD-BC83-BA18EC3CCC76}"/>
              </a:ext>
            </a:extLst>
          </p:cNvPr>
          <p:cNvSpPr>
            <a:spLocks noGrp="1"/>
          </p:cNvSpPr>
          <p:nvPr>
            <p:ph idx="1"/>
          </p:nvPr>
        </p:nvSpPr>
        <p:spPr/>
        <p:txBody>
          <a:bodyPr/>
          <a:lstStyle/>
          <a:p>
            <a:r>
              <a:rPr lang="zh-CN" altLang="en-US" dirty="0"/>
              <a:t>参考</a:t>
            </a:r>
            <a:r>
              <a:rPr lang="en-US" altLang="zh-CN" dirty="0"/>
              <a:t>985</a:t>
            </a:r>
            <a:r>
              <a:rPr lang="zh-CN" altLang="en-US" dirty="0"/>
              <a:t>✌怎么学习的</a:t>
            </a:r>
            <a:r>
              <a:rPr lang="en-US" altLang="zh-CN" dirty="0"/>
              <a:t>:(</a:t>
            </a:r>
            <a:r>
              <a:rPr lang="zh-CN" altLang="en-US" dirty="0"/>
              <a:t>数电</a:t>
            </a:r>
            <a:r>
              <a:rPr lang="en-US" altLang="zh-CN" dirty="0"/>
              <a:t>)</a:t>
            </a:r>
            <a:r>
              <a:rPr lang="zh-CN" altLang="en-US" dirty="0"/>
              <a:t>，计组，操作系统。</a:t>
            </a:r>
            <a:endParaRPr lang="en-US" altLang="zh-CN" dirty="0"/>
          </a:p>
          <a:p>
            <a:endParaRPr lang="en-US" altLang="zh-CN" dirty="0"/>
          </a:p>
          <a:p>
            <a:endParaRPr lang="en-US" altLang="zh-CN" dirty="0"/>
          </a:p>
          <a:p>
            <a:r>
              <a:rPr lang="zh-CN" altLang="en-US" dirty="0"/>
              <a:t>了解一些有意思的东西？</a:t>
            </a:r>
            <a:endParaRPr lang="en-US" altLang="zh-CN" dirty="0"/>
          </a:p>
          <a:p>
            <a:r>
              <a:rPr lang="en-US" altLang="zh-CN" dirty="0"/>
              <a:t> </a:t>
            </a:r>
          </a:p>
          <a:p>
            <a:r>
              <a:rPr lang="zh-CN" altLang="en-US" dirty="0"/>
              <a:t>考研的</a:t>
            </a:r>
            <a:r>
              <a:rPr lang="en-US" altLang="zh-CN" dirty="0"/>
              <a:t>408</a:t>
            </a:r>
            <a:r>
              <a:rPr lang="zh-CN" altLang="en-US" dirty="0"/>
              <a:t>？</a:t>
            </a:r>
            <a:endParaRPr lang="en-US" altLang="zh-CN" dirty="0"/>
          </a:p>
          <a:p>
            <a:r>
              <a:rPr lang="zh-CN" altLang="en-US" dirty="0"/>
              <a:t>国内开源生态</a:t>
            </a:r>
            <a:r>
              <a:rPr lang="en-US" altLang="zh-CN" dirty="0"/>
              <a:t>:</a:t>
            </a:r>
            <a:r>
              <a:rPr lang="en-US" altLang="zh-CN" dirty="0" err="1"/>
              <a:t>loongarch?riscv</a:t>
            </a:r>
            <a:r>
              <a:rPr lang="en-US" altLang="zh-CN" dirty="0"/>
              <a:t>?</a:t>
            </a:r>
          </a:p>
        </p:txBody>
      </p:sp>
    </p:spTree>
    <p:extLst>
      <p:ext uri="{BB962C8B-B14F-4D97-AF65-F5344CB8AC3E}">
        <p14:creationId xmlns:p14="http://schemas.microsoft.com/office/powerpoint/2010/main" val="1278827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ABEFFC-9A6F-4C6D-8C75-4C1980EF23F5}"/>
              </a:ext>
            </a:extLst>
          </p:cNvPr>
          <p:cNvSpPr>
            <a:spLocks noGrp="1"/>
          </p:cNvSpPr>
          <p:nvPr>
            <p:ph type="title"/>
          </p:nvPr>
        </p:nvSpPr>
        <p:spPr/>
        <p:txBody>
          <a:bodyPr/>
          <a:lstStyle/>
          <a:p>
            <a:r>
              <a:rPr lang="zh-CN" altLang="en-US" dirty="0"/>
              <a:t>题外话：关于动态链接的一些东西</a:t>
            </a:r>
          </a:p>
        </p:txBody>
      </p:sp>
      <p:sp>
        <p:nvSpPr>
          <p:cNvPr id="3" name="内容占位符 2">
            <a:extLst>
              <a:ext uri="{FF2B5EF4-FFF2-40B4-BE49-F238E27FC236}">
                <a16:creationId xmlns:a16="http://schemas.microsoft.com/office/drawing/2014/main" id="{9881A94C-8B15-4747-9864-964DFCAA9361}"/>
              </a:ext>
            </a:extLst>
          </p:cNvPr>
          <p:cNvSpPr>
            <a:spLocks noGrp="1"/>
          </p:cNvSpPr>
          <p:nvPr>
            <p:ph idx="1"/>
          </p:nvPr>
        </p:nvSpPr>
        <p:spPr/>
        <p:txBody>
          <a:bodyPr/>
          <a:lstStyle/>
          <a:p>
            <a:r>
              <a:rPr lang="en-US" altLang="zh-CN" dirty="0" err="1"/>
              <a:t>Execve</a:t>
            </a:r>
            <a:r>
              <a:rPr lang="zh-CN" altLang="en-US" dirty="0"/>
              <a:t>系统调用</a:t>
            </a:r>
            <a:endParaRPr lang="en-US" altLang="zh-CN" dirty="0"/>
          </a:p>
          <a:p>
            <a:r>
              <a:rPr lang="en-US" altLang="zh-CN" dirty="0">
                <a:hlinkClick r:id="rId2"/>
              </a:rPr>
              <a:t>https://elixir.bootlin.com/linux/v6.10/source/fs/exec.c#L2143</a:t>
            </a:r>
            <a:endParaRPr lang="en-US" altLang="zh-CN" dirty="0"/>
          </a:p>
          <a:p>
            <a:r>
              <a:rPr lang="en-US" altLang="zh-CN" dirty="0">
                <a:hlinkClick r:id="rId3"/>
              </a:rPr>
              <a:t>https://man7.org/linux/man-pages/man2/execve.2.html</a:t>
            </a:r>
            <a:endParaRPr lang="en-US" altLang="zh-CN" dirty="0"/>
          </a:p>
          <a:p>
            <a:r>
              <a:rPr lang="en-US" altLang="zh-CN" dirty="0" err="1"/>
              <a:t>Ld</a:t>
            </a:r>
            <a:r>
              <a:rPr lang="en-US" altLang="zh-CN" dirty="0"/>
              <a:t> </a:t>
            </a:r>
            <a:r>
              <a:rPr lang="en-US" altLang="zh-CN" dirty="0">
                <a:hlinkClick r:id="rId4"/>
              </a:rPr>
              <a:t>https://man7.org/linux/man-pages/man8/ld.so.8.html</a:t>
            </a:r>
            <a:endParaRPr lang="en-US" altLang="zh-CN" dirty="0"/>
          </a:p>
          <a:p>
            <a:r>
              <a:rPr lang="en-US" altLang="zh-CN" dirty="0" err="1"/>
              <a:t>Posix</a:t>
            </a:r>
            <a:r>
              <a:rPr lang="en-US" altLang="zh-CN" dirty="0"/>
              <a:t> </a:t>
            </a:r>
            <a:r>
              <a:rPr lang="en-US" altLang="zh-CN" dirty="0">
                <a:hlinkClick r:id="rId5"/>
              </a:rPr>
              <a:t>https://pubs.opengroup.org/onlinepubs/9799919799/</a:t>
            </a:r>
            <a:endParaRPr lang="en-US" altLang="zh-CN" dirty="0"/>
          </a:p>
          <a:p>
            <a:r>
              <a:rPr lang="zh-CN" altLang="en-US" dirty="0"/>
              <a:t>也许能满足一些好奇心</a:t>
            </a:r>
            <a:r>
              <a:rPr lang="en-US" altLang="zh-CN"/>
              <a:t>~</a:t>
            </a:r>
            <a:endParaRPr lang="zh-CN" altLang="en-US" dirty="0"/>
          </a:p>
        </p:txBody>
      </p:sp>
    </p:spTree>
    <p:extLst>
      <p:ext uri="{BB962C8B-B14F-4D97-AF65-F5344CB8AC3E}">
        <p14:creationId xmlns:p14="http://schemas.microsoft.com/office/powerpoint/2010/main" val="1175175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D2F654-589F-4F01-8395-16689E6AE93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7B92F6A-48D2-4D0C-8FF7-8F20D5AE15AF}"/>
              </a:ext>
            </a:extLst>
          </p:cNvPr>
          <p:cNvSpPr>
            <a:spLocks noGrp="1"/>
          </p:cNvSpPr>
          <p:nvPr>
            <p:ph idx="1"/>
          </p:nvPr>
        </p:nvSpPr>
        <p:spPr/>
        <p:txBody>
          <a:bodyPr/>
          <a:lstStyle/>
          <a:p>
            <a:r>
              <a:rPr lang="zh-CN" altLang="en-US" dirty="0"/>
              <a:t>花指令</a:t>
            </a:r>
            <a:endParaRPr lang="en-US" altLang="zh-CN" dirty="0"/>
          </a:p>
          <a:p>
            <a:r>
              <a:rPr lang="en-US" altLang="zh-CN" dirty="0"/>
              <a:t>SMC(</a:t>
            </a:r>
            <a:r>
              <a:rPr lang="zh-CN" altLang="en-US" dirty="0"/>
              <a:t>自修改代码</a:t>
            </a:r>
            <a:r>
              <a:rPr lang="en-US" altLang="zh-CN" dirty="0"/>
              <a:t>)</a:t>
            </a:r>
          </a:p>
        </p:txBody>
      </p:sp>
    </p:spTree>
    <p:extLst>
      <p:ext uri="{BB962C8B-B14F-4D97-AF65-F5344CB8AC3E}">
        <p14:creationId xmlns:p14="http://schemas.microsoft.com/office/powerpoint/2010/main" val="3095877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FB3996-9775-4673-A4AC-5257DA2DFBFB}"/>
              </a:ext>
            </a:extLst>
          </p:cNvPr>
          <p:cNvSpPr>
            <a:spLocks noGrp="1"/>
          </p:cNvSpPr>
          <p:nvPr>
            <p:ph type="title"/>
          </p:nvPr>
        </p:nvSpPr>
        <p:spPr/>
        <p:txBody>
          <a:bodyPr/>
          <a:lstStyle/>
          <a:p>
            <a:r>
              <a:rPr lang="zh-CN" altLang="en-US" dirty="0"/>
              <a:t>花指令</a:t>
            </a:r>
          </a:p>
        </p:txBody>
      </p:sp>
      <p:sp>
        <p:nvSpPr>
          <p:cNvPr id="3" name="内容占位符 2">
            <a:extLst>
              <a:ext uri="{FF2B5EF4-FFF2-40B4-BE49-F238E27FC236}">
                <a16:creationId xmlns:a16="http://schemas.microsoft.com/office/drawing/2014/main" id="{0F2DC66E-4AC4-47F9-A3C5-2F8AC063C3F8}"/>
              </a:ext>
            </a:extLst>
          </p:cNvPr>
          <p:cNvSpPr>
            <a:spLocks noGrp="1"/>
          </p:cNvSpPr>
          <p:nvPr>
            <p:ph idx="1"/>
          </p:nvPr>
        </p:nvSpPr>
        <p:spPr/>
        <p:txBody>
          <a:bodyPr>
            <a:normAutofit fontScale="85000" lnSpcReduction="20000"/>
          </a:bodyPr>
          <a:lstStyle/>
          <a:p>
            <a:r>
              <a:rPr lang="zh-CN" altLang="en-US" dirty="0"/>
              <a:t>用途：对抗静态分析</a:t>
            </a:r>
            <a:endParaRPr lang="en-US" altLang="zh-CN" dirty="0"/>
          </a:p>
          <a:p>
            <a:r>
              <a:rPr lang="zh-CN" altLang="en-US" dirty="0"/>
              <a:t>背景</a:t>
            </a:r>
            <a:endParaRPr lang="en-US" altLang="zh-CN" dirty="0"/>
          </a:p>
          <a:p>
            <a:r>
              <a:rPr lang="zh-CN" altLang="en-US" dirty="0"/>
              <a:t>两类反汇编算法</a:t>
            </a:r>
            <a:endParaRPr lang="en-US" altLang="zh-CN" dirty="0"/>
          </a:p>
          <a:p>
            <a:r>
              <a:rPr lang="zh-CN" altLang="en-US" dirty="0"/>
              <a:t>－线性扫描算法</a:t>
            </a:r>
            <a:r>
              <a:rPr lang="en-US" altLang="zh-CN" dirty="0"/>
              <a:t>(</a:t>
            </a:r>
            <a:r>
              <a:rPr lang="en-US" altLang="zh-CN" dirty="0" err="1"/>
              <a:t>LinearSweep</a:t>
            </a:r>
            <a:r>
              <a:rPr lang="en-US" altLang="zh-CN" dirty="0"/>
              <a:t>) </a:t>
            </a:r>
            <a:r>
              <a:rPr lang="zh-CN" altLang="en-US" dirty="0"/>
              <a:t> 记得拿出演示代码</a:t>
            </a:r>
            <a:endParaRPr lang="en-US" altLang="zh-CN" dirty="0"/>
          </a:p>
          <a:p>
            <a:r>
              <a:rPr lang="zh-CN" altLang="en-US" dirty="0"/>
              <a:t>从第一个字节开始， 以线性模式扫描整个代码段， 将一条指令的结束作为另一条指令的开始，逐条反汇编每条指令， 直到完成整个代码段的分析。由于没有考虑代码中可能混有的数据， 容易出错。</a:t>
            </a:r>
            <a:endParaRPr lang="en-US" altLang="zh-CN" dirty="0"/>
          </a:p>
          <a:p>
            <a:r>
              <a:rPr lang="zh-CN" altLang="en-US" dirty="0"/>
              <a:t>给出例子：某次逆向时写的反汇编脚本</a:t>
            </a:r>
            <a:endParaRPr lang="en-US" altLang="zh-CN" dirty="0"/>
          </a:p>
          <a:p>
            <a:r>
              <a:rPr lang="zh-CN" altLang="en-US" dirty="0"/>
              <a:t>－递归行进算法</a:t>
            </a:r>
            <a:r>
              <a:rPr lang="en-US" altLang="zh-CN" dirty="0"/>
              <a:t>(</a:t>
            </a:r>
            <a:r>
              <a:rPr lang="en-US" altLang="zh-CN" dirty="0" err="1"/>
              <a:t>Recursivetraversal</a:t>
            </a:r>
            <a:r>
              <a:rPr lang="en-US" altLang="zh-CN" dirty="0"/>
              <a:t>)</a:t>
            </a:r>
          </a:p>
          <a:p>
            <a:r>
              <a:rPr lang="zh-CN" altLang="en-US" dirty="0"/>
              <a:t>对代码可能的执行路径进行扫描， 当解码出分支指令后， 就把这个分支指令的地址记录下来， 并反汇编各个分支 中的指令。</a:t>
            </a:r>
          </a:p>
          <a:p>
            <a:r>
              <a:rPr lang="zh-CN" altLang="en-US" dirty="0"/>
              <a:t>这种算法可以避免将代码中的数据作为指令解析。</a:t>
            </a:r>
          </a:p>
        </p:txBody>
      </p:sp>
    </p:spTree>
    <p:extLst>
      <p:ext uri="{BB962C8B-B14F-4D97-AF65-F5344CB8AC3E}">
        <p14:creationId xmlns:p14="http://schemas.microsoft.com/office/powerpoint/2010/main" val="1493255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197A38C-4186-46E2-835B-BF7575B1D45C}"/>
              </a:ext>
            </a:extLst>
          </p:cNvPr>
          <p:cNvSpPr>
            <a:spLocks noGrp="1"/>
          </p:cNvSpPr>
          <p:nvPr>
            <p:ph idx="1"/>
          </p:nvPr>
        </p:nvSpPr>
        <p:spPr>
          <a:xfrm>
            <a:off x="394138" y="425669"/>
            <a:ext cx="10959662" cy="5751294"/>
          </a:xfrm>
        </p:spPr>
        <p:txBody>
          <a:bodyPr/>
          <a:lstStyle/>
          <a:p>
            <a:r>
              <a:rPr lang="zh-CN" altLang="en-US" dirty="0"/>
              <a:t>在使用线性扫描算法时，错误的将无用数据解析为汇编，使结果出错</a:t>
            </a:r>
            <a:endParaRPr lang="en-US" altLang="zh-CN" dirty="0"/>
          </a:p>
          <a:p>
            <a:r>
              <a:rPr lang="zh-CN" altLang="en-US" b="0" i="0" dirty="0">
                <a:effectLst/>
                <a:latin typeface="system-ui"/>
              </a:rPr>
              <a:t>从出题人的角度来看，构造有效花指令的关键思路就是构造使源程序逻辑不受影响的内联汇编代码，同时在内联汇编代码中嵌入</a:t>
            </a:r>
            <a:r>
              <a:rPr lang="en-US" altLang="zh-CN" b="0" i="0" dirty="0" err="1">
                <a:effectLst/>
                <a:latin typeface="system-ui"/>
              </a:rPr>
              <a:t>jmp</a:t>
            </a:r>
            <a:r>
              <a:rPr lang="en-US" altLang="zh-CN" b="0" i="0" dirty="0">
                <a:effectLst/>
                <a:latin typeface="system-ui"/>
              </a:rPr>
              <a:t> </a:t>
            </a:r>
            <a:r>
              <a:rPr lang="en-US" altLang="zh-CN" b="0" i="0" dirty="0" err="1">
                <a:effectLst/>
                <a:latin typeface="system-ui"/>
              </a:rPr>
              <a:t>call+ret</a:t>
            </a:r>
            <a:r>
              <a:rPr lang="zh-CN" altLang="en-US" b="0" i="0" dirty="0">
                <a:effectLst/>
                <a:latin typeface="system-ui"/>
              </a:rPr>
              <a:t>之类的对应机器码指令，使反汇编软件在反汇编时错误地识别这些机器码为汇编指令，从而影响反汇编出来的程序的正常流程。</a:t>
            </a:r>
            <a:endParaRPr lang="en-US" altLang="zh-CN" b="0" i="0" dirty="0">
              <a:effectLst/>
              <a:latin typeface="system-ui"/>
            </a:endParaRPr>
          </a:p>
        </p:txBody>
      </p:sp>
    </p:spTree>
    <p:extLst>
      <p:ext uri="{BB962C8B-B14F-4D97-AF65-F5344CB8AC3E}">
        <p14:creationId xmlns:p14="http://schemas.microsoft.com/office/powerpoint/2010/main" val="2563832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D2044D-E39B-4D65-96D2-B98603B18758}"/>
              </a:ext>
            </a:extLst>
          </p:cNvPr>
          <p:cNvSpPr>
            <a:spLocks noGrp="1"/>
          </p:cNvSpPr>
          <p:nvPr>
            <p:ph type="title"/>
          </p:nvPr>
        </p:nvSpPr>
        <p:spPr/>
        <p:txBody>
          <a:bodyPr/>
          <a:lstStyle/>
          <a:p>
            <a:r>
              <a:rPr lang="zh-CN" altLang="en-US" dirty="0">
                <a:latin typeface="system-ui"/>
              </a:rPr>
              <a:t>如何对付花指令？</a:t>
            </a:r>
            <a:endParaRPr lang="zh-CN" altLang="en-US" dirty="0"/>
          </a:p>
        </p:txBody>
      </p:sp>
      <p:sp>
        <p:nvSpPr>
          <p:cNvPr id="3" name="内容占位符 2">
            <a:extLst>
              <a:ext uri="{FF2B5EF4-FFF2-40B4-BE49-F238E27FC236}">
                <a16:creationId xmlns:a16="http://schemas.microsoft.com/office/drawing/2014/main" id="{6FA06CE3-6DF2-4E58-8AED-BE58E2B5CE98}"/>
              </a:ext>
            </a:extLst>
          </p:cNvPr>
          <p:cNvSpPr>
            <a:spLocks noGrp="1"/>
          </p:cNvSpPr>
          <p:nvPr>
            <p:ph idx="1"/>
          </p:nvPr>
        </p:nvSpPr>
        <p:spPr/>
        <p:txBody>
          <a:bodyPr>
            <a:normAutofit/>
          </a:bodyPr>
          <a:lstStyle/>
          <a:p>
            <a:r>
              <a:rPr lang="zh-CN" altLang="en-US" dirty="0">
                <a:latin typeface="system-ui"/>
              </a:rPr>
              <a:t>熟悉基本的汇编指令</a:t>
            </a:r>
            <a:br>
              <a:rPr lang="zh-CN" altLang="en-US" dirty="0"/>
            </a:br>
            <a:r>
              <a:rPr lang="zh-CN" altLang="en-US" dirty="0"/>
              <a:t>接下来请看示例</a:t>
            </a:r>
            <a:endParaRPr lang="en-US" altLang="zh-CN" dirty="0"/>
          </a:p>
          <a:p>
            <a:endParaRPr lang="en-US" altLang="zh-CN" dirty="0"/>
          </a:p>
          <a:p>
            <a:endParaRPr lang="en-US" altLang="zh-CN" dirty="0"/>
          </a:p>
        </p:txBody>
      </p:sp>
      <p:pic>
        <p:nvPicPr>
          <p:cNvPr id="9" name="图片 8">
            <a:extLst>
              <a:ext uri="{FF2B5EF4-FFF2-40B4-BE49-F238E27FC236}">
                <a16:creationId xmlns:a16="http://schemas.microsoft.com/office/drawing/2014/main" id="{C5D8784C-E105-4FC2-AC49-5EE40A117F49}"/>
              </a:ext>
            </a:extLst>
          </p:cNvPr>
          <p:cNvPicPr>
            <a:picLocks noChangeAspect="1"/>
          </p:cNvPicPr>
          <p:nvPr/>
        </p:nvPicPr>
        <p:blipFill>
          <a:blip r:embed="rId2"/>
          <a:stretch>
            <a:fillRect/>
          </a:stretch>
        </p:blipFill>
        <p:spPr>
          <a:xfrm>
            <a:off x="6085024" y="2628300"/>
            <a:ext cx="4183743" cy="1981372"/>
          </a:xfrm>
          <a:prstGeom prst="rect">
            <a:avLst/>
          </a:prstGeom>
        </p:spPr>
      </p:pic>
      <p:pic>
        <p:nvPicPr>
          <p:cNvPr id="11" name="图片 10">
            <a:extLst>
              <a:ext uri="{FF2B5EF4-FFF2-40B4-BE49-F238E27FC236}">
                <a16:creationId xmlns:a16="http://schemas.microsoft.com/office/drawing/2014/main" id="{E8970217-2D59-4040-8A60-E9B59E09642B}"/>
              </a:ext>
            </a:extLst>
          </p:cNvPr>
          <p:cNvPicPr>
            <a:picLocks noChangeAspect="1"/>
          </p:cNvPicPr>
          <p:nvPr/>
        </p:nvPicPr>
        <p:blipFill>
          <a:blip r:embed="rId3"/>
          <a:stretch>
            <a:fillRect/>
          </a:stretch>
        </p:blipFill>
        <p:spPr>
          <a:xfrm>
            <a:off x="838200" y="2681374"/>
            <a:ext cx="4699994" cy="1981371"/>
          </a:xfrm>
          <a:prstGeom prst="rect">
            <a:avLst/>
          </a:prstGeom>
        </p:spPr>
      </p:pic>
      <p:pic>
        <p:nvPicPr>
          <p:cNvPr id="15" name="图片 14">
            <a:extLst>
              <a:ext uri="{FF2B5EF4-FFF2-40B4-BE49-F238E27FC236}">
                <a16:creationId xmlns:a16="http://schemas.microsoft.com/office/drawing/2014/main" id="{791B0717-8A3E-4A40-BC9B-F096BC1C8FB3}"/>
              </a:ext>
            </a:extLst>
          </p:cNvPr>
          <p:cNvPicPr>
            <a:picLocks noChangeAspect="1"/>
          </p:cNvPicPr>
          <p:nvPr/>
        </p:nvPicPr>
        <p:blipFill>
          <a:blip r:embed="rId4"/>
          <a:stretch>
            <a:fillRect/>
          </a:stretch>
        </p:blipFill>
        <p:spPr>
          <a:xfrm>
            <a:off x="838200" y="4731134"/>
            <a:ext cx="7338696" cy="1912786"/>
          </a:xfrm>
          <a:prstGeom prst="rect">
            <a:avLst/>
          </a:prstGeom>
        </p:spPr>
      </p:pic>
      <p:sp>
        <p:nvSpPr>
          <p:cNvPr id="4" name="文本框 3">
            <a:extLst>
              <a:ext uri="{FF2B5EF4-FFF2-40B4-BE49-F238E27FC236}">
                <a16:creationId xmlns:a16="http://schemas.microsoft.com/office/drawing/2014/main" id="{6343D147-049C-469B-A149-0141209BC076}"/>
              </a:ext>
            </a:extLst>
          </p:cNvPr>
          <p:cNvSpPr txBox="1"/>
          <p:nvPr/>
        </p:nvSpPr>
        <p:spPr>
          <a:xfrm>
            <a:off x="5538194" y="1380399"/>
            <a:ext cx="5953125" cy="867930"/>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去除？使用</a:t>
            </a:r>
            <a:r>
              <a:rPr kumimoji="0" lang="en-US" altLang="zh-CN" sz="2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nop</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指令替代</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(0x90)</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，这些指令可有可无。直接扬掉就好了</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89845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FA2B80-6E4B-4711-A142-88CED56874AB}"/>
              </a:ext>
            </a:extLst>
          </p:cNvPr>
          <p:cNvSpPr>
            <a:spLocks noGrp="1"/>
          </p:cNvSpPr>
          <p:nvPr>
            <p:ph type="title"/>
          </p:nvPr>
        </p:nvSpPr>
        <p:spPr/>
        <p:txBody>
          <a:bodyPr/>
          <a:lstStyle/>
          <a:p>
            <a:endParaRPr lang="zh-CN" altLang="en-US" dirty="0"/>
          </a:p>
        </p:txBody>
      </p:sp>
      <p:pic>
        <p:nvPicPr>
          <p:cNvPr id="8" name="内容占位符 7">
            <a:extLst>
              <a:ext uri="{FF2B5EF4-FFF2-40B4-BE49-F238E27FC236}">
                <a16:creationId xmlns:a16="http://schemas.microsoft.com/office/drawing/2014/main" id="{8BEE4B11-BB95-4DC3-950E-64520CF72C2C}"/>
              </a:ext>
            </a:extLst>
          </p:cNvPr>
          <p:cNvPicPr>
            <a:picLocks noGrp="1" noChangeAspect="1"/>
          </p:cNvPicPr>
          <p:nvPr>
            <p:ph idx="1"/>
          </p:nvPr>
        </p:nvPicPr>
        <p:blipFill>
          <a:blip r:embed="rId2"/>
          <a:stretch>
            <a:fillRect/>
          </a:stretch>
        </p:blipFill>
        <p:spPr>
          <a:xfrm>
            <a:off x="283690" y="177871"/>
            <a:ext cx="6574702" cy="3736904"/>
          </a:xfrm>
        </p:spPr>
      </p:pic>
      <p:pic>
        <p:nvPicPr>
          <p:cNvPr id="12" name="图片 11">
            <a:extLst>
              <a:ext uri="{FF2B5EF4-FFF2-40B4-BE49-F238E27FC236}">
                <a16:creationId xmlns:a16="http://schemas.microsoft.com/office/drawing/2014/main" id="{758CB8C6-BB1F-4E62-92C2-144AF1B69BA2}"/>
              </a:ext>
            </a:extLst>
          </p:cNvPr>
          <p:cNvPicPr>
            <a:picLocks noChangeAspect="1"/>
          </p:cNvPicPr>
          <p:nvPr/>
        </p:nvPicPr>
        <p:blipFill>
          <a:blip r:embed="rId3"/>
          <a:stretch>
            <a:fillRect/>
          </a:stretch>
        </p:blipFill>
        <p:spPr>
          <a:xfrm>
            <a:off x="5377035" y="1411792"/>
            <a:ext cx="7986540" cy="4334068"/>
          </a:xfrm>
          <a:prstGeom prst="rect">
            <a:avLst/>
          </a:prstGeom>
        </p:spPr>
      </p:pic>
    </p:spTree>
    <p:extLst>
      <p:ext uri="{BB962C8B-B14F-4D97-AF65-F5344CB8AC3E}">
        <p14:creationId xmlns:p14="http://schemas.microsoft.com/office/powerpoint/2010/main" val="2059703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89FB36-F7E9-413C-99DA-3BBEDEEAC2D8}"/>
              </a:ext>
            </a:extLst>
          </p:cNvPr>
          <p:cNvSpPr>
            <a:spLocks noGrp="1"/>
          </p:cNvSpPr>
          <p:nvPr>
            <p:ph type="title"/>
          </p:nvPr>
        </p:nvSpPr>
        <p:spPr/>
        <p:txBody>
          <a:bodyPr/>
          <a:lstStyle/>
          <a:p>
            <a:r>
              <a:rPr lang="en-US" altLang="zh-CN" dirty="0"/>
              <a:t>SMC</a:t>
            </a:r>
            <a:r>
              <a:rPr lang="en-US" altLang="zh-CN" sz="1050" dirty="0"/>
              <a:t>(</a:t>
            </a:r>
            <a:r>
              <a:rPr lang="zh-CN" altLang="en-US" sz="1050" dirty="0"/>
              <a:t>其实这里可以直接参考</a:t>
            </a:r>
            <a:r>
              <a:rPr lang="en-US" altLang="zh-CN" sz="1050" dirty="0" err="1"/>
              <a:t>pwn</a:t>
            </a:r>
            <a:r>
              <a:rPr lang="zh-CN" altLang="en-US" sz="1050" dirty="0"/>
              <a:t>的培训，没讲。。。</a:t>
            </a:r>
            <a:r>
              <a:rPr lang="en-US" altLang="zh-CN" sz="1050" dirty="0"/>
              <a:t>)</a:t>
            </a:r>
            <a:endParaRPr lang="zh-CN" altLang="en-US" sz="1050" dirty="0"/>
          </a:p>
        </p:txBody>
      </p:sp>
      <p:sp>
        <p:nvSpPr>
          <p:cNvPr id="3" name="内容占位符 2">
            <a:extLst>
              <a:ext uri="{FF2B5EF4-FFF2-40B4-BE49-F238E27FC236}">
                <a16:creationId xmlns:a16="http://schemas.microsoft.com/office/drawing/2014/main" id="{654E4620-5B9F-4484-A99F-CA8AEB039968}"/>
              </a:ext>
            </a:extLst>
          </p:cNvPr>
          <p:cNvSpPr>
            <a:spLocks noGrp="1"/>
          </p:cNvSpPr>
          <p:nvPr>
            <p:ph idx="1"/>
          </p:nvPr>
        </p:nvSpPr>
        <p:spPr/>
        <p:txBody>
          <a:bodyPr/>
          <a:lstStyle/>
          <a:p>
            <a:r>
              <a:rPr lang="zh-CN" altLang="en-US" dirty="0"/>
              <a:t>在执行某一段代码时，程序会对自身的该段代码进行自修改，只有在修改后的代码才是可汇编、可执行的。</a:t>
            </a:r>
          </a:p>
          <a:p>
            <a:r>
              <a:rPr lang="zh-CN" altLang="en-US" dirty="0"/>
              <a:t>在程序未对该段代码进行修改之前， 在静态分析状态下， 均是不可读的字节码，</a:t>
            </a:r>
            <a:r>
              <a:rPr lang="en-US" altLang="zh-CN" dirty="0"/>
              <a:t>IDA</a:t>
            </a:r>
            <a:r>
              <a:rPr lang="zh-CN" altLang="en-US" dirty="0"/>
              <a:t>之类的反汇编器无法识别程序的正常逻辑。</a:t>
            </a:r>
            <a:endParaRPr lang="en-US" altLang="zh-CN" dirty="0"/>
          </a:p>
          <a:p>
            <a:r>
              <a:rPr lang="zh-CN" altLang="en-US" dirty="0"/>
              <a:t>保护模式下，需要修改页内存属性，配置执行权限</a:t>
            </a:r>
            <a:endParaRPr lang="en-US" altLang="zh-CN" dirty="0"/>
          </a:p>
          <a:p>
            <a:r>
              <a:rPr lang="en-US" altLang="zh-CN" dirty="0"/>
              <a:t>Linux</a:t>
            </a:r>
            <a:r>
              <a:rPr lang="zh-CN" altLang="en-US" dirty="0"/>
              <a:t>下使用</a:t>
            </a:r>
            <a:r>
              <a:rPr lang="en-US" altLang="zh-CN" dirty="0" err="1"/>
              <a:t>mprotect</a:t>
            </a:r>
            <a:r>
              <a:rPr lang="zh-CN" altLang="en-US" dirty="0"/>
              <a:t>修改内存属性</a:t>
            </a:r>
          </a:p>
        </p:txBody>
      </p:sp>
    </p:spTree>
    <p:extLst>
      <p:ext uri="{BB962C8B-B14F-4D97-AF65-F5344CB8AC3E}">
        <p14:creationId xmlns:p14="http://schemas.microsoft.com/office/powerpoint/2010/main" val="1117058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26CD06F4-448D-48C7-8BA9-84F04461FE7E}"/>
              </a:ext>
            </a:extLst>
          </p:cNvPr>
          <p:cNvSpPr txBox="1"/>
          <p:nvPr/>
        </p:nvSpPr>
        <p:spPr>
          <a:xfrm>
            <a:off x="9158122" y="197346"/>
            <a:ext cx="2609193" cy="5355312"/>
          </a:xfrm>
          <a:prstGeom prst="rect">
            <a:avLst/>
          </a:prstGeom>
          <a:noFill/>
        </p:spPr>
        <p:txBody>
          <a:bodyPr wrap="square" rtlCol="0">
            <a:spAutoFit/>
          </a:bodyPr>
          <a:lstStyle/>
          <a:p>
            <a:r>
              <a:rPr lang="zh-CN" altLang="en-US" dirty="0"/>
              <a:t>如左侧所示，就是一个简单的示例</a:t>
            </a:r>
            <a:endParaRPr lang="en-US" altLang="zh-CN" dirty="0"/>
          </a:p>
          <a:p>
            <a:r>
              <a:rPr lang="zh-CN" altLang="en-US" dirty="0"/>
              <a:t>在没有内存执行保护的系统下，可以运行</a:t>
            </a:r>
            <a:endParaRPr lang="en-US" altLang="zh-CN" dirty="0"/>
          </a:p>
          <a:p>
            <a:endParaRPr lang="en-US" altLang="zh-CN" dirty="0"/>
          </a:p>
          <a:p>
            <a:r>
              <a:rPr lang="zh-CN" altLang="en-US" dirty="0"/>
              <a:t>然鹅，现在的操作系统，都有执行保护功能</a:t>
            </a:r>
            <a:endParaRPr lang="en-US" altLang="zh-CN" dirty="0"/>
          </a:p>
          <a:p>
            <a:r>
              <a:rPr lang="en-US" altLang="zh-CN" dirty="0"/>
              <a:t>(</a:t>
            </a:r>
            <a:r>
              <a:rPr lang="zh-CN" altLang="en-US" dirty="0"/>
              <a:t>围观过</a:t>
            </a:r>
            <a:r>
              <a:rPr lang="en-US" altLang="zh-CN" dirty="0" err="1"/>
              <a:t>pwn</a:t>
            </a:r>
            <a:r>
              <a:rPr lang="zh-CN" altLang="en-US" dirty="0"/>
              <a:t>课程的同学应该知道，</a:t>
            </a:r>
            <a:r>
              <a:rPr lang="en-US" altLang="zh-CN" dirty="0"/>
              <a:t>shellcode</a:t>
            </a:r>
            <a:r>
              <a:rPr lang="zh-CN" altLang="en-US" dirty="0"/>
              <a:t>罢</a:t>
            </a:r>
            <a:r>
              <a:rPr lang="en-US" altLang="zh-CN" dirty="0"/>
              <a:t>,</a:t>
            </a:r>
            <a:r>
              <a:rPr lang="zh-CN" altLang="en-US" dirty="0"/>
              <a:t>还有</a:t>
            </a:r>
            <a:r>
              <a:rPr lang="en-US" altLang="zh-CN" dirty="0"/>
              <a:t>NX</a:t>
            </a:r>
            <a:r>
              <a:rPr lang="zh-CN" altLang="en-US" dirty="0"/>
              <a:t>，</a:t>
            </a:r>
            <a:r>
              <a:rPr lang="en-US" altLang="zh-CN" dirty="0"/>
              <a:t>DEP</a:t>
            </a:r>
            <a:r>
              <a:rPr lang="zh-CN" altLang="en-US" dirty="0"/>
              <a:t>之类的鬼东西</a:t>
            </a:r>
            <a:r>
              <a:rPr lang="en-US" altLang="zh-CN" dirty="0"/>
              <a:t>)</a:t>
            </a:r>
          </a:p>
          <a:p>
            <a:r>
              <a:rPr lang="zh-CN" altLang="en-US" dirty="0"/>
              <a:t>所以，在执行前还要通过</a:t>
            </a:r>
            <a:r>
              <a:rPr lang="en-US" altLang="zh-CN" dirty="0" err="1"/>
              <a:t>virtualprotect</a:t>
            </a:r>
            <a:r>
              <a:rPr lang="zh-CN" altLang="en-US" dirty="0"/>
              <a:t>（</a:t>
            </a:r>
            <a:r>
              <a:rPr lang="en-US" altLang="zh-CN" dirty="0"/>
              <a:t>Windows</a:t>
            </a:r>
            <a:r>
              <a:rPr lang="zh-CN" altLang="en-US" dirty="0"/>
              <a:t>）或者</a:t>
            </a:r>
            <a:r>
              <a:rPr lang="en-US" altLang="zh-CN" dirty="0" err="1"/>
              <a:t>mprotect</a:t>
            </a:r>
            <a:r>
              <a:rPr lang="en-US" altLang="zh-CN" dirty="0"/>
              <a:t>(Linux)</a:t>
            </a:r>
            <a:r>
              <a:rPr lang="zh-CN" altLang="en-US" dirty="0"/>
              <a:t>修改内存属性为执行，否则会造成错误。</a:t>
            </a:r>
            <a:endParaRPr lang="en-US" altLang="zh-CN" dirty="0"/>
          </a:p>
          <a:p>
            <a:r>
              <a:rPr lang="zh-CN" altLang="en-US" dirty="0"/>
              <a:t>还记得前面提到的硬件断点吗？</a:t>
            </a:r>
            <a:endParaRPr lang="en-US" altLang="zh-CN" dirty="0"/>
          </a:p>
        </p:txBody>
      </p:sp>
      <p:pic>
        <p:nvPicPr>
          <p:cNvPr id="11" name="图片 10">
            <a:extLst>
              <a:ext uri="{FF2B5EF4-FFF2-40B4-BE49-F238E27FC236}">
                <a16:creationId xmlns:a16="http://schemas.microsoft.com/office/drawing/2014/main" id="{BD31C9EB-1D08-4638-9878-8B4A54EC8D5D}"/>
              </a:ext>
            </a:extLst>
          </p:cNvPr>
          <p:cNvPicPr>
            <a:picLocks noChangeAspect="1"/>
          </p:cNvPicPr>
          <p:nvPr/>
        </p:nvPicPr>
        <p:blipFill>
          <a:blip r:embed="rId2"/>
          <a:stretch>
            <a:fillRect/>
          </a:stretch>
        </p:blipFill>
        <p:spPr>
          <a:xfrm>
            <a:off x="0" y="30114"/>
            <a:ext cx="8776336" cy="5929251"/>
          </a:xfrm>
          <a:prstGeom prst="rect">
            <a:avLst/>
          </a:prstGeom>
        </p:spPr>
      </p:pic>
    </p:spTree>
    <p:extLst>
      <p:ext uri="{BB962C8B-B14F-4D97-AF65-F5344CB8AC3E}">
        <p14:creationId xmlns:p14="http://schemas.microsoft.com/office/powerpoint/2010/main" val="40921774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2327</TotalTime>
  <Words>763</Words>
  <Application>Microsoft Office PowerPoint</Application>
  <PresentationFormat>宽屏</PresentationFormat>
  <Paragraphs>56</Paragraphs>
  <Slides>13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system-ui</vt:lpstr>
      <vt:lpstr>等线</vt:lpstr>
      <vt:lpstr>等线 Light</vt:lpstr>
      <vt:lpstr>Arial</vt:lpstr>
      <vt:lpstr>Segoe UI Light</vt:lpstr>
      <vt:lpstr>Office 主题​​</vt:lpstr>
      <vt:lpstr>混淆</vt:lpstr>
      <vt:lpstr>题外话：关于动态链接的一些东西</vt:lpstr>
      <vt:lpstr>PowerPoint 演示文稿</vt:lpstr>
      <vt:lpstr>花指令</vt:lpstr>
      <vt:lpstr>PowerPoint 演示文稿</vt:lpstr>
      <vt:lpstr>如何对付花指令？</vt:lpstr>
      <vt:lpstr>PowerPoint 演示文稿</vt:lpstr>
      <vt:lpstr>SMC(其实这里可以直接参考pwn的培训，没讲。。。)</vt:lpstr>
      <vt:lpstr>PowerPoint 演示文稿</vt:lpstr>
      <vt:lpstr>PowerPoint 演示文稿</vt:lpstr>
      <vt:lpstr>PowerPoint 演示文稿</vt:lpstr>
      <vt:lpstr>其他</vt:lpstr>
      <vt:lpstr>学习路线？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混淆</dc:title>
  <dc:creator>人甲 路</dc:creator>
  <cp:lastModifiedBy>人甲 路</cp:lastModifiedBy>
  <cp:revision>72</cp:revision>
  <dcterms:created xsi:type="dcterms:W3CDTF">2024-07-23T12:29:04Z</dcterms:created>
  <dcterms:modified xsi:type="dcterms:W3CDTF">2024-08-22T01:51:17Z</dcterms:modified>
</cp:coreProperties>
</file>