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3300"/>
    <a:srgbClr val="CC6600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8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641BA7-E454-4F54-97FD-760314E4DF41}" type="datetimeFigureOut">
              <a:rPr lang="zh-CN" altLang="en-US" smtClean="0"/>
              <a:t>2025/1/21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C40AD5-670D-420A-A591-13F9AFB1A64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68837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C40AD5-670D-420A-A591-13F9AFB1A64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18546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AEEB41-BC28-00BD-BE3A-284ECB699E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40510B7-CE26-C171-4427-C99EF59ED1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192983-5AE3-8A11-A5C5-A75DA9FC0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5F3CE-8D70-45FD-8BE0-EC8814A80F7A}" type="datetimeFigureOut">
              <a:rPr lang="zh-CN" altLang="en-US" smtClean="0"/>
              <a:t>2025/1/21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4C2A35-FCF5-511F-467A-8B6B7EC7A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D3B865-AC8C-085D-F2C3-E18E1910B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A005E-3517-4618-8D37-3D85946092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6641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99C1AF-A376-C7AC-3EC8-830308BCE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AB3DD7E-198C-921B-D472-608F3085BE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4C7386-1191-4877-D208-B56075EB2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5F3CE-8D70-45FD-8BE0-EC8814A80F7A}" type="datetimeFigureOut">
              <a:rPr lang="zh-CN" altLang="en-US" smtClean="0"/>
              <a:t>2025/1/21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B25C3A-4E77-DFF1-FA1B-0637CC6E8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F611F7-0933-EDA1-44DB-3DEE9C124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A005E-3517-4618-8D37-3D85946092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6201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1AB18B2-D2BE-F1E8-C576-0384F72126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CF20B3D-876B-552E-B5CF-93EB19929A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71F801-82AC-DA8A-0E63-88D75CC8B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5F3CE-8D70-45FD-8BE0-EC8814A80F7A}" type="datetimeFigureOut">
              <a:rPr lang="zh-CN" altLang="en-US" smtClean="0"/>
              <a:t>2025/1/21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B1D443-9DEF-D24A-710D-4AA50C70C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AC1153-D86E-57D9-D804-F5E635CCE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A005E-3517-4618-8D37-3D85946092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0946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39CE7B-4BE8-41C9-647C-B194CD9FA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693" y="2528032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774A25-AB22-7A0D-CB31-F6801DE033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5204EE-5FC9-3D77-9F7D-985A41FC5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5F3CE-8D70-45FD-8BE0-EC8814A80F7A}" type="datetimeFigureOut">
              <a:rPr lang="zh-CN" altLang="en-US" smtClean="0"/>
              <a:t>2025/1/21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B91923-30A5-A53A-A654-ED6FA0B20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92C0BF-CB70-C9AD-D8F9-76BCCB789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A005E-3517-4618-8D37-3D85946092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5966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912788-B1CD-F964-568E-A34F93246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73022A8-A02A-CDFB-C493-33BB73484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502D91-C74C-F4BC-3689-6E866CE72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5F3CE-8D70-45FD-8BE0-EC8814A80F7A}" type="datetimeFigureOut">
              <a:rPr lang="zh-CN" altLang="en-US" smtClean="0"/>
              <a:t>2025/1/21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523778-07C4-6CCB-7C72-F3075C85C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8496E5-9F64-5B09-F3C9-305033D06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A005E-3517-4618-8D37-3D85946092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5600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AE8C5E-8CB3-68B5-22C0-DC4ED65DE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1CC6F0-0018-8ABE-F464-A0F13CBAB7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7525E24-83DC-F884-33FB-DEF1F31A7D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88EEA34-AFFC-CAB1-70CF-AC6083AC9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5F3CE-8D70-45FD-8BE0-EC8814A80F7A}" type="datetimeFigureOut">
              <a:rPr lang="zh-CN" altLang="en-US" smtClean="0"/>
              <a:t>2025/1/21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D3C5B64-B11A-B1A7-CB51-0E727AF07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EDD3849-7EBE-AC13-AFFE-31FEF8683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A005E-3517-4618-8D37-3D85946092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7232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09ED70-E437-0B38-0B85-13B655320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DB817C0-377E-A638-E82C-8B403C9BDA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A89F359-1FAD-5C47-33AF-3E6E691F4D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F918CB9-FA1F-5FD9-74F3-21606F05ED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2A73027-0B22-CC20-F324-1E99593523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EE60A97-E9EB-0365-7F4A-37383EA78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5F3CE-8D70-45FD-8BE0-EC8814A80F7A}" type="datetimeFigureOut">
              <a:rPr lang="zh-CN" altLang="en-US" smtClean="0"/>
              <a:t>2025/1/21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96BD9E1-D727-5424-DD2E-A08E06378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B6ECF19-B10B-5A2E-4163-3488F5DA4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A005E-3517-4618-8D37-3D85946092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3498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545836-2C8A-8290-FECA-6E376D251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134E4A1-192E-3087-E4DC-C3724D3E6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5F3CE-8D70-45FD-8BE0-EC8814A80F7A}" type="datetimeFigureOut">
              <a:rPr lang="zh-CN" altLang="en-US" smtClean="0"/>
              <a:t>2025/1/21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AED26FE-5C58-F247-7A64-5AAF466A1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94AEAE5-C444-F6AD-EC21-24D8A281E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A005E-3517-4618-8D37-3D85946092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0373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CE2A555-3DE4-6DFA-BD08-207679676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5F3CE-8D70-45FD-8BE0-EC8814A80F7A}" type="datetimeFigureOut">
              <a:rPr lang="zh-CN" altLang="en-US" smtClean="0"/>
              <a:t>2025/1/21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2745743-2550-3B08-0C9C-BDF334C19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28CFED8-AC0B-D11D-B67E-C008532A7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A005E-3517-4618-8D37-3D85946092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1319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46540D-BF70-EB66-3A9B-EAA52BA6B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66691E-0FD2-0CF1-B7CD-772B79673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971B165-3EF3-52CD-A719-DBBE4B6A23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7F00E72-6ACD-E63E-E43B-3C15D7067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5F3CE-8D70-45FD-8BE0-EC8814A80F7A}" type="datetimeFigureOut">
              <a:rPr lang="zh-CN" altLang="en-US" smtClean="0"/>
              <a:t>2025/1/21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9269296-F1DF-1929-39A4-EB590DCC3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3B5E624-FB00-875E-16C4-0A67327F4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A005E-3517-4618-8D37-3D85946092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3196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1C3637-7199-EFC4-EA7C-58DF6FE64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F007345-9D49-E1E3-D40A-13E7CADAD9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348B4E9-34D0-DCBC-710D-814DF55151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F8CD4C4-2DDE-AD5B-4074-8982A8E21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35F3CE-8D70-45FD-8BE0-EC8814A80F7A}" type="datetimeFigureOut">
              <a:rPr lang="zh-CN" altLang="en-US" smtClean="0"/>
              <a:t>2025/1/21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0ECAC90-35EE-B7BC-8DE4-4FE3DE2C3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A73AD30-8B57-C50D-8D6F-0EE3AC5EA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A005E-3517-4618-8D37-3D85946092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3921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D29270-0F1B-660D-C94C-3C20421400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35F3CE-8D70-45FD-8BE0-EC8814A80F7A}" type="datetimeFigureOut">
              <a:rPr lang="zh-CN" altLang="en-US" smtClean="0"/>
              <a:t>2025/1/21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A20F83-14AA-7C1F-335C-69BB5F3B7A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39A995-C5F8-9817-78D3-F8908C40D0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5A005E-3517-4618-8D37-3D859460925D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77A2D90-E73B-BCFA-FBA6-F0D4E7FB4458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815" y="87922"/>
            <a:ext cx="894895" cy="894895"/>
          </a:xfrm>
          <a:prstGeom prst="ellipse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769A3E74-1902-F18A-B2C7-96BD9C5FC45C}"/>
              </a:ext>
            </a:extLst>
          </p:cNvPr>
          <p:cNvSpPr txBox="1"/>
          <p:nvPr userDrawn="1"/>
        </p:nvSpPr>
        <p:spPr>
          <a:xfrm>
            <a:off x="1029710" y="273760"/>
            <a:ext cx="19122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>
                <a:solidFill>
                  <a:srgbClr val="FFC000"/>
                </a:solidFill>
                <a:latin typeface="江城圆体 500W" panose="020B0500000000000000" pitchFamily="34" charset="-122"/>
                <a:ea typeface="江城圆体 500W" panose="020B0500000000000000" pitchFamily="34" charset="-122"/>
              </a:rPr>
              <a:t>supertag</a:t>
            </a:r>
            <a:endParaRPr lang="zh-CN" altLang="en-US" sz="2800" dirty="0">
              <a:solidFill>
                <a:srgbClr val="FFC000"/>
              </a:solidFill>
              <a:latin typeface="江城圆体 500W" panose="020B0500000000000000" pitchFamily="34" charset="-122"/>
              <a:ea typeface="江城圆体 500W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06007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77F315-F110-610A-AC49-1B2E6B4B32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64048" y="2220379"/>
            <a:ext cx="8063904" cy="1208621"/>
          </a:xfrm>
        </p:spPr>
        <p:txBody>
          <a:bodyPr/>
          <a:lstStyle/>
          <a:p>
            <a:r>
              <a:rPr lang="zh-CN" altLang="en-US" dirty="0">
                <a:latin typeface="江城圆体 500W" panose="020B0500000000000000" pitchFamily="34" charset="-122"/>
                <a:ea typeface="江城圆体 500W" panose="020B0500000000000000" pitchFamily="34" charset="-122"/>
              </a:rPr>
              <a:t>第九课：</a:t>
            </a:r>
            <a:r>
              <a:rPr lang="en-US" altLang="zh-CN" dirty="0">
                <a:latin typeface="江城圆体 500W" panose="020B0500000000000000" pitchFamily="34" charset="-122"/>
                <a:ea typeface="江城圆体 500W" panose="020B0500000000000000" pitchFamily="34" charset="-122"/>
              </a:rPr>
              <a:t>PE</a:t>
            </a:r>
            <a:r>
              <a:rPr lang="zh-CN" altLang="en-US" dirty="0">
                <a:latin typeface="江城圆体 500W" panose="020B0500000000000000" pitchFamily="34" charset="-122"/>
                <a:ea typeface="江城圆体 500W" panose="020B0500000000000000" pitchFamily="34" charset="-122"/>
              </a:rPr>
              <a:t>文件结构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9CFB0C8-5C17-37C6-97C9-A8C8BCF6FE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18185" y="4479946"/>
            <a:ext cx="1955630" cy="446460"/>
          </a:xfrm>
        </p:spPr>
        <p:txBody>
          <a:bodyPr/>
          <a:lstStyle/>
          <a:p>
            <a:r>
              <a:rPr lang="en-US" altLang="zh-CN" sz="2400" dirty="0">
                <a:solidFill>
                  <a:schemeClr val="bg2">
                    <a:lumMod val="50000"/>
                  </a:schemeClr>
                </a:solidFill>
                <a:latin typeface="江城圆体 500W" panose="020B0500000000000000" pitchFamily="34" charset="-122"/>
                <a:ea typeface="江城圆体 500W" panose="020B0500000000000000" pitchFamily="34" charset="-122"/>
              </a:rPr>
              <a:t>@Hnu-Sec</a:t>
            </a:r>
            <a:endParaRPr lang="zh-CN" altLang="en-US" sz="2400" dirty="0">
              <a:solidFill>
                <a:schemeClr val="bg2">
                  <a:lumMod val="50000"/>
                </a:schemeClr>
              </a:solidFill>
              <a:latin typeface="江城圆体 500W" panose="020B0500000000000000" pitchFamily="34" charset="-122"/>
              <a:ea typeface="江城圆体 500W" panose="020B0500000000000000" pitchFamily="34" charset="-122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72898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05B728-17AB-86C8-0D32-7183C99457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CFCE6A-5611-B678-EAB7-0C2C29115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473" y="1052382"/>
            <a:ext cx="4856856" cy="500259"/>
          </a:xfrm>
        </p:spPr>
        <p:txBody>
          <a:bodyPr/>
          <a:lstStyle/>
          <a:p>
            <a:r>
              <a:rPr lang="en-US" altLang="zh-CN" sz="3200" dirty="0">
                <a:latin typeface="江城圆体 500W" panose="020B0500000000000000" pitchFamily="34" charset="-122"/>
                <a:ea typeface="江城圆体 500W" panose="020B0500000000000000" pitchFamily="34" charset="-122"/>
              </a:rPr>
              <a:t>PE</a:t>
            </a:r>
            <a:r>
              <a:rPr lang="zh-CN" altLang="en-US" sz="3200" dirty="0">
                <a:latin typeface="江城圆体 500W" panose="020B0500000000000000" pitchFamily="34" charset="-122"/>
                <a:ea typeface="江城圆体 500W" panose="020B0500000000000000" pitchFamily="34" charset="-122"/>
              </a:rPr>
              <a:t>文件头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0327CA0-C5EC-53DE-4528-28258F431C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605" y="1730044"/>
            <a:ext cx="6756747" cy="213371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43965230-88FC-A9A2-E392-757A153850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604" y="3948313"/>
            <a:ext cx="6756747" cy="185730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4AA65AEE-83AF-E869-6A75-53DC708095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8774" y="1552641"/>
            <a:ext cx="4078206" cy="438437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43369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7CF9EE-68B7-0ED0-0730-556945B7CF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98BEE26-7CA6-1174-6CB6-845F88793C4D}"/>
              </a:ext>
            </a:extLst>
          </p:cNvPr>
          <p:cNvSpPr txBox="1"/>
          <p:nvPr/>
        </p:nvSpPr>
        <p:spPr>
          <a:xfrm>
            <a:off x="1566958" y="2844225"/>
            <a:ext cx="90580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江城圆体 500W" panose="020B0500000000000000" pitchFamily="34" charset="-122"/>
                <a:ea typeface="江城圆体 500W" panose="020B0500000000000000" pitchFamily="34" charset="-122"/>
              </a:rPr>
              <a:t>DOS</a:t>
            </a:r>
            <a:r>
              <a:rPr lang="zh-CN" altLang="en-US" sz="3200" dirty="0">
                <a:latin typeface="江城圆体 500W" panose="020B0500000000000000" pitchFamily="34" charset="-122"/>
                <a:ea typeface="江城圆体 500W" panose="020B0500000000000000" pitchFamily="34" charset="-122"/>
              </a:rPr>
              <a:t>部分</a:t>
            </a:r>
            <a:r>
              <a:rPr lang="en-US" altLang="zh-CN" sz="3200" dirty="0">
                <a:latin typeface="江城圆体 500W" panose="020B0500000000000000" pitchFamily="34" charset="-122"/>
                <a:ea typeface="江城圆体 500W" panose="020B0500000000000000" pitchFamily="34" charset="-122"/>
              </a:rPr>
              <a:t>    PE</a:t>
            </a:r>
            <a:r>
              <a:rPr lang="zh-CN" altLang="en-US" sz="3200" dirty="0">
                <a:latin typeface="江城圆体 500W" panose="020B0500000000000000" pitchFamily="34" charset="-122"/>
                <a:ea typeface="江城圆体 500W" panose="020B0500000000000000" pitchFamily="34" charset="-122"/>
              </a:rPr>
              <a:t>文件头    </a:t>
            </a:r>
            <a:r>
              <a:rPr lang="zh-CN" altLang="en-US" sz="3200" dirty="0">
                <a:solidFill>
                  <a:srgbClr val="CC3300"/>
                </a:solidFill>
                <a:latin typeface="江城圆体 500W" panose="020B0500000000000000" pitchFamily="34" charset="-122"/>
                <a:ea typeface="江城圆体 500W" panose="020B0500000000000000" pitchFamily="34" charset="-122"/>
              </a:rPr>
              <a:t>可选头    </a:t>
            </a:r>
            <a:r>
              <a:rPr lang="zh-CN" altLang="en-US" sz="3200" dirty="0">
                <a:latin typeface="江城圆体 500W" panose="020B0500000000000000" pitchFamily="34" charset="-122"/>
                <a:ea typeface="江城圆体 500W" panose="020B0500000000000000" pitchFamily="34" charset="-122"/>
              </a:rPr>
              <a:t>数据目录    节表</a:t>
            </a:r>
          </a:p>
        </p:txBody>
      </p:sp>
    </p:spTree>
    <p:extLst>
      <p:ext uri="{BB962C8B-B14F-4D97-AF65-F5344CB8AC3E}">
        <p14:creationId xmlns:p14="http://schemas.microsoft.com/office/powerpoint/2010/main" val="7830200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450CEC-8F65-2EE2-19F0-57613721F5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9469FE-5F39-E5E2-B0E3-72A80A09E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473" y="1052382"/>
            <a:ext cx="4856856" cy="500259"/>
          </a:xfrm>
        </p:spPr>
        <p:txBody>
          <a:bodyPr/>
          <a:lstStyle/>
          <a:p>
            <a:r>
              <a:rPr lang="zh-CN" altLang="en-US" sz="3200" dirty="0">
                <a:latin typeface="江城圆体 500W" panose="020B0500000000000000" pitchFamily="34" charset="-122"/>
                <a:ea typeface="江城圆体 500W" panose="020B0500000000000000" pitchFamily="34" charset="-122"/>
              </a:rPr>
              <a:t>可选头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785D16E-8895-C474-CB16-7D50E2F65B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75" y="1552641"/>
            <a:ext cx="5967525" cy="509544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98383D2-56F3-D167-9230-BB7437F815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854" y="2098826"/>
            <a:ext cx="5901549" cy="232108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377157FF-BDFD-3C7A-6F7D-9F6D53DD714D}"/>
              </a:ext>
            </a:extLst>
          </p:cNvPr>
          <p:cNvSpPr/>
          <p:nvPr/>
        </p:nvSpPr>
        <p:spPr>
          <a:xfrm>
            <a:off x="850473" y="3074593"/>
            <a:ext cx="953779" cy="15956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60ACA77-CEAF-A85A-DA38-982E1A74E1BE}"/>
              </a:ext>
            </a:extLst>
          </p:cNvPr>
          <p:cNvSpPr/>
          <p:nvPr/>
        </p:nvSpPr>
        <p:spPr>
          <a:xfrm>
            <a:off x="850473" y="2620462"/>
            <a:ext cx="1776126" cy="15956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9DE42A8-D82A-83EB-A131-3B6B227BBA51}"/>
              </a:ext>
            </a:extLst>
          </p:cNvPr>
          <p:cNvSpPr/>
          <p:nvPr/>
        </p:nvSpPr>
        <p:spPr>
          <a:xfrm>
            <a:off x="803936" y="5228650"/>
            <a:ext cx="1626281" cy="15956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F52CF7A-AFE8-022F-3F5F-D3AFB646EC53}"/>
              </a:ext>
            </a:extLst>
          </p:cNvPr>
          <p:cNvSpPr/>
          <p:nvPr/>
        </p:nvSpPr>
        <p:spPr>
          <a:xfrm>
            <a:off x="441858" y="6296472"/>
            <a:ext cx="5523221" cy="20865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6411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3D4100-29D9-0AB2-7932-C0B3C107DB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1D0B547-D259-4676-2242-840349E9AD7D}"/>
              </a:ext>
            </a:extLst>
          </p:cNvPr>
          <p:cNvSpPr txBox="1"/>
          <p:nvPr/>
        </p:nvSpPr>
        <p:spPr>
          <a:xfrm>
            <a:off x="1566958" y="2844225"/>
            <a:ext cx="90580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江城圆体 500W" panose="020B0500000000000000" pitchFamily="34" charset="-122"/>
                <a:ea typeface="江城圆体 500W" panose="020B0500000000000000" pitchFamily="34" charset="-122"/>
              </a:rPr>
              <a:t>DOS</a:t>
            </a:r>
            <a:r>
              <a:rPr lang="zh-CN" altLang="en-US" sz="3200" dirty="0">
                <a:latin typeface="江城圆体 500W" panose="020B0500000000000000" pitchFamily="34" charset="-122"/>
                <a:ea typeface="江城圆体 500W" panose="020B0500000000000000" pitchFamily="34" charset="-122"/>
              </a:rPr>
              <a:t>部分</a:t>
            </a:r>
            <a:r>
              <a:rPr lang="en-US" altLang="zh-CN" sz="3200" dirty="0">
                <a:latin typeface="江城圆体 500W" panose="020B0500000000000000" pitchFamily="34" charset="-122"/>
                <a:ea typeface="江城圆体 500W" panose="020B0500000000000000" pitchFamily="34" charset="-122"/>
              </a:rPr>
              <a:t>    PE</a:t>
            </a:r>
            <a:r>
              <a:rPr lang="zh-CN" altLang="en-US" sz="3200" dirty="0">
                <a:latin typeface="江城圆体 500W" panose="020B0500000000000000" pitchFamily="34" charset="-122"/>
                <a:ea typeface="江城圆体 500W" panose="020B0500000000000000" pitchFamily="34" charset="-122"/>
              </a:rPr>
              <a:t>文件头    可选头    </a:t>
            </a:r>
            <a:r>
              <a:rPr lang="zh-CN" altLang="en-US" sz="3200" dirty="0">
                <a:solidFill>
                  <a:srgbClr val="CC3300"/>
                </a:solidFill>
                <a:latin typeface="江城圆体 500W" panose="020B0500000000000000" pitchFamily="34" charset="-122"/>
                <a:ea typeface="江城圆体 500W" panose="020B0500000000000000" pitchFamily="34" charset="-122"/>
              </a:rPr>
              <a:t>数据目录    </a:t>
            </a:r>
            <a:r>
              <a:rPr lang="zh-CN" altLang="en-US" sz="3200" dirty="0">
                <a:latin typeface="江城圆体 500W" panose="020B0500000000000000" pitchFamily="34" charset="-122"/>
                <a:ea typeface="江城圆体 500W" panose="020B0500000000000000" pitchFamily="34" charset="-122"/>
              </a:rPr>
              <a:t>节表</a:t>
            </a:r>
          </a:p>
        </p:txBody>
      </p:sp>
    </p:spTree>
    <p:extLst>
      <p:ext uri="{BB962C8B-B14F-4D97-AF65-F5344CB8AC3E}">
        <p14:creationId xmlns:p14="http://schemas.microsoft.com/office/powerpoint/2010/main" val="30968626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059A2D-3ADA-5FB3-B9B5-03E0C779E2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899D7D-71ED-C1F3-C293-9EA0B726F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473" y="1052382"/>
            <a:ext cx="4856856" cy="500259"/>
          </a:xfrm>
        </p:spPr>
        <p:txBody>
          <a:bodyPr/>
          <a:lstStyle/>
          <a:p>
            <a:r>
              <a:rPr lang="zh-CN" altLang="en-US" sz="3200" dirty="0">
                <a:latin typeface="江城圆体 500W" panose="020B0500000000000000" pitchFamily="34" charset="-122"/>
                <a:ea typeface="江城圆体 500W" panose="020B0500000000000000" pitchFamily="34" charset="-122"/>
              </a:rPr>
              <a:t>数据目录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9E13699-9F87-85DC-484E-BE2D6BFCC0A8}"/>
              </a:ext>
            </a:extLst>
          </p:cNvPr>
          <p:cNvSpPr txBox="1"/>
          <p:nvPr/>
        </p:nvSpPr>
        <p:spPr>
          <a:xfrm>
            <a:off x="1027162" y="1740745"/>
            <a:ext cx="554776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江城圆体 500W" panose="020B0500000000000000" pitchFamily="34" charset="-122"/>
                <a:ea typeface="江城圆体 500W" panose="020B0500000000000000" pitchFamily="34" charset="-122"/>
              </a:rPr>
              <a:t>在可选头的最后，有一个</a:t>
            </a:r>
            <a:r>
              <a:rPr lang="en-US" altLang="zh-CN" sz="2000" dirty="0">
                <a:latin typeface="江城圆体 500W" panose="020B0500000000000000" pitchFamily="34" charset="-122"/>
                <a:ea typeface="江城圆体 500W" panose="020B0500000000000000" pitchFamily="34" charset="-122"/>
              </a:rPr>
              <a:t>IMAGE_DATA_DIRECTORY</a:t>
            </a:r>
            <a:r>
              <a:rPr lang="zh-CN" altLang="en-US" sz="2000" dirty="0">
                <a:latin typeface="江城圆体 500W" panose="020B0500000000000000" pitchFamily="34" charset="-122"/>
                <a:ea typeface="江城圆体 500W" panose="020B0500000000000000" pitchFamily="34" charset="-122"/>
              </a:rPr>
              <a:t>的数组，其中</a:t>
            </a:r>
            <a:r>
              <a:rPr lang="en-US" altLang="zh-CN" sz="2000" dirty="0">
                <a:latin typeface="江城圆体 500W" panose="020B0500000000000000" pitchFamily="34" charset="-122"/>
                <a:ea typeface="江城圆体 500W" panose="020B0500000000000000" pitchFamily="34" charset="-122"/>
              </a:rPr>
              <a:t>IMAGE_NUMBEROF_DIRECTORY_ENTRIES</a:t>
            </a:r>
            <a:r>
              <a:rPr lang="zh-CN" altLang="en-US" sz="2000" dirty="0">
                <a:latin typeface="江城圆体 500W" panose="020B0500000000000000" pitchFamily="34" charset="-122"/>
                <a:ea typeface="江城圆体 500W" panose="020B0500000000000000" pitchFamily="34" charset="-122"/>
              </a:rPr>
              <a:t>被定义为</a:t>
            </a:r>
            <a:r>
              <a:rPr lang="en-US" altLang="zh-CN" sz="2000" dirty="0">
                <a:latin typeface="江城圆体 500W" panose="020B0500000000000000" pitchFamily="34" charset="-122"/>
                <a:ea typeface="江城圆体 500W" panose="020B0500000000000000" pitchFamily="34" charset="-122"/>
              </a:rPr>
              <a:t>16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2D9F232-1E85-B39E-97FF-ABA5E406013F}"/>
              </a:ext>
            </a:extLst>
          </p:cNvPr>
          <p:cNvSpPr txBox="1"/>
          <p:nvPr/>
        </p:nvSpPr>
        <p:spPr>
          <a:xfrm>
            <a:off x="1027162" y="3227465"/>
            <a:ext cx="43011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江城圆体 500W" panose="020B0500000000000000" pitchFamily="34" charset="-122"/>
                <a:ea typeface="江城圆体 500W" panose="020B0500000000000000" pitchFamily="34" charset="-122"/>
              </a:rPr>
              <a:t>可选头中的</a:t>
            </a:r>
            <a:r>
              <a:rPr lang="en-US" altLang="zh-CN" sz="2000" dirty="0">
                <a:latin typeface="江城圆体 500W" panose="020B0500000000000000" pitchFamily="34" charset="-122"/>
                <a:ea typeface="江城圆体 500W" panose="020B0500000000000000" pitchFamily="34" charset="-122"/>
              </a:rPr>
              <a:t>16</a:t>
            </a:r>
            <a:r>
              <a:rPr lang="zh-CN" altLang="en-US" sz="2000" dirty="0">
                <a:latin typeface="江城圆体 500W" panose="020B0500000000000000" pitchFamily="34" charset="-122"/>
                <a:ea typeface="江城圆体 500W" panose="020B0500000000000000" pitchFamily="34" charset="-122"/>
              </a:rPr>
              <a:t>个结构体意义分别为：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E65AA4C6-2B42-7F37-18B6-A09302B569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473" y="4117500"/>
            <a:ext cx="5630107" cy="88372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292983E3-FF39-30C7-283B-2E6437B8F2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9282" y="780683"/>
            <a:ext cx="5192047" cy="529663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68947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3A4F65-05F5-92EE-3982-94B3C7E3E8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DAF267C-D86F-8868-16A6-4585359553EC}"/>
              </a:ext>
            </a:extLst>
          </p:cNvPr>
          <p:cNvSpPr txBox="1"/>
          <p:nvPr/>
        </p:nvSpPr>
        <p:spPr>
          <a:xfrm>
            <a:off x="1566958" y="2844225"/>
            <a:ext cx="90580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江城圆体 500W" panose="020B0500000000000000" pitchFamily="34" charset="-122"/>
                <a:ea typeface="江城圆体 500W" panose="020B0500000000000000" pitchFamily="34" charset="-122"/>
              </a:rPr>
              <a:t>DOS</a:t>
            </a:r>
            <a:r>
              <a:rPr lang="zh-CN" altLang="en-US" sz="3200" dirty="0">
                <a:latin typeface="江城圆体 500W" panose="020B0500000000000000" pitchFamily="34" charset="-122"/>
                <a:ea typeface="江城圆体 500W" panose="020B0500000000000000" pitchFamily="34" charset="-122"/>
              </a:rPr>
              <a:t>部分</a:t>
            </a:r>
            <a:r>
              <a:rPr lang="en-US" altLang="zh-CN" sz="3200" dirty="0">
                <a:latin typeface="江城圆体 500W" panose="020B0500000000000000" pitchFamily="34" charset="-122"/>
                <a:ea typeface="江城圆体 500W" panose="020B0500000000000000" pitchFamily="34" charset="-122"/>
              </a:rPr>
              <a:t>    PE</a:t>
            </a:r>
            <a:r>
              <a:rPr lang="zh-CN" altLang="en-US" sz="3200" dirty="0">
                <a:latin typeface="江城圆体 500W" panose="020B0500000000000000" pitchFamily="34" charset="-122"/>
                <a:ea typeface="江城圆体 500W" panose="020B0500000000000000" pitchFamily="34" charset="-122"/>
              </a:rPr>
              <a:t>文件头    可选头    数据目录    </a:t>
            </a:r>
            <a:r>
              <a:rPr lang="zh-CN" altLang="en-US" sz="3200" dirty="0">
                <a:solidFill>
                  <a:srgbClr val="CC3300"/>
                </a:solidFill>
                <a:latin typeface="江城圆体 500W" panose="020B0500000000000000" pitchFamily="34" charset="-122"/>
                <a:ea typeface="江城圆体 500W" panose="020B0500000000000000" pitchFamily="34" charset="-122"/>
              </a:rPr>
              <a:t>节表</a:t>
            </a:r>
          </a:p>
        </p:txBody>
      </p:sp>
    </p:spTree>
    <p:extLst>
      <p:ext uri="{BB962C8B-B14F-4D97-AF65-F5344CB8AC3E}">
        <p14:creationId xmlns:p14="http://schemas.microsoft.com/office/powerpoint/2010/main" val="27389027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42A107-17C3-4EDD-2709-388A253E47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39C6F6-65FA-E734-C1C3-AE1014A73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473" y="1052382"/>
            <a:ext cx="4856856" cy="500259"/>
          </a:xfrm>
        </p:spPr>
        <p:txBody>
          <a:bodyPr/>
          <a:lstStyle/>
          <a:p>
            <a:r>
              <a:rPr lang="zh-CN" altLang="en-US" sz="3200" dirty="0">
                <a:latin typeface="江城圆体 500W" panose="020B0500000000000000" pitchFamily="34" charset="-122"/>
                <a:ea typeface="江城圆体 500W" panose="020B0500000000000000" pitchFamily="34" charset="-122"/>
              </a:rPr>
              <a:t>节表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1CA2C06-1312-1A61-B678-8F7EC9D73231}"/>
              </a:ext>
            </a:extLst>
          </p:cNvPr>
          <p:cNvSpPr txBox="1"/>
          <p:nvPr/>
        </p:nvSpPr>
        <p:spPr>
          <a:xfrm>
            <a:off x="1208972" y="1736747"/>
            <a:ext cx="82050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江城圆体 500W" panose="020B0500000000000000" pitchFamily="34" charset="-122"/>
                <a:ea typeface="江城圆体 500W" panose="020B0500000000000000" pitchFamily="34" charset="-122"/>
              </a:rPr>
              <a:t>共计</a:t>
            </a:r>
            <a:r>
              <a:rPr lang="en-US" altLang="zh-CN" sz="2000" dirty="0">
                <a:latin typeface="江城圆体 500W" panose="020B0500000000000000" pitchFamily="34" charset="-122"/>
                <a:ea typeface="江城圆体 500W" panose="020B0500000000000000" pitchFamily="34" charset="-122"/>
              </a:rPr>
              <a:t>40</a:t>
            </a:r>
            <a:r>
              <a:rPr lang="zh-CN" altLang="en-US" sz="2000" dirty="0">
                <a:latin typeface="江城圆体 500W" panose="020B0500000000000000" pitchFamily="34" charset="-122"/>
                <a:ea typeface="江城圆体 500W" panose="020B0500000000000000" pitchFamily="34" charset="-122"/>
              </a:rPr>
              <a:t>个字节，该结构体的数量在</a:t>
            </a:r>
            <a:r>
              <a:rPr lang="en-US" altLang="zh-CN" sz="2000" dirty="0">
                <a:latin typeface="江城圆体 500W" panose="020B0500000000000000" pitchFamily="34" charset="-122"/>
                <a:ea typeface="江城圆体 500W" panose="020B0500000000000000" pitchFamily="34" charset="-122"/>
              </a:rPr>
              <a:t>PE</a:t>
            </a:r>
            <a:r>
              <a:rPr lang="zh-CN" altLang="en-US" sz="2000" dirty="0">
                <a:latin typeface="江城圆体 500W" panose="020B0500000000000000" pitchFamily="34" charset="-122"/>
                <a:ea typeface="江城圆体 500W" panose="020B0500000000000000" pitchFamily="34" charset="-122"/>
              </a:rPr>
              <a:t>文件头的</a:t>
            </a:r>
            <a:r>
              <a:rPr lang="en-US" altLang="zh-CN" sz="2000" dirty="0" err="1">
                <a:latin typeface="江城圆体 500W" panose="020B0500000000000000" pitchFamily="34" charset="-122"/>
                <a:ea typeface="江城圆体 500W" panose="020B0500000000000000" pitchFamily="34" charset="-122"/>
              </a:rPr>
              <a:t>NumberOfSections</a:t>
            </a:r>
            <a:r>
              <a:rPr lang="zh-CN" altLang="en-US" sz="2000" dirty="0">
                <a:latin typeface="江城圆体 500W" panose="020B0500000000000000" pitchFamily="34" charset="-122"/>
                <a:ea typeface="江城圆体 500W" panose="020B0500000000000000" pitchFamily="34" charset="-122"/>
              </a:rPr>
              <a:t>指定每一个结构体描述了</a:t>
            </a:r>
            <a:r>
              <a:rPr lang="en-US" altLang="zh-CN" sz="2000" dirty="0">
                <a:latin typeface="江城圆体 500W" panose="020B0500000000000000" pitchFamily="34" charset="-122"/>
                <a:ea typeface="江城圆体 500W" panose="020B0500000000000000" pitchFamily="34" charset="-122"/>
              </a:rPr>
              <a:t>PE</a:t>
            </a:r>
            <a:r>
              <a:rPr lang="zh-CN" altLang="en-US" sz="2000" dirty="0">
                <a:latin typeface="江城圆体 500W" panose="020B0500000000000000" pitchFamily="34" charset="-122"/>
                <a:ea typeface="江城圆体 500W" panose="020B0500000000000000" pitchFamily="34" charset="-122"/>
              </a:rPr>
              <a:t>文件中的一个节的信息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1A41C56-1544-2EAD-D479-7DF96F0B13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3172" y="2628739"/>
            <a:ext cx="6420180" cy="381654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28276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4DB002-361B-3342-32A8-D3F84C0A8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473" y="1052382"/>
            <a:ext cx="2923728" cy="500259"/>
          </a:xfrm>
        </p:spPr>
        <p:txBody>
          <a:bodyPr/>
          <a:lstStyle/>
          <a:p>
            <a:r>
              <a:rPr lang="zh-CN" altLang="en-US" sz="3200" dirty="0">
                <a:latin typeface="江城圆体 500W" panose="020B0500000000000000" pitchFamily="34" charset="-122"/>
                <a:ea typeface="江城圆体 500W" panose="020B0500000000000000" pitchFamily="34" charset="-122"/>
              </a:rPr>
              <a:t>什么是</a:t>
            </a:r>
            <a:r>
              <a:rPr lang="en-US" altLang="zh-CN" sz="3200" dirty="0">
                <a:latin typeface="江城圆体 500W" panose="020B0500000000000000" pitchFamily="34" charset="-122"/>
                <a:ea typeface="江城圆体 500W" panose="020B0500000000000000" pitchFamily="34" charset="-122"/>
              </a:rPr>
              <a:t>PE</a:t>
            </a:r>
            <a:r>
              <a:rPr lang="zh-CN" altLang="en-US" sz="3200" dirty="0">
                <a:latin typeface="江城圆体 500W" panose="020B0500000000000000" pitchFamily="34" charset="-122"/>
                <a:ea typeface="江城圆体 500W" panose="020B0500000000000000" pitchFamily="34" charset="-122"/>
              </a:rPr>
              <a:t>文件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7C9CAF52-B516-3E7C-CE14-B57069A029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4190" y="1880857"/>
            <a:ext cx="4666611" cy="500259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000" dirty="0">
                <a:latin typeface="江城圆体 500W" panose="020B0500000000000000" pitchFamily="34" charset="-122"/>
                <a:ea typeface="江城圆体 500W" panose="020B0500000000000000" pitchFamily="34" charset="-122"/>
              </a:rPr>
              <a:t>PE</a:t>
            </a:r>
            <a:r>
              <a:rPr lang="zh-CN" altLang="en-US" sz="2000" dirty="0">
                <a:latin typeface="江城圆体 500W" panose="020B0500000000000000" pitchFamily="34" charset="-122"/>
                <a:ea typeface="江城圆体 500W" panose="020B0500000000000000" pitchFamily="34" charset="-122"/>
              </a:rPr>
              <a:t>，全称</a:t>
            </a:r>
            <a:r>
              <a:rPr lang="en-US" altLang="zh-CN" sz="2000" dirty="0">
                <a:latin typeface="江城圆体 500W" panose="020B0500000000000000" pitchFamily="34" charset="-122"/>
                <a:ea typeface="江城圆体 500W" panose="020B0500000000000000" pitchFamily="34" charset="-122"/>
              </a:rPr>
              <a:t>Portable </a:t>
            </a:r>
            <a:r>
              <a:rPr lang="en-US" altLang="zh-CN" sz="2000" dirty="0" err="1">
                <a:latin typeface="江城圆体 500W" panose="020B0500000000000000" pitchFamily="34" charset="-122"/>
                <a:ea typeface="江城圆体 500W" panose="020B0500000000000000" pitchFamily="34" charset="-122"/>
              </a:rPr>
              <a:t>ExecutableHeader</a:t>
            </a:r>
            <a:endParaRPr lang="en-US" altLang="zh-CN" sz="2000" dirty="0">
              <a:latin typeface="江城圆体 500W" panose="020B0500000000000000" pitchFamily="34" charset="-122"/>
              <a:ea typeface="江城圆体 500W" panose="020B0500000000000000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1823701-B752-DF2D-ED7C-589447CCDEA8}"/>
              </a:ext>
            </a:extLst>
          </p:cNvPr>
          <p:cNvSpPr txBox="1"/>
          <p:nvPr/>
        </p:nvSpPr>
        <p:spPr>
          <a:xfrm>
            <a:off x="1734191" y="2528402"/>
            <a:ext cx="85267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 dirty="0">
                <a:latin typeface="江城圆体 500W" panose="020B0500000000000000" pitchFamily="34" charset="-122"/>
                <a:ea typeface="江城圆体 500W" panose="020B0500000000000000" pitchFamily="34" charset="-122"/>
              </a:rPr>
              <a:t>可移植的执行体，是</a:t>
            </a:r>
            <a:r>
              <a:rPr lang="en-US" altLang="zh-CN" sz="1800" dirty="0">
                <a:latin typeface="江城圆体 500W" panose="020B0500000000000000" pitchFamily="34" charset="-122"/>
                <a:ea typeface="江城圆体 500W" panose="020B0500000000000000" pitchFamily="34" charset="-122"/>
              </a:rPr>
              <a:t>Windows</a:t>
            </a:r>
            <a:r>
              <a:rPr lang="zh-CN" altLang="en-US" sz="1800" dirty="0">
                <a:latin typeface="江城圆体 500W" panose="020B0500000000000000" pitchFamily="34" charset="-122"/>
                <a:ea typeface="江城圆体 500W" panose="020B0500000000000000" pitchFamily="34" charset="-122"/>
              </a:rPr>
              <a:t>平台组织程序代码的一种文件格式。常见的</a:t>
            </a:r>
            <a:r>
              <a:rPr lang="en-US" altLang="zh-CN" sz="1800" dirty="0">
                <a:latin typeface="江城圆体 500W" panose="020B0500000000000000" pitchFamily="34" charset="-122"/>
                <a:ea typeface="江城圆体 500W" panose="020B0500000000000000" pitchFamily="34" charset="-122"/>
              </a:rPr>
              <a:t>exe</a:t>
            </a:r>
            <a:r>
              <a:rPr lang="zh-CN" altLang="en-US" sz="1800" dirty="0">
                <a:latin typeface="江城圆体 500W" panose="020B0500000000000000" pitchFamily="34" charset="-122"/>
                <a:ea typeface="江城圆体 500W" panose="020B0500000000000000" pitchFamily="34" charset="-122"/>
              </a:rPr>
              <a:t>、</a:t>
            </a:r>
            <a:r>
              <a:rPr lang="en-US" altLang="zh-CN" sz="1800" dirty="0" err="1">
                <a:latin typeface="江城圆体 500W" panose="020B0500000000000000" pitchFamily="34" charset="-122"/>
                <a:ea typeface="江城圆体 500W" panose="020B0500000000000000" pitchFamily="34" charset="-122"/>
              </a:rPr>
              <a:t>dll</a:t>
            </a:r>
            <a:r>
              <a:rPr lang="zh-CN" altLang="en-US" sz="1800" dirty="0">
                <a:latin typeface="江城圆体 500W" panose="020B0500000000000000" pitchFamily="34" charset="-122"/>
                <a:ea typeface="江城圆体 500W" panose="020B0500000000000000" pitchFamily="34" charset="-122"/>
              </a:rPr>
              <a:t>、</a:t>
            </a:r>
            <a:r>
              <a:rPr lang="en-US" altLang="zh-CN" sz="1800" dirty="0">
                <a:latin typeface="江城圆体 500W" panose="020B0500000000000000" pitchFamily="34" charset="-122"/>
                <a:ea typeface="江城圆体 500W" panose="020B0500000000000000" pitchFamily="34" charset="-122"/>
              </a:rPr>
              <a:t>sys</a:t>
            </a:r>
            <a:r>
              <a:rPr lang="zh-CN" altLang="en-US" sz="1800" dirty="0">
                <a:latin typeface="江城圆体 500W" panose="020B0500000000000000" pitchFamily="34" charset="-122"/>
                <a:ea typeface="江城圆体 500W" panose="020B0500000000000000" pitchFamily="34" charset="-122"/>
              </a:rPr>
              <a:t>、</a:t>
            </a:r>
            <a:r>
              <a:rPr lang="en-US" altLang="zh-CN" sz="1800" dirty="0" err="1">
                <a:latin typeface="江城圆体 500W" panose="020B0500000000000000" pitchFamily="34" charset="-122"/>
                <a:ea typeface="江城圆体 500W" panose="020B0500000000000000" pitchFamily="34" charset="-122"/>
              </a:rPr>
              <a:t>ocx</a:t>
            </a:r>
            <a:r>
              <a:rPr lang="zh-CN" altLang="en-US" sz="1800" dirty="0">
                <a:latin typeface="江城圆体 500W" panose="020B0500000000000000" pitchFamily="34" charset="-122"/>
                <a:ea typeface="江城圆体 500W" panose="020B0500000000000000" pitchFamily="34" charset="-122"/>
              </a:rPr>
              <a:t>、</a:t>
            </a:r>
            <a:r>
              <a:rPr lang="en-US" altLang="zh-CN" sz="1800" dirty="0">
                <a:latin typeface="江城圆体 500W" panose="020B0500000000000000" pitchFamily="34" charset="-122"/>
                <a:ea typeface="江城圆体 500W" panose="020B0500000000000000" pitchFamily="34" charset="-122"/>
              </a:rPr>
              <a:t>com</a:t>
            </a:r>
            <a:r>
              <a:rPr lang="zh-CN" altLang="en-US" sz="1800" dirty="0">
                <a:latin typeface="江城圆体 500W" panose="020B0500000000000000" pitchFamily="34" charset="-122"/>
                <a:ea typeface="江城圆体 500W" panose="020B0500000000000000" pitchFamily="34" charset="-122"/>
              </a:rPr>
              <a:t>都属于</a:t>
            </a:r>
            <a:r>
              <a:rPr lang="en-US" altLang="zh-CN" sz="1800" dirty="0">
                <a:latin typeface="江城圆体 500W" panose="020B0500000000000000" pitchFamily="34" charset="-122"/>
                <a:ea typeface="江城圆体 500W" panose="020B0500000000000000" pitchFamily="34" charset="-122"/>
              </a:rPr>
              <a:t>PE</a:t>
            </a:r>
            <a:r>
              <a:rPr lang="zh-CN" altLang="en-US" sz="1800" dirty="0">
                <a:latin typeface="江城圆体 500W" panose="020B0500000000000000" pitchFamily="34" charset="-122"/>
                <a:ea typeface="江城圆体 500W" panose="020B0500000000000000" pitchFamily="34" charset="-122"/>
              </a:rPr>
              <a:t>文件。学习</a:t>
            </a:r>
            <a:r>
              <a:rPr lang="en-US" altLang="zh-CN" sz="1800" dirty="0">
                <a:latin typeface="江城圆体 500W" panose="020B0500000000000000" pitchFamily="34" charset="-122"/>
                <a:ea typeface="江城圆体 500W" panose="020B0500000000000000" pitchFamily="34" charset="-122"/>
              </a:rPr>
              <a:t>PE</a:t>
            </a:r>
            <a:r>
              <a:rPr lang="zh-CN" altLang="en-US" sz="1800" dirty="0">
                <a:latin typeface="江城圆体 500W" panose="020B0500000000000000" pitchFamily="34" charset="-122"/>
                <a:ea typeface="江城圆体 500W" panose="020B0500000000000000" pitchFamily="34" charset="-122"/>
              </a:rPr>
              <a:t>文件，是深入</a:t>
            </a:r>
            <a:r>
              <a:rPr lang="en-US" altLang="zh-CN" sz="1800" dirty="0">
                <a:latin typeface="江城圆体 500W" panose="020B0500000000000000" pitchFamily="34" charset="-122"/>
                <a:ea typeface="江城圆体 500W" panose="020B0500000000000000" pitchFamily="34" charset="-122"/>
              </a:rPr>
              <a:t>windows</a:t>
            </a:r>
            <a:r>
              <a:rPr lang="zh-CN" altLang="en-US" sz="1800" dirty="0">
                <a:latin typeface="江城圆体 500W" panose="020B0500000000000000" pitchFamily="34" charset="-122"/>
                <a:ea typeface="江城圆体 500W" panose="020B0500000000000000" pitchFamily="34" charset="-122"/>
              </a:rPr>
              <a:t>机制的重要一步，也是逆向工程基础课程。</a:t>
            </a:r>
          </a:p>
          <a:p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EDDB5B3-C210-A430-A4AC-691221A429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982" y="3932045"/>
            <a:ext cx="1206562" cy="128911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7BD5D23C-74A1-1FD2-0B5C-86F58722CE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7908" y="3936433"/>
            <a:ext cx="1282766" cy="1219263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C906C8A6-FF9C-299F-CCB2-0C86872F7B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3038" y="3938956"/>
            <a:ext cx="1200212" cy="1206562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AFF441B8-B9A8-9973-7957-19EABA58EF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812" y="3569944"/>
            <a:ext cx="1988682" cy="2106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934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3167D7-FC75-1893-375D-E88CA20806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06328F-5C4F-8DB3-14D4-89A61CA29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473" y="1052382"/>
            <a:ext cx="2438911" cy="500259"/>
          </a:xfrm>
        </p:spPr>
        <p:txBody>
          <a:bodyPr/>
          <a:lstStyle/>
          <a:p>
            <a:r>
              <a:rPr lang="en-US" altLang="zh-CN" sz="3200" dirty="0">
                <a:latin typeface="江城圆体 500W" panose="020B0500000000000000" pitchFamily="34" charset="-122"/>
                <a:ea typeface="江城圆体 500W" panose="020B0500000000000000" pitchFamily="34" charset="-122"/>
              </a:rPr>
              <a:t>PE</a:t>
            </a:r>
            <a:r>
              <a:rPr lang="zh-CN" altLang="en-US" sz="3200" dirty="0">
                <a:latin typeface="江城圆体 500W" panose="020B0500000000000000" pitchFamily="34" charset="-122"/>
                <a:ea typeface="江城圆体 500W" panose="020B0500000000000000" pitchFamily="34" charset="-122"/>
              </a:rPr>
              <a:t>文件初识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AA4E0F0-B13D-42E7-4444-2ADC9533DA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5572" y="1872753"/>
            <a:ext cx="7480856" cy="407401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40468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0B54A2-F34B-141C-8A3B-74E6087600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AEBB9EB3-FD33-721A-9AF5-DCC675CAED46}"/>
              </a:ext>
            </a:extLst>
          </p:cNvPr>
          <p:cNvSpPr txBox="1"/>
          <p:nvPr/>
        </p:nvSpPr>
        <p:spPr>
          <a:xfrm>
            <a:off x="4988287" y="515501"/>
            <a:ext cx="22154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江城圆体 500W" panose="020B0500000000000000" pitchFamily="34" charset="-122"/>
                <a:ea typeface="江城圆体 500W" panose="020B0500000000000000" pitchFamily="34" charset="-122"/>
              </a:rPr>
              <a:t>总体结构图</a:t>
            </a:r>
            <a:endParaRPr lang="en-US" altLang="zh-CN" sz="3200" dirty="0">
              <a:latin typeface="江城圆体 500W" panose="020B0500000000000000" pitchFamily="34" charset="-122"/>
              <a:ea typeface="江城圆体 500W" panose="020B0500000000000000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D13491F-2A40-952A-545B-2C56A25187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033" y="1155508"/>
            <a:ext cx="10741933" cy="546008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A52909F2-4664-C916-9B0A-1D494CC7FCBC}"/>
              </a:ext>
            </a:extLst>
          </p:cNvPr>
          <p:cNvSpPr/>
          <p:nvPr/>
        </p:nvSpPr>
        <p:spPr>
          <a:xfrm>
            <a:off x="2344301" y="3307796"/>
            <a:ext cx="1208971" cy="975769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84BA972-CB25-4C75-9001-6A40ECD15F58}"/>
              </a:ext>
            </a:extLst>
          </p:cNvPr>
          <p:cNvSpPr/>
          <p:nvPr/>
        </p:nvSpPr>
        <p:spPr>
          <a:xfrm>
            <a:off x="2344301" y="4326523"/>
            <a:ext cx="1208971" cy="773251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6810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1CE0DAF-795C-ABFF-57C2-D8FFBD5B4010}"/>
              </a:ext>
            </a:extLst>
          </p:cNvPr>
          <p:cNvSpPr txBox="1"/>
          <p:nvPr/>
        </p:nvSpPr>
        <p:spPr>
          <a:xfrm>
            <a:off x="1566958" y="2844225"/>
            <a:ext cx="90580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rgbClr val="CC3300"/>
                </a:solidFill>
                <a:latin typeface="江城圆体 500W" panose="020B0500000000000000" pitchFamily="34" charset="-122"/>
                <a:ea typeface="江城圆体 500W" panose="020B0500000000000000" pitchFamily="34" charset="-122"/>
              </a:rPr>
              <a:t>DOS</a:t>
            </a:r>
            <a:r>
              <a:rPr lang="zh-CN" altLang="en-US" sz="3200" dirty="0">
                <a:solidFill>
                  <a:srgbClr val="CC3300"/>
                </a:solidFill>
                <a:latin typeface="江城圆体 500W" panose="020B0500000000000000" pitchFamily="34" charset="-122"/>
                <a:ea typeface="江城圆体 500W" panose="020B0500000000000000" pitchFamily="34" charset="-122"/>
              </a:rPr>
              <a:t>部分</a:t>
            </a:r>
            <a:r>
              <a:rPr lang="en-US" altLang="zh-CN" sz="3200" dirty="0">
                <a:solidFill>
                  <a:srgbClr val="CC3300"/>
                </a:solidFill>
                <a:latin typeface="江城圆体 500W" panose="020B0500000000000000" pitchFamily="34" charset="-122"/>
                <a:ea typeface="江城圆体 500W" panose="020B0500000000000000" pitchFamily="34" charset="-122"/>
              </a:rPr>
              <a:t>    </a:t>
            </a:r>
            <a:r>
              <a:rPr lang="en-US" altLang="zh-CN" sz="3200" dirty="0">
                <a:latin typeface="江城圆体 500W" panose="020B0500000000000000" pitchFamily="34" charset="-122"/>
                <a:ea typeface="江城圆体 500W" panose="020B0500000000000000" pitchFamily="34" charset="-122"/>
              </a:rPr>
              <a:t>PE</a:t>
            </a:r>
            <a:r>
              <a:rPr lang="zh-CN" altLang="en-US" sz="3200" dirty="0">
                <a:latin typeface="江城圆体 500W" panose="020B0500000000000000" pitchFamily="34" charset="-122"/>
                <a:ea typeface="江城圆体 500W" panose="020B0500000000000000" pitchFamily="34" charset="-122"/>
              </a:rPr>
              <a:t>文件头    可选头    数据目录    节表</a:t>
            </a:r>
          </a:p>
        </p:txBody>
      </p:sp>
    </p:spTree>
    <p:extLst>
      <p:ext uri="{BB962C8B-B14F-4D97-AF65-F5344CB8AC3E}">
        <p14:creationId xmlns:p14="http://schemas.microsoft.com/office/powerpoint/2010/main" val="17472125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5812B7-43E4-4A05-2C7D-57BD15226A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90CA91-27FA-9A55-38AA-7A05452EE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473" y="1052382"/>
            <a:ext cx="4856856" cy="500259"/>
          </a:xfrm>
        </p:spPr>
        <p:txBody>
          <a:bodyPr/>
          <a:lstStyle/>
          <a:p>
            <a:r>
              <a:rPr lang="en-US" altLang="zh-CN" sz="3200" dirty="0">
                <a:latin typeface="江城圆体 500W" panose="020B0500000000000000" pitchFamily="34" charset="-122"/>
                <a:ea typeface="江城圆体 500W" panose="020B0500000000000000" pitchFamily="34" charset="-122"/>
              </a:rPr>
              <a:t>DOS</a:t>
            </a:r>
            <a:r>
              <a:rPr lang="zh-CN" altLang="en-US" sz="3200" dirty="0">
                <a:latin typeface="江城圆体 500W" panose="020B0500000000000000" pitchFamily="34" charset="-122"/>
                <a:ea typeface="江城圆体 500W" panose="020B0500000000000000" pitchFamily="34" charset="-122"/>
              </a:rPr>
              <a:t>头与实模式遗留程序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9CD75E12-C333-481B-3FD5-048A07CC5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7255" y="2396358"/>
            <a:ext cx="9737490" cy="758016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000" dirty="0">
                <a:latin typeface="江城圆体 500W" panose="020B0500000000000000" pitchFamily="34" charset="-122"/>
                <a:ea typeface="江城圆体 500W" panose="020B0500000000000000" pitchFamily="34" charset="-122"/>
              </a:rPr>
              <a:t>在</a:t>
            </a:r>
            <a:r>
              <a:rPr lang="en-US" altLang="zh-CN" sz="2000" dirty="0">
                <a:latin typeface="江城圆体 500W" panose="020B0500000000000000" pitchFamily="34" charset="-122"/>
                <a:ea typeface="江城圆体 500W" panose="020B0500000000000000" pitchFamily="34" charset="-122"/>
              </a:rPr>
              <a:t>Windows NT</a:t>
            </a:r>
            <a:r>
              <a:rPr lang="zh-CN" altLang="en-US" sz="2000" dirty="0">
                <a:latin typeface="江城圆体 500W" panose="020B0500000000000000" pitchFamily="34" charset="-122"/>
                <a:ea typeface="江城圆体 500W" panose="020B0500000000000000" pitchFamily="34" charset="-122"/>
              </a:rPr>
              <a:t>之前的</a:t>
            </a:r>
            <a:r>
              <a:rPr lang="en-US" altLang="zh-CN" sz="2000" dirty="0">
                <a:latin typeface="江城圆体 500W" panose="020B0500000000000000" pitchFamily="34" charset="-122"/>
                <a:ea typeface="江城圆体 500W" panose="020B0500000000000000" pitchFamily="34" charset="-122"/>
              </a:rPr>
              <a:t>Windows</a:t>
            </a:r>
            <a:r>
              <a:rPr lang="zh-CN" altLang="en-US" sz="2000" dirty="0">
                <a:latin typeface="江城圆体 500W" panose="020B0500000000000000" pitchFamily="34" charset="-122"/>
                <a:ea typeface="江城圆体 500W" panose="020B0500000000000000" pitchFamily="34" charset="-122"/>
              </a:rPr>
              <a:t>系统是基于</a:t>
            </a:r>
            <a:r>
              <a:rPr lang="en-US" altLang="zh-CN" sz="2000" dirty="0">
                <a:latin typeface="江城圆体 500W" panose="020B0500000000000000" pitchFamily="34" charset="-122"/>
                <a:ea typeface="江城圆体 500W" panose="020B0500000000000000" pitchFamily="34" charset="-122"/>
              </a:rPr>
              <a:t>dos</a:t>
            </a:r>
            <a:r>
              <a:rPr lang="zh-CN" altLang="en-US" sz="2000" dirty="0">
                <a:latin typeface="江城圆体 500W" panose="020B0500000000000000" pitchFamily="34" charset="-122"/>
                <a:ea typeface="江城圆体 500W" panose="020B0500000000000000" pitchFamily="34" charset="-122"/>
              </a:rPr>
              <a:t>操作系统内核，为了兼容</a:t>
            </a:r>
            <a:r>
              <a:rPr lang="en-US" altLang="zh-CN" sz="2000" dirty="0">
                <a:latin typeface="江城圆体 500W" panose="020B0500000000000000" pitchFamily="34" charset="-122"/>
                <a:ea typeface="江城圆体 500W" panose="020B0500000000000000" pitchFamily="34" charset="-122"/>
              </a:rPr>
              <a:t>dos</a:t>
            </a:r>
            <a:r>
              <a:rPr lang="zh-CN" altLang="en-US" sz="2000" dirty="0">
                <a:latin typeface="江城圆体 500W" panose="020B0500000000000000" pitchFamily="34" charset="-122"/>
                <a:ea typeface="江城圆体 500W" panose="020B0500000000000000" pitchFamily="34" charset="-122"/>
              </a:rPr>
              <a:t>系统上可执行文件，</a:t>
            </a:r>
            <a:r>
              <a:rPr lang="en-US" altLang="zh-CN" sz="2000" dirty="0">
                <a:latin typeface="江城圆体 500W" panose="020B0500000000000000" pitchFamily="34" charset="-122"/>
                <a:ea typeface="江城圆体 500W" panose="020B0500000000000000" pitchFamily="34" charset="-122"/>
              </a:rPr>
              <a:t>windows NT</a:t>
            </a:r>
            <a:r>
              <a:rPr lang="zh-CN" altLang="en-US" sz="2000" dirty="0">
                <a:latin typeface="江城圆体 500W" panose="020B0500000000000000" pitchFamily="34" charset="-122"/>
                <a:ea typeface="江城圆体 500W" panose="020B0500000000000000" pitchFamily="34" charset="-122"/>
              </a:rPr>
              <a:t>在设计可执行文件格式时保兼容了之前的格式。</a:t>
            </a:r>
            <a:endParaRPr lang="en-US" altLang="zh-CN" sz="2000" dirty="0">
              <a:latin typeface="江城圆体 500W" panose="020B0500000000000000" pitchFamily="34" charset="-122"/>
              <a:ea typeface="江城圆体 500W" panose="020B0500000000000000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2AADE09-5800-240F-ECB7-D9C1873923EF}"/>
              </a:ext>
            </a:extLst>
          </p:cNvPr>
          <p:cNvSpPr txBox="1"/>
          <p:nvPr/>
        </p:nvSpPr>
        <p:spPr>
          <a:xfrm>
            <a:off x="1227255" y="3429000"/>
            <a:ext cx="6571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800" dirty="0">
                <a:latin typeface="江城圆体 500W" panose="020B0500000000000000" pitchFamily="34" charset="-122"/>
                <a:ea typeface="江城圆体 500W" panose="020B0500000000000000" pitchFamily="34" charset="-122"/>
              </a:rPr>
              <a:t>PE</a:t>
            </a:r>
            <a:r>
              <a:rPr lang="zh-CN" altLang="en-US" sz="1800" dirty="0">
                <a:latin typeface="江城圆体 500W" panose="020B0500000000000000" pitchFamily="34" charset="-122"/>
                <a:ea typeface="江城圆体 500W" panose="020B0500000000000000" pitchFamily="34" charset="-122"/>
              </a:rPr>
              <a:t>文件中的</a:t>
            </a:r>
            <a:r>
              <a:rPr lang="en-US" altLang="zh-CN" sz="1800" dirty="0">
                <a:latin typeface="江城圆体 500W" panose="020B0500000000000000" pitchFamily="34" charset="-122"/>
                <a:ea typeface="江城圆体 500W" panose="020B0500000000000000" pitchFamily="34" charset="-122"/>
              </a:rPr>
              <a:t>DOS</a:t>
            </a:r>
            <a:r>
              <a:rPr lang="zh-CN" altLang="en-US" sz="1800" dirty="0">
                <a:latin typeface="江城圆体 500W" panose="020B0500000000000000" pitchFamily="34" charset="-122"/>
                <a:ea typeface="江城圆体 500W" panose="020B0500000000000000" pitchFamily="34" charset="-122"/>
              </a:rPr>
              <a:t>实模式残留数据包括两部分</a:t>
            </a:r>
            <a:r>
              <a:rPr lang="en-US" altLang="zh-CN" sz="1800" dirty="0">
                <a:latin typeface="江城圆体 500W" panose="020B0500000000000000" pitchFamily="34" charset="-122"/>
                <a:ea typeface="江城圆体 500W" panose="020B0500000000000000" pitchFamily="34" charset="-122"/>
              </a:rPr>
              <a:t>:DOS</a:t>
            </a:r>
            <a:r>
              <a:rPr lang="zh-CN" altLang="en-US" sz="1800" dirty="0">
                <a:latin typeface="江城圆体 500W" panose="020B0500000000000000" pitchFamily="34" charset="-122"/>
                <a:ea typeface="江城圆体 500W" panose="020B0500000000000000" pitchFamily="34" charset="-122"/>
              </a:rPr>
              <a:t>头</a:t>
            </a:r>
            <a:r>
              <a:rPr lang="en-US" altLang="zh-CN" sz="1800" dirty="0">
                <a:latin typeface="江城圆体 500W" panose="020B0500000000000000" pitchFamily="34" charset="-122"/>
                <a:ea typeface="江城圆体 500W" panose="020B0500000000000000" pitchFamily="34" charset="-122"/>
              </a:rPr>
              <a:t>+DOS stub</a:t>
            </a:r>
          </a:p>
        </p:txBody>
      </p:sp>
    </p:spTree>
    <p:extLst>
      <p:ext uri="{BB962C8B-B14F-4D97-AF65-F5344CB8AC3E}">
        <p14:creationId xmlns:p14="http://schemas.microsoft.com/office/powerpoint/2010/main" val="2719471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5F308C-7EF1-840B-9EFF-A19B3B622D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D147DA-89C3-CB8B-6DB3-9E1E9D46E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473" y="1052382"/>
            <a:ext cx="3555830" cy="500259"/>
          </a:xfrm>
        </p:spPr>
        <p:txBody>
          <a:bodyPr/>
          <a:lstStyle/>
          <a:p>
            <a:r>
              <a:rPr lang="en-US" altLang="zh-CN" sz="3200" dirty="0">
                <a:latin typeface="江城圆体 500W" panose="020B0500000000000000" pitchFamily="34" charset="-122"/>
                <a:ea typeface="江城圆体 500W" panose="020B0500000000000000" pitchFamily="34" charset="-122"/>
              </a:rPr>
              <a:t>DOS</a:t>
            </a:r>
            <a:r>
              <a:rPr lang="zh-CN" altLang="en-US" sz="3200" dirty="0">
                <a:latin typeface="江城圆体 500W" panose="020B0500000000000000" pitchFamily="34" charset="-122"/>
                <a:ea typeface="江城圆体 500W" panose="020B0500000000000000" pitchFamily="34" charset="-122"/>
              </a:rPr>
              <a:t>头结构体定义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575EC66-655E-28C7-A303-2509379B4F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810" y="2024167"/>
            <a:ext cx="3382261" cy="25743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FB4DEB5F-3F6A-EA29-B159-81841E6629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3393" y="2024167"/>
            <a:ext cx="6693244" cy="2571882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4C792D50-BAD1-B2F1-873B-D70F98A0BF5C}"/>
              </a:ext>
            </a:extLst>
          </p:cNvPr>
          <p:cNvCxnSpPr>
            <a:cxnSpLocks/>
          </p:cNvCxnSpPr>
          <p:nvPr/>
        </p:nvCxnSpPr>
        <p:spPr>
          <a:xfrm>
            <a:off x="2444280" y="2258384"/>
            <a:ext cx="3422609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C619AA60-89C1-0A4F-8F4A-258814385E1B}"/>
              </a:ext>
            </a:extLst>
          </p:cNvPr>
          <p:cNvSpPr/>
          <p:nvPr/>
        </p:nvSpPr>
        <p:spPr>
          <a:xfrm>
            <a:off x="5866889" y="2258384"/>
            <a:ext cx="552322" cy="14728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8E4A4EF6-7B59-407C-4D9D-D6C3848F90A8}"/>
              </a:ext>
            </a:extLst>
          </p:cNvPr>
          <p:cNvSpPr/>
          <p:nvPr/>
        </p:nvSpPr>
        <p:spPr>
          <a:xfrm>
            <a:off x="10113632" y="2197015"/>
            <a:ext cx="319120" cy="208650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F7459686-2F5D-B6CE-C9C7-9AF1B070DC9A}"/>
              </a:ext>
            </a:extLst>
          </p:cNvPr>
          <p:cNvCxnSpPr/>
          <p:nvPr/>
        </p:nvCxnSpPr>
        <p:spPr>
          <a:xfrm flipV="1">
            <a:off x="2491587" y="2841391"/>
            <a:ext cx="6541949" cy="1497406"/>
          </a:xfrm>
          <a:prstGeom prst="straightConnector1">
            <a:avLst/>
          </a:prstGeom>
          <a:ln w="1905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>
            <a:extLst>
              <a:ext uri="{FF2B5EF4-FFF2-40B4-BE49-F238E27FC236}">
                <a16:creationId xmlns:a16="http://schemas.microsoft.com/office/drawing/2014/main" id="{5B007057-238D-BEAE-649D-6623AF2A0734}"/>
              </a:ext>
            </a:extLst>
          </p:cNvPr>
          <p:cNvSpPr/>
          <p:nvPr/>
        </p:nvSpPr>
        <p:spPr>
          <a:xfrm>
            <a:off x="9033536" y="2761611"/>
            <a:ext cx="1080096" cy="153423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1359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6CEE91-1BDF-30B4-95B9-EE53D4B01E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50ECADE-9D80-24EB-02E7-5685AE0172E3}"/>
              </a:ext>
            </a:extLst>
          </p:cNvPr>
          <p:cNvSpPr txBox="1"/>
          <p:nvPr/>
        </p:nvSpPr>
        <p:spPr>
          <a:xfrm>
            <a:off x="1566958" y="2844225"/>
            <a:ext cx="90580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江城圆体 500W" panose="020B0500000000000000" pitchFamily="34" charset="-122"/>
                <a:ea typeface="江城圆体 500W" panose="020B0500000000000000" pitchFamily="34" charset="-122"/>
              </a:rPr>
              <a:t>DOS</a:t>
            </a:r>
            <a:r>
              <a:rPr lang="zh-CN" altLang="en-US" sz="3200" dirty="0">
                <a:latin typeface="江城圆体 500W" panose="020B0500000000000000" pitchFamily="34" charset="-122"/>
                <a:ea typeface="江城圆体 500W" panose="020B0500000000000000" pitchFamily="34" charset="-122"/>
              </a:rPr>
              <a:t>部分</a:t>
            </a:r>
            <a:r>
              <a:rPr lang="en-US" altLang="zh-CN" sz="3200" dirty="0">
                <a:latin typeface="江城圆体 500W" panose="020B0500000000000000" pitchFamily="34" charset="-122"/>
                <a:ea typeface="江城圆体 500W" panose="020B0500000000000000" pitchFamily="34" charset="-122"/>
              </a:rPr>
              <a:t>    </a:t>
            </a:r>
            <a:r>
              <a:rPr lang="en-US" altLang="zh-CN" sz="3200" dirty="0">
                <a:solidFill>
                  <a:srgbClr val="CC3300"/>
                </a:solidFill>
                <a:latin typeface="江城圆体 500W" panose="020B0500000000000000" pitchFamily="34" charset="-122"/>
                <a:ea typeface="江城圆体 500W" panose="020B0500000000000000" pitchFamily="34" charset="-122"/>
              </a:rPr>
              <a:t>PE</a:t>
            </a:r>
            <a:r>
              <a:rPr lang="zh-CN" altLang="en-US" sz="3200" dirty="0">
                <a:solidFill>
                  <a:srgbClr val="CC3300"/>
                </a:solidFill>
                <a:latin typeface="江城圆体 500W" panose="020B0500000000000000" pitchFamily="34" charset="-122"/>
                <a:ea typeface="江城圆体 500W" panose="020B0500000000000000" pitchFamily="34" charset="-122"/>
              </a:rPr>
              <a:t>文件头    </a:t>
            </a:r>
            <a:r>
              <a:rPr lang="zh-CN" altLang="en-US" sz="3200" dirty="0">
                <a:latin typeface="江城圆体 500W" panose="020B0500000000000000" pitchFamily="34" charset="-122"/>
                <a:ea typeface="江城圆体 500W" panose="020B0500000000000000" pitchFamily="34" charset="-122"/>
              </a:rPr>
              <a:t>可选头    数据目录    节表</a:t>
            </a:r>
          </a:p>
        </p:txBody>
      </p:sp>
    </p:spTree>
    <p:extLst>
      <p:ext uri="{BB962C8B-B14F-4D97-AF65-F5344CB8AC3E}">
        <p14:creationId xmlns:p14="http://schemas.microsoft.com/office/powerpoint/2010/main" val="3539933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F1ED36-8733-762F-B856-FCB40DF466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C20544-9930-218C-DB2C-DC3EC4FF7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473" y="1052382"/>
            <a:ext cx="4856856" cy="500259"/>
          </a:xfrm>
        </p:spPr>
        <p:txBody>
          <a:bodyPr/>
          <a:lstStyle/>
          <a:p>
            <a:r>
              <a:rPr lang="en-US" altLang="zh-CN" sz="3200" dirty="0">
                <a:latin typeface="江城圆体 500W" panose="020B0500000000000000" pitchFamily="34" charset="-122"/>
                <a:ea typeface="江城圆体 500W" panose="020B0500000000000000" pitchFamily="34" charset="-122"/>
              </a:rPr>
              <a:t>NT</a:t>
            </a:r>
            <a:r>
              <a:rPr lang="zh-CN" altLang="en-US" sz="3200" dirty="0">
                <a:latin typeface="江城圆体 500W" panose="020B0500000000000000" pitchFamily="34" charset="-122"/>
                <a:ea typeface="江城圆体 500W" panose="020B0500000000000000" pitchFamily="34" charset="-122"/>
              </a:rPr>
              <a:t>头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5457C409-6F26-D259-2561-D8AD0D26B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2244" y="1612130"/>
            <a:ext cx="4915795" cy="758016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000" dirty="0">
                <a:latin typeface="江城圆体 500W" panose="020B0500000000000000" pitchFamily="34" charset="-122"/>
                <a:ea typeface="江城圆体 500W" panose="020B0500000000000000" pitchFamily="34" charset="-122"/>
              </a:rPr>
              <a:t>DOS</a:t>
            </a:r>
            <a:r>
              <a:rPr lang="zh-CN" altLang="en-US" sz="2000" dirty="0">
                <a:latin typeface="江城圆体 500W" panose="020B0500000000000000" pitchFamily="34" charset="-122"/>
                <a:ea typeface="江城圆体 500W" panose="020B0500000000000000" pitchFamily="34" charset="-122"/>
              </a:rPr>
              <a:t>头的最后一个字段指示了</a:t>
            </a:r>
            <a:r>
              <a:rPr lang="en-US" altLang="zh-CN" sz="2000" dirty="0">
                <a:latin typeface="江城圆体 500W" panose="020B0500000000000000" pitchFamily="34" charset="-122"/>
                <a:ea typeface="江城圆体 500W" panose="020B0500000000000000" pitchFamily="34" charset="-122"/>
              </a:rPr>
              <a:t>NT</a:t>
            </a:r>
            <a:r>
              <a:rPr lang="zh-CN" altLang="en-US" sz="2000" dirty="0">
                <a:latin typeface="江城圆体 500W" panose="020B0500000000000000" pitchFamily="34" charset="-122"/>
                <a:ea typeface="江城圆体 500W" panose="020B0500000000000000" pitchFamily="34" charset="-122"/>
              </a:rPr>
              <a:t>头的位置</a:t>
            </a:r>
            <a:endParaRPr lang="en-US" altLang="zh-CN" sz="2000" dirty="0">
              <a:latin typeface="江城圆体 500W" panose="020B0500000000000000" pitchFamily="34" charset="-122"/>
              <a:ea typeface="江城圆体 500W" panose="020B0500000000000000" pitchFamily="34" charset="-122"/>
            </a:endParaRPr>
          </a:p>
          <a:p>
            <a:pPr marL="0" indent="0">
              <a:buNone/>
            </a:pPr>
            <a:r>
              <a:rPr lang="en-US" altLang="zh-CN" sz="2000" dirty="0">
                <a:latin typeface="江城圆体 500W" panose="020B0500000000000000" pitchFamily="34" charset="-122"/>
                <a:ea typeface="江城圆体 500W" panose="020B0500000000000000" pitchFamily="34" charset="-122"/>
              </a:rPr>
              <a:t>NT</a:t>
            </a:r>
            <a:r>
              <a:rPr lang="zh-CN" altLang="en-US" sz="2000" dirty="0">
                <a:latin typeface="江城圆体 500W" panose="020B0500000000000000" pitchFamily="34" charset="-122"/>
                <a:ea typeface="江城圆体 500W" panose="020B0500000000000000" pitchFamily="34" charset="-122"/>
              </a:rPr>
              <a:t>头分为三个部分：</a:t>
            </a:r>
            <a:endParaRPr lang="en-US" altLang="zh-CN" sz="2000" dirty="0">
              <a:latin typeface="江城圆体 500W" panose="020B0500000000000000" pitchFamily="34" charset="-122"/>
              <a:ea typeface="江城圆体 500W" panose="020B0500000000000000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A25C4DD-AE44-00AD-4C61-87C993E7FE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0599" y="1991138"/>
            <a:ext cx="6356677" cy="121926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F149C9F-D9A9-0C46-EA7A-24BA3774CB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2315" y="3343281"/>
            <a:ext cx="6693244" cy="309260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01954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286</Words>
  <Application>Microsoft Office PowerPoint</Application>
  <PresentationFormat>宽屏</PresentationFormat>
  <Paragraphs>27</Paragraphs>
  <Slides>16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0" baseType="lpstr">
      <vt:lpstr>等线</vt:lpstr>
      <vt:lpstr>江城圆体 500W</vt:lpstr>
      <vt:lpstr>Arial</vt:lpstr>
      <vt:lpstr>Office 主题​​</vt:lpstr>
      <vt:lpstr>第九课：PE文件结构</vt:lpstr>
      <vt:lpstr>什么是PE文件</vt:lpstr>
      <vt:lpstr>PE文件初识</vt:lpstr>
      <vt:lpstr>PowerPoint 演示文稿</vt:lpstr>
      <vt:lpstr>PowerPoint 演示文稿</vt:lpstr>
      <vt:lpstr>DOS头与实模式遗留程序</vt:lpstr>
      <vt:lpstr>DOS头结构体定义</vt:lpstr>
      <vt:lpstr>PowerPoint 演示文稿</vt:lpstr>
      <vt:lpstr>NT头</vt:lpstr>
      <vt:lpstr>PE文件头</vt:lpstr>
      <vt:lpstr>PowerPoint 演示文稿</vt:lpstr>
      <vt:lpstr>可选头</vt:lpstr>
      <vt:lpstr>PowerPoint 演示文稿</vt:lpstr>
      <vt:lpstr>数据目录</vt:lpstr>
      <vt:lpstr>PowerPoint 演示文稿</vt:lpstr>
      <vt:lpstr>节表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瑾楠 余</dc:creator>
  <cp:lastModifiedBy>瑾楠 余</cp:lastModifiedBy>
  <cp:revision>3</cp:revision>
  <dcterms:created xsi:type="dcterms:W3CDTF">2025-01-21T06:53:24Z</dcterms:created>
  <dcterms:modified xsi:type="dcterms:W3CDTF">2025-01-21T09:40:18Z</dcterms:modified>
</cp:coreProperties>
</file>