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1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D8CF"/>
    <a:srgbClr val="002FA7"/>
    <a:srgbClr val="ED5736"/>
    <a:srgbClr val="16C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58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D91B0-3C15-4977-AA4B-68CD59A7E2F3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B48D1-238F-4BF9-95F6-7645C4E79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1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B48D1-238F-4BF9-95F6-7645C4E79F0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5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E58D1-9EE6-9014-090D-0A84D1F8E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A757B2-1E0D-2063-E805-8C3A2DA5A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CAFC6-C357-A0DC-A21F-1F973A9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68228-60A5-587F-4292-DEAE6106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0D5F6-4324-E612-292D-7F7BB2A1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F2243-7E4A-6620-D82D-C74E084A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7EB54-5E8A-3132-D24A-F07D33282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FA7BA-C9CA-5408-4AD8-86E9CB19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EF192-9BC2-B349-925A-C80D4096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C032B-1C88-6DFB-42D2-B6D46B3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B9D84E-3B75-5444-52AC-0C7AD2F85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63275-C913-5159-3493-B438DB20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9F694-B045-34C6-FD3D-3D865C79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4F412-D268-24DD-D226-E01F8D90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602E2-1A3B-D1FF-0589-673B3DBF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9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FA5A-B6C6-1C00-FD02-7DAD6279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07C74-ACD4-288C-ED97-0BADD35C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4F8BF-C330-95C6-3D6D-4F9E4711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9C78B-37A7-380E-6924-F29D5BEA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868E9-DBA6-381D-1411-3D9CF6D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2B5BD-A33A-31AD-D792-41FF551B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1C9FD-9F0C-152A-953F-549A6D13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8FA5-BCA4-7AD5-5363-908890C7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EC4DB-4DDE-9233-C79A-5714A4C7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79EDA-96AC-D832-9549-28FB52CF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F081B-40BC-DAED-227A-6A195618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723"/>
            <a:ext cx="1969477" cy="609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A59F0-A73E-56F9-B3C2-2E9B88A0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2309A-643E-61DE-4787-05583C0D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BE514-B472-3E67-6A17-18D237C0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A4F73-4F1E-1067-3704-AE56A6EF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0E713-15AB-FFDC-1321-31BC7D74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914B2-B02B-ED5C-9D37-24147AD4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DFFAE1-0381-4AA3-931D-19E8A799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7E9DDC-F62D-556A-988C-F519A0BF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62690-6D51-1EB9-F5B2-21FC2AC6F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DAB6D1-6FD7-2040-36B5-F0360E578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4D123-DA66-3DB7-C58C-F4D8B424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DC3E5-2857-3C5E-93F8-0C484966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15207E-A3BB-FACD-D2F5-9534B631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4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10EE-DCAE-5E1F-DABB-9DEE202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F1985-1E7F-8805-A963-9E889458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073ED7-929E-CDE4-5D2F-1A512070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AD0957-A6A5-5A3A-C068-66B03AD1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CC61CB-4A8A-030F-F24A-4D34AE6A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471F90-B05B-423F-D3E3-40D3B51F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F1E7D-FE22-C887-E85D-673E0626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0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C659C-D368-C9B7-0264-EAA7B026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3F199-31FF-24AE-196E-58EC3F80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66BA4-C0AB-7926-9B81-0278B06F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26504-7746-3BF2-E1B1-B906CDEB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C60D07-3433-BC3D-B21B-A805D8C0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F0F89-C57B-AB63-7B95-BC0FC55F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1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3CD30-89B9-A7B3-0F86-259BC9BC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5E66EB-1D00-607F-10DE-3FEDDC01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05AC8F-A93D-6C54-5F72-E15D47F2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DBE70-3B83-D7C1-6C11-DC3DF26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2A98B-0560-B7B5-6A8D-2898FBB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CF821-9A46-3266-DA3D-3B847113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3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1F40E9-3B60-D90F-4805-730B1C1E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14E5D-2363-C053-89D5-0F84FA2A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3974B-1486-C6EC-ED5D-C64B1D71F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1C37-D386-4996-8BAC-7DD5929F5F25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AC5D4-3ACA-AAD6-43D0-2EE676626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6A559-B345-FF05-A3E2-D53C22F08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30E7E-8F91-4B09-8B42-4481CC6B07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552496-CDEB-AB3A-F9EE-1A49865EE078}"/>
              </a:ext>
            </a:extLst>
          </p:cNvPr>
          <p:cNvSpPr txBox="1"/>
          <p:nvPr userDrawn="1"/>
        </p:nvSpPr>
        <p:spPr>
          <a:xfrm>
            <a:off x="996575" y="288977"/>
            <a:ext cx="13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>
                <a:solidFill>
                  <a:schemeClr val="accent4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SuperTag</a:t>
            </a:r>
            <a:endParaRPr lang="zh-CN" altLang="en-US" sz="2000" b="0" dirty="0">
              <a:solidFill>
                <a:schemeClr val="accent4"/>
              </a:solidFill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F24231-9348-4237-530E-DA0F431E1C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06" y="126512"/>
            <a:ext cx="644769" cy="6447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065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5F584-686D-94E4-B4A9-EDB42FBB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710" y="2212862"/>
            <a:ext cx="7466578" cy="104292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  <a:cs typeface="SF Pro Rounded" pitchFamily="50" charset="0"/>
              </a:rPr>
              <a:t>第</a:t>
            </a:r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  <a:cs typeface="SF Pro Rounded" pitchFamily="50" charset="0"/>
              </a:rPr>
              <a:t>9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  <a:cs typeface="SF Pro Rounded" pitchFamily="50" charset="0"/>
              </a:rPr>
              <a:t>课：花指令与</a:t>
            </a:r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  <a:cs typeface="SF Pro Rounded" pitchFamily="50" charset="0"/>
              </a:rPr>
              <a:t>SMC</a:t>
            </a:r>
            <a:endParaRPr lang="zh-CN" altLang="en-US" dirty="0">
              <a:latin typeface="江城圆体 500W" panose="020B0500000000000000" pitchFamily="34" charset="-122"/>
              <a:ea typeface="江城圆体 500W" panose="020B0500000000000000" pitchFamily="34" charset="-122"/>
              <a:cs typeface="SF Pro Rounded" pitchFamily="50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F6937-35F5-F2A8-077D-3ADBDCC5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4762" y="4123676"/>
            <a:ext cx="2262475" cy="56492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@Hnu-Sec</a:t>
            </a:r>
            <a:endParaRPr lang="zh-CN" altLang="en-US" sz="2800" dirty="0">
              <a:solidFill>
                <a:schemeClr val="bg2">
                  <a:lumMod val="50000"/>
                </a:schemeClr>
              </a:solidFill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82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C0EA-A0AB-CC72-5D13-B8832C36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2328447" cy="727193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latin typeface="江城圆体 500W" panose="020B0500000000000000" pitchFamily="34" charset="-122"/>
                <a:ea typeface="江城圆体 500W" panose="020B0500000000000000" pitchFamily="34" charset="-122"/>
                <a:cs typeface="SF Pro Rounded" pitchFamily="50" charset="0"/>
              </a:rPr>
              <a:t>软件保护措施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6DCB1A-858D-D926-9243-6AFB3FD56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静态保护</a:t>
            </a:r>
            <a:endParaRPr lang="en-US" altLang="zh-CN" sz="18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  <a:p>
            <a:pPr marL="0" indent="0" algn="ctr">
              <a:buNone/>
            </a:pP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（花指令、加密、加壳、混淆）</a:t>
            </a:r>
            <a:endParaRPr lang="en-US" altLang="zh-CN" sz="18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78538-17CD-95E1-5D27-3CE25DC6E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动态保护</a:t>
            </a:r>
            <a:endParaRPr lang="en-US" altLang="zh-CN" sz="18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  <a:p>
            <a:pPr marL="0" indent="0" algn="ctr">
              <a:buNone/>
            </a:pP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（反调试、反虚拟机）</a:t>
            </a:r>
            <a:endParaRPr lang="en-US" altLang="zh-CN" sz="18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F03628-977D-967F-3A6F-4F1F542D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93" y="2740505"/>
            <a:ext cx="4665213" cy="29238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396461-D52A-6B24-3747-53571476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37" y="3096372"/>
            <a:ext cx="4381725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8353-8772-594C-E7F3-22E3B80C3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95D0A-7422-4054-4A1F-BA0E1292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1905000" cy="727193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X86</a:t>
            </a:r>
            <a:r>
              <a:rPr lang="zh-CN" altLang="en-US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指令集</a:t>
            </a:r>
            <a:endParaRPr lang="zh-CN" altLang="en-US" sz="2800" b="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04C15C-C646-4DFB-ECBC-B3B8FAAB5497}"/>
              </a:ext>
            </a:extLst>
          </p:cNvPr>
          <p:cNvSpPr txBox="1"/>
          <p:nvPr/>
        </p:nvSpPr>
        <p:spPr>
          <a:xfrm>
            <a:off x="637310" y="2046754"/>
            <a:ext cx="5458690" cy="72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X86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指令集的长度不固定，长度在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1-5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字节之间。这给构造花指令提供了机会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E715B2-55FF-C394-5D04-34ECB97A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02" y="1557225"/>
            <a:ext cx="5352489" cy="41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3EFB1-F56F-E56D-CD18-7EFA3C49A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B15E7-6B27-431E-BA0F-9917EFCF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2328447" cy="727193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反汇编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5A8B590A-59CF-E9C9-E168-9F7BECD396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4" y="2404538"/>
            <a:ext cx="5181600" cy="2862116"/>
          </a:xfr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14F65E43-C63E-CB01-39B1-234AB20A5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44" y="2404539"/>
            <a:ext cx="4330512" cy="2862115"/>
          </a:xfrm>
        </p:spPr>
      </p:pic>
    </p:spTree>
    <p:extLst>
      <p:ext uri="{BB962C8B-B14F-4D97-AF65-F5344CB8AC3E}">
        <p14:creationId xmlns:p14="http://schemas.microsoft.com/office/powerpoint/2010/main" val="374406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0033-578B-3E44-A08E-A63CED608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364E3-DCFE-3186-EE90-07AFB0CA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2328447" cy="727193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反汇编算法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E375F-F935-F18B-51A3-51E2A9282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383" y="1799096"/>
            <a:ext cx="1845420" cy="322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线性扫描算法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4DD4E8-CBD0-E210-D815-45B84F9A6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76302" y="1794576"/>
            <a:ext cx="1845420" cy="322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递归行进算法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EE4CF8-284D-ABB9-88DD-BE5FF178E4E2}"/>
              </a:ext>
            </a:extLst>
          </p:cNvPr>
          <p:cNvSpPr/>
          <p:nvPr/>
        </p:nvSpPr>
        <p:spPr>
          <a:xfrm>
            <a:off x="1227383" y="2623808"/>
            <a:ext cx="2363038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F4690A-BE7C-5F22-832F-E07183B509BC}"/>
              </a:ext>
            </a:extLst>
          </p:cNvPr>
          <p:cNvSpPr/>
          <p:nvPr/>
        </p:nvSpPr>
        <p:spPr>
          <a:xfrm>
            <a:off x="1227383" y="3097336"/>
            <a:ext cx="1701714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6F1E5A-B006-027E-E79B-5C0AE42A5CD1}"/>
              </a:ext>
            </a:extLst>
          </p:cNvPr>
          <p:cNvSpPr/>
          <p:nvPr/>
        </p:nvSpPr>
        <p:spPr>
          <a:xfrm>
            <a:off x="1227383" y="3569652"/>
            <a:ext cx="2766291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253BE-9557-CA40-51C6-03E2A2406143}"/>
              </a:ext>
            </a:extLst>
          </p:cNvPr>
          <p:cNvSpPr/>
          <p:nvPr/>
        </p:nvSpPr>
        <p:spPr>
          <a:xfrm>
            <a:off x="1227383" y="4045351"/>
            <a:ext cx="951672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FFE82E-FACF-4411-CAB1-86030C735FA9}"/>
              </a:ext>
            </a:extLst>
          </p:cNvPr>
          <p:cNvSpPr/>
          <p:nvPr/>
        </p:nvSpPr>
        <p:spPr>
          <a:xfrm>
            <a:off x="1227383" y="4521050"/>
            <a:ext cx="1266202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8B2834-913B-1D54-A57B-A1C25225C03B}"/>
              </a:ext>
            </a:extLst>
          </p:cNvPr>
          <p:cNvSpPr/>
          <p:nvPr/>
        </p:nvSpPr>
        <p:spPr>
          <a:xfrm>
            <a:off x="1227383" y="4998563"/>
            <a:ext cx="2104963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E80D7-AD38-7BA0-FB4A-555AF52613BE}"/>
              </a:ext>
            </a:extLst>
          </p:cNvPr>
          <p:cNvSpPr/>
          <p:nvPr/>
        </p:nvSpPr>
        <p:spPr>
          <a:xfrm>
            <a:off x="6958236" y="2514781"/>
            <a:ext cx="2363038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35EAD0-C60F-4730-D4CF-4DDDB815C1F6}"/>
              </a:ext>
            </a:extLst>
          </p:cNvPr>
          <p:cNvSpPr/>
          <p:nvPr/>
        </p:nvSpPr>
        <p:spPr>
          <a:xfrm>
            <a:off x="6958236" y="2988309"/>
            <a:ext cx="1701714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70AA87-0DF3-7887-8D17-B93671BB8B84}"/>
              </a:ext>
            </a:extLst>
          </p:cNvPr>
          <p:cNvSpPr/>
          <p:nvPr/>
        </p:nvSpPr>
        <p:spPr>
          <a:xfrm>
            <a:off x="5539099" y="4367768"/>
            <a:ext cx="951672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CBC8DB-F616-1B3A-8001-DE612816C961}"/>
              </a:ext>
            </a:extLst>
          </p:cNvPr>
          <p:cNvSpPr/>
          <p:nvPr/>
        </p:nvSpPr>
        <p:spPr>
          <a:xfrm>
            <a:off x="5539099" y="3890255"/>
            <a:ext cx="1266202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6E3A6F-BCB2-E6F8-3E08-746B9433B4CB}"/>
              </a:ext>
            </a:extLst>
          </p:cNvPr>
          <p:cNvSpPr/>
          <p:nvPr/>
        </p:nvSpPr>
        <p:spPr>
          <a:xfrm>
            <a:off x="5541121" y="4847433"/>
            <a:ext cx="2022065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9346F3C-8420-580F-7F1C-AB94E3876AD4}"/>
              </a:ext>
            </a:extLst>
          </p:cNvPr>
          <p:cNvSpPr/>
          <p:nvPr/>
        </p:nvSpPr>
        <p:spPr>
          <a:xfrm>
            <a:off x="8659950" y="3863812"/>
            <a:ext cx="2104963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2B6DA3-9D6C-80B4-851B-765917D9329A}"/>
              </a:ext>
            </a:extLst>
          </p:cNvPr>
          <p:cNvSpPr/>
          <p:nvPr/>
        </p:nvSpPr>
        <p:spPr>
          <a:xfrm>
            <a:off x="8659950" y="4340198"/>
            <a:ext cx="1266202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EEC332-F2E5-C88B-94E9-7F108AC6CE22}"/>
              </a:ext>
            </a:extLst>
          </p:cNvPr>
          <p:cNvSpPr/>
          <p:nvPr/>
        </p:nvSpPr>
        <p:spPr>
          <a:xfrm>
            <a:off x="8659950" y="4816748"/>
            <a:ext cx="1701714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F135020-02D0-0E19-01F9-E03168C587DE}"/>
              </a:ext>
            </a:extLst>
          </p:cNvPr>
          <p:cNvSpPr/>
          <p:nvPr/>
        </p:nvSpPr>
        <p:spPr>
          <a:xfrm>
            <a:off x="8659950" y="5293134"/>
            <a:ext cx="2766291" cy="452965"/>
          </a:xfrm>
          <a:prstGeom prst="rect">
            <a:avLst/>
          </a:prstGeom>
          <a:solidFill>
            <a:srgbClr val="81D8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BAD239C-4AB3-DF65-A59F-E52E69E69AA8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6172200" y="3441274"/>
            <a:ext cx="1636893" cy="448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D4FDF31-5ED0-3E41-F224-2046E5307CC2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809093" y="3441274"/>
            <a:ext cx="1903339" cy="42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6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A369C-F1A2-115C-EAA8-74BCEAFB3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549CA-FE70-378D-068F-695684C7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5617832" cy="727193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常见反汇编工具使用的反汇编算法</a:t>
            </a:r>
            <a:endParaRPr lang="zh-CN" altLang="en-US" sz="2800" b="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8C5A0A-843A-0791-5B53-D75069B8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85" y="2210086"/>
            <a:ext cx="10437630" cy="26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5CA9-33C1-B8C2-EA47-D9C06568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0D762-0E38-F988-6649-E94C643D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7348442" cy="727193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花指令的实现</a:t>
            </a:r>
            <a:endParaRPr lang="zh-CN" altLang="en-US" sz="2800" b="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67D444-BBB9-956F-697A-75D970E8A022}"/>
              </a:ext>
            </a:extLst>
          </p:cNvPr>
          <p:cNvSpPr txBox="1"/>
          <p:nvPr/>
        </p:nvSpPr>
        <p:spPr>
          <a:xfrm>
            <a:off x="838199" y="1819563"/>
            <a:ext cx="141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插入字节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FAEFA8-3B79-E5A3-D7D4-2B165C8F65E7}"/>
              </a:ext>
            </a:extLst>
          </p:cNvPr>
          <p:cNvSpPr txBox="1"/>
          <p:nvPr/>
        </p:nvSpPr>
        <p:spPr>
          <a:xfrm>
            <a:off x="3467448" y="1819563"/>
            <a:ext cx="172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互补条件跳转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BB8AB3-8A08-8C16-4C89-1BD330BF5F64}"/>
              </a:ext>
            </a:extLst>
          </p:cNvPr>
          <p:cNvSpPr txBox="1"/>
          <p:nvPr/>
        </p:nvSpPr>
        <p:spPr>
          <a:xfrm>
            <a:off x="6545522" y="1819563"/>
            <a:ext cx="181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永真条件跳转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F306CA-B690-6C71-79FA-41CF718F942D}"/>
              </a:ext>
            </a:extLst>
          </p:cNvPr>
          <p:cNvSpPr txBox="1"/>
          <p:nvPr/>
        </p:nvSpPr>
        <p:spPr>
          <a:xfrm>
            <a:off x="9624291" y="1819563"/>
            <a:ext cx="1729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江城圆体 500W" panose="020B0500000000000000" pitchFamily="34" charset="-122"/>
                <a:ea typeface="江城圆体 500W" panose="020B0500000000000000" pitchFamily="34" charset="-122"/>
              </a:rPr>
              <a:t>call&amp;ret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指令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44F22C-C5CA-47BF-0E7C-3B6CDBCE2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5" y="2482011"/>
            <a:ext cx="2324219" cy="31180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2C9914-F11A-40D5-5872-C670CF807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44" y="2482011"/>
            <a:ext cx="2286117" cy="33466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B9601E-A272-B614-1BDF-D123DC6EB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17" y="2482063"/>
            <a:ext cx="2406774" cy="31497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EDA630-44B8-DD7C-1D05-2E94E10E6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626" y="2482011"/>
            <a:ext cx="3378374" cy="33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A9A14-215A-3753-63B9-A387DEE6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A5D5A-DF77-7F1D-7257-43C5628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2076834" cy="727193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SMC</a:t>
            </a:r>
            <a:r>
              <a:rPr lang="zh-CN" altLang="en-US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技术</a:t>
            </a:r>
            <a:endParaRPr lang="zh-CN" altLang="en-US" sz="2800" b="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9503D-0F86-AF0A-C5CC-D44776369C91}"/>
              </a:ext>
            </a:extLst>
          </p:cNvPr>
          <p:cNvSpPr txBox="1"/>
          <p:nvPr/>
        </p:nvSpPr>
        <p:spPr>
          <a:xfrm>
            <a:off x="561016" y="1706062"/>
            <a:ext cx="110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SMC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全称</a:t>
            </a:r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Self Modifying Code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技术，代码自修改技术，也就是说，在一段代码执行之前，可以对其进行修改</a:t>
            </a:r>
            <a:endParaRPr lang="en-US" altLang="zh-CN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FF654A-E9FC-C1D3-E596-5D9022527E80}"/>
              </a:ext>
            </a:extLst>
          </p:cNvPr>
          <p:cNvSpPr/>
          <p:nvPr/>
        </p:nvSpPr>
        <p:spPr>
          <a:xfrm>
            <a:off x="4707012" y="3086867"/>
            <a:ext cx="2362711" cy="2565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D906B1-52BD-2093-1AFF-029358946820}"/>
              </a:ext>
            </a:extLst>
          </p:cNvPr>
          <p:cNvCxnSpPr>
            <a:cxnSpLocks/>
          </p:cNvCxnSpPr>
          <p:nvPr/>
        </p:nvCxnSpPr>
        <p:spPr>
          <a:xfrm>
            <a:off x="3866255" y="3504177"/>
            <a:ext cx="840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4D0A2A-F5D3-DADE-AC8B-87BB5DA4ECEE}"/>
              </a:ext>
            </a:extLst>
          </p:cNvPr>
          <p:cNvSpPr txBox="1"/>
          <p:nvPr/>
        </p:nvSpPr>
        <p:spPr>
          <a:xfrm>
            <a:off x="2847528" y="3319511"/>
            <a:ext cx="11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006AA0-0B58-DF4C-88A6-27FD5C65DD89}"/>
              </a:ext>
            </a:extLst>
          </p:cNvPr>
          <p:cNvSpPr/>
          <p:nvPr/>
        </p:nvSpPr>
        <p:spPr>
          <a:xfrm>
            <a:off x="4707012" y="3504176"/>
            <a:ext cx="2362711" cy="484815"/>
          </a:xfrm>
          <a:prstGeom prst="rect">
            <a:avLst/>
          </a:prstGeom>
          <a:solidFill>
            <a:srgbClr val="81D8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初始化代码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1D17BD-DF9D-046D-42FA-BEB618CE44DF}"/>
              </a:ext>
            </a:extLst>
          </p:cNvPr>
          <p:cNvSpPr/>
          <p:nvPr/>
        </p:nvSpPr>
        <p:spPr>
          <a:xfrm>
            <a:off x="4707012" y="4595611"/>
            <a:ext cx="2362711" cy="484814"/>
          </a:xfrm>
          <a:prstGeom prst="rect">
            <a:avLst/>
          </a:prstGeom>
          <a:solidFill>
            <a:srgbClr val="ED57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加密后的代码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5A4984E-6700-66C7-5DFF-4E18DAB6E9D3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7069723" y="3746584"/>
            <a:ext cx="12700" cy="1091434"/>
          </a:xfrm>
          <a:prstGeom prst="curvedConnector3">
            <a:avLst>
              <a:gd name="adj1" fmla="val 4989260"/>
            </a:avLst>
          </a:prstGeom>
          <a:ln>
            <a:solidFill>
              <a:srgbClr val="002FA7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4B436E-3988-0966-BF47-EA886AF3EE5D}"/>
              </a:ext>
            </a:extLst>
          </p:cNvPr>
          <p:cNvSpPr txBox="1"/>
          <p:nvPr/>
        </p:nvSpPr>
        <p:spPr>
          <a:xfrm>
            <a:off x="7720237" y="4107635"/>
            <a:ext cx="6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FA7"/>
                </a:solidFill>
              </a:rPr>
              <a:t>修改</a:t>
            </a:r>
            <a:endParaRPr lang="en-US" altLang="zh-CN" b="1" dirty="0">
              <a:solidFill>
                <a:srgbClr val="002FA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DF2F27-566A-7B8C-9F2B-A22964D5A8CE}"/>
              </a:ext>
            </a:extLst>
          </p:cNvPr>
          <p:cNvSpPr txBox="1"/>
          <p:nvPr/>
        </p:nvSpPr>
        <p:spPr>
          <a:xfrm>
            <a:off x="563062" y="212337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一般用来加密核心功能逻辑，也是加壳技术的基础</a:t>
            </a:r>
          </a:p>
        </p:txBody>
      </p:sp>
    </p:spTree>
    <p:extLst>
      <p:ext uri="{BB962C8B-B14F-4D97-AF65-F5344CB8AC3E}">
        <p14:creationId xmlns:p14="http://schemas.microsoft.com/office/powerpoint/2010/main" val="41132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  <p:bldP spid="10" grpId="0" animBg="1"/>
      <p:bldP spid="11" grpId="0" animBg="1"/>
      <p:bldP spid="1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5951-0A1B-D702-7CBC-45BC14A6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EEDF5-7CAF-CF8C-CFF7-0131E586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32"/>
            <a:ext cx="2076834" cy="727193"/>
          </a:xfrm>
        </p:spPr>
        <p:txBody>
          <a:bodyPr>
            <a:normAutofit/>
          </a:bodyPr>
          <a:lstStyle/>
          <a:p>
            <a:r>
              <a:rPr lang="en-US" altLang="zh-CN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SMC</a:t>
            </a:r>
            <a:r>
              <a:rPr lang="zh-CN" altLang="en-US" b="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技术</a:t>
            </a:r>
            <a:endParaRPr lang="zh-CN" altLang="en-US" sz="2800" b="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93FBF-93C6-782C-5F5A-DDB4CA00F5CF}"/>
              </a:ext>
            </a:extLst>
          </p:cNvPr>
          <p:cNvSpPr txBox="1"/>
          <p:nvPr/>
        </p:nvSpPr>
        <p:spPr>
          <a:xfrm>
            <a:off x="561016" y="1706062"/>
            <a:ext cx="110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SMC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全称</a:t>
            </a:r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Self Modifying Code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技术，代码自修改技术，也就是说，在一段代码执行之前，可以对其进行修改</a:t>
            </a:r>
            <a:endParaRPr lang="en-US" altLang="zh-CN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1E48DA-C2EA-C28B-9A40-01AA79E91CE8}"/>
              </a:ext>
            </a:extLst>
          </p:cNvPr>
          <p:cNvSpPr/>
          <p:nvPr/>
        </p:nvSpPr>
        <p:spPr>
          <a:xfrm>
            <a:off x="4707012" y="3086867"/>
            <a:ext cx="2362711" cy="2565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338B618-1DB6-9FC7-4F0D-F6F412BA84E3}"/>
              </a:ext>
            </a:extLst>
          </p:cNvPr>
          <p:cNvCxnSpPr>
            <a:cxnSpLocks/>
          </p:cNvCxnSpPr>
          <p:nvPr/>
        </p:nvCxnSpPr>
        <p:spPr>
          <a:xfrm>
            <a:off x="3866255" y="3504177"/>
            <a:ext cx="840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61A6EE1-A550-EDCE-834D-AE006C45B74C}"/>
              </a:ext>
            </a:extLst>
          </p:cNvPr>
          <p:cNvSpPr txBox="1"/>
          <p:nvPr/>
        </p:nvSpPr>
        <p:spPr>
          <a:xfrm>
            <a:off x="2847528" y="3319511"/>
            <a:ext cx="111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77B3DD-3CA8-341A-23D7-35281E62B10A}"/>
              </a:ext>
            </a:extLst>
          </p:cNvPr>
          <p:cNvSpPr/>
          <p:nvPr/>
        </p:nvSpPr>
        <p:spPr>
          <a:xfrm>
            <a:off x="4707012" y="3504176"/>
            <a:ext cx="2362711" cy="484815"/>
          </a:xfrm>
          <a:prstGeom prst="rect">
            <a:avLst/>
          </a:prstGeom>
          <a:solidFill>
            <a:srgbClr val="81D8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初始化代码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F5E03F-CE48-13BE-32F3-42F770506EEC}"/>
              </a:ext>
            </a:extLst>
          </p:cNvPr>
          <p:cNvSpPr/>
          <p:nvPr/>
        </p:nvSpPr>
        <p:spPr>
          <a:xfrm>
            <a:off x="4707012" y="4595611"/>
            <a:ext cx="2362711" cy="484814"/>
          </a:xfrm>
          <a:prstGeom prst="rect">
            <a:avLst/>
          </a:prstGeom>
          <a:solidFill>
            <a:srgbClr val="81D8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加密后的代码</a:t>
            </a: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8BEE1F5-665F-C0AA-7ECA-EE919F619296}"/>
              </a:ext>
            </a:extLst>
          </p:cNvPr>
          <p:cNvCxnSpPr>
            <a:stCxn id="10" idx="3"/>
            <a:endCxn id="11" idx="3"/>
          </p:cNvCxnSpPr>
          <p:nvPr/>
        </p:nvCxnSpPr>
        <p:spPr>
          <a:xfrm>
            <a:off x="7069723" y="3746584"/>
            <a:ext cx="12700" cy="1091434"/>
          </a:xfrm>
          <a:prstGeom prst="curvedConnector3">
            <a:avLst>
              <a:gd name="adj1" fmla="val 4989260"/>
            </a:avLst>
          </a:prstGeom>
          <a:ln>
            <a:solidFill>
              <a:srgbClr val="002FA7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2C7EFBE-D4F9-1F72-33D0-8A7AF055D64D}"/>
              </a:ext>
            </a:extLst>
          </p:cNvPr>
          <p:cNvSpPr txBox="1"/>
          <p:nvPr/>
        </p:nvSpPr>
        <p:spPr>
          <a:xfrm>
            <a:off x="7720237" y="4107635"/>
            <a:ext cx="66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FA7"/>
                </a:solidFill>
              </a:rPr>
              <a:t>修改</a:t>
            </a:r>
            <a:endParaRPr lang="en-US" altLang="zh-CN" b="1" dirty="0">
              <a:solidFill>
                <a:srgbClr val="002FA7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C07C5-B05C-8D37-40A2-2AFBF3B7C9FB}"/>
              </a:ext>
            </a:extLst>
          </p:cNvPr>
          <p:cNvSpPr txBox="1"/>
          <p:nvPr/>
        </p:nvSpPr>
        <p:spPr>
          <a:xfrm>
            <a:off x="563062" y="212337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一般用来加密核心功能逻辑，也是加壳技术的基础</a:t>
            </a:r>
          </a:p>
        </p:txBody>
      </p:sp>
    </p:spTree>
    <p:extLst>
      <p:ext uri="{BB962C8B-B14F-4D97-AF65-F5344CB8AC3E}">
        <p14:creationId xmlns:p14="http://schemas.microsoft.com/office/powerpoint/2010/main" val="329557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196</Words>
  <Application>Microsoft Office PowerPoint</Application>
  <PresentationFormat>宽屏</PresentationFormat>
  <Paragraphs>34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江城圆体 500W</vt:lpstr>
      <vt:lpstr>Arial</vt:lpstr>
      <vt:lpstr>Office 主题​​</vt:lpstr>
      <vt:lpstr>第9课：花指令与SMC</vt:lpstr>
      <vt:lpstr>软件保护措施</vt:lpstr>
      <vt:lpstr>X86指令集</vt:lpstr>
      <vt:lpstr>反汇编</vt:lpstr>
      <vt:lpstr>反汇编算法</vt:lpstr>
      <vt:lpstr>常见反汇编工具使用的反汇编算法</vt:lpstr>
      <vt:lpstr>花指令的实现</vt:lpstr>
      <vt:lpstr>SMC技术</vt:lpstr>
      <vt:lpstr>SMC技术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瑾楠 余</dc:creator>
  <cp:lastModifiedBy>瑾楠 余</cp:lastModifiedBy>
  <cp:revision>7</cp:revision>
  <dcterms:created xsi:type="dcterms:W3CDTF">2025-01-15T02:09:12Z</dcterms:created>
  <dcterms:modified xsi:type="dcterms:W3CDTF">2025-01-18T14:25:28Z</dcterms:modified>
</cp:coreProperties>
</file>