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9" r:id="rId4"/>
    <p:sldId id="280" r:id="rId5"/>
    <p:sldId id="265" r:id="rId6"/>
    <p:sldId id="269" r:id="rId7"/>
    <p:sldId id="277" r:id="rId8"/>
    <p:sldId id="271" r:id="rId9"/>
    <p:sldId id="274" r:id="rId10"/>
    <p:sldId id="278" r:id="rId11"/>
    <p:sldId id="257" r:id="rId12"/>
    <p:sldId id="259" r:id="rId13"/>
    <p:sldId id="260" r:id="rId14"/>
    <p:sldId id="276" r:id="rId15"/>
    <p:sldId id="267" r:id="rId16"/>
    <p:sldId id="268" r:id="rId17"/>
    <p:sldId id="266" r:id="rId18"/>
    <p:sldId id="270" r:id="rId19"/>
    <p:sldId id="281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8" autoAdjust="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2524A-2E2F-4158-9A1B-7E82351C9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9F919C-1C54-44FF-8BF8-152272A11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19C13-A5D4-431E-954A-E2431C3B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3DD-8EF5-4DC4-A0C6-C93C4C01FD4A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9C05D-6162-4A11-B4FD-F7DAF3D4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13E83-E751-42FC-9846-3F144295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865-AE58-486F-B628-0D96F42D7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4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06305-81CD-4428-92C9-8D5868ED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C743E2-57F8-4131-97C0-43FF7612F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0D59F-D581-4810-A5BC-D21B18A4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3DD-8EF5-4DC4-A0C6-C93C4C01FD4A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84C06-2A22-4F8A-9A82-5371A21E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E0920-0E82-4BBE-9FC1-1767443D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865-AE58-486F-B628-0D96F42D7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9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1AF40D-B610-4E01-BD5A-8F00FA9C1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59BDC2-7683-4A37-A718-281183495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934F1-A3B0-45A7-92D1-E09B385C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3DD-8EF5-4DC4-A0C6-C93C4C01FD4A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23863-F048-4858-AD3F-176F40C9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82162-C37A-41F3-BBDE-183BC080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865-AE58-486F-B628-0D96F42D7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6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74690-D2CC-4B09-84DD-C0CE0D4E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5C431-5822-4CC9-87C2-DD05888A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0F3AA-DEF0-4340-9C14-64A61D53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3DD-8EF5-4DC4-A0C6-C93C4C01FD4A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53403-A64F-472C-B63D-8078293C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1574F-2DE8-4D87-AA4E-FD5AFA2C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865-AE58-486F-B628-0D96F42D7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54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CBC97-68FB-4D77-86FC-A9C992D8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6B0B9-4745-460C-933B-5556EADA8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0F7B6-E856-4759-A348-F3BB9871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3DD-8EF5-4DC4-A0C6-C93C4C01FD4A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8CBDF-EE84-438D-B693-AFC422D4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C6A3E-FAE3-481A-A668-1B1E9304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865-AE58-486F-B628-0D96F42D7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90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FF158-4952-459C-B72E-AE00777B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D026E-D31F-42D9-BF63-48919D4A8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19251A-3E50-45BA-BE17-71871F340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1E42E-812A-4137-9F2E-8B6C6498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3DD-8EF5-4DC4-A0C6-C93C4C01FD4A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20C918-98D0-4A21-B3E6-841ED3BB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187FDA-B458-461B-9A10-C33669A9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865-AE58-486F-B628-0D96F42D7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63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618CD-19AF-4ED8-AFB7-270852F4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F12A9F-4F46-4858-9936-B0669365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B392CB-483D-458D-88CE-DFE5C45A3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B74F17-90A2-4058-B61A-39D5A8296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BC2542-2AF9-4B0B-AB73-45F5265F2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27FCE1-2E0A-44CC-90D9-9290AEE2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3DD-8EF5-4DC4-A0C6-C93C4C01FD4A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022A47-4862-43D4-BE2D-0A2682FE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EA927E-6B1E-4581-B70B-DD454912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865-AE58-486F-B628-0D96F42D7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5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4F325-111B-439C-9895-DE98A546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D1811E-1387-4953-8F15-196FB4F0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3DD-8EF5-4DC4-A0C6-C93C4C01FD4A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D927A0-7DEC-468F-9B81-CB6CB33E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22E6E9-95BB-4C67-A42B-74A0E203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865-AE58-486F-B628-0D96F42D7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A7B291-97D0-4F53-8814-EF2B1565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3DD-8EF5-4DC4-A0C6-C93C4C01FD4A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4941D8-6187-4F22-939A-DD1C3BBF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9E9FFB-3A14-4FA7-BE53-2BA26B3A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865-AE58-486F-B628-0D96F42D7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7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393F6-8E39-4A30-8964-6C7B30FA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4D795-A361-4B18-ABA3-6517F1219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E139E-52CD-4E74-AA81-3646B821F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C8ACE1-D067-4689-9A84-7C566298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3DD-8EF5-4DC4-A0C6-C93C4C01FD4A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942DFB-B853-4546-885A-EB4D2540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237F48-9366-440D-9209-3486D5A0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865-AE58-486F-B628-0D96F42D7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6C055-BC76-43AF-A8B1-0C15C8A1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31C187-2604-4DEF-B760-8AD950EAE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6D72F1-4B8D-4DEE-8CBF-ED4AF7B15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601BF0-9E62-4859-9314-41764E32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3DD-8EF5-4DC4-A0C6-C93C4C01FD4A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E25487-FE3B-4769-8CDE-DDFC2A04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FDC4CA-97C8-477D-A53B-F49FA13E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4865-AE58-486F-B628-0D96F42D7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40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333DC4-3C30-4A84-A85B-9CC4E3AB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1FA63-DEBB-4B27-BDBE-DF828747D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F6179-CF71-4B6D-832B-99C47ECDE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103DD-8EF5-4DC4-A0C6-C93C4C01FD4A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06286-827D-4219-AC7D-CC1008FA5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CAF17-16C2-4A9D-A666-FA9BD44E8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64865-AE58-486F-B628-0D96F42D7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8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yscalls.w3challs.com/" TargetMode="External"/><Relationship Id="rId2" Type="http://schemas.openxmlformats.org/officeDocument/2006/relationships/hyperlink" Target="https://syscalls.mebeim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lixir.bootlin.com/linux/v6.10/source/arch/x86/kernel/ptrace.c#L765" TargetMode="External"/><Relationship Id="rId4" Type="http://schemas.openxmlformats.org/officeDocument/2006/relationships/hyperlink" Target="https://elixir.bootlin.com/linux/v6.10/source/kernel/ptrace.c#L125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bs.kanxue.com/thread-267327.htm" TargetMode="External"/><Relationship Id="rId2" Type="http://schemas.openxmlformats.org/officeDocument/2006/relationships/hyperlink" Target="https://learn.microsoft.com/zh-cn/windows/win32/a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zh-cn/windows/win32/api/winternl/ns-winternl-peb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reverseengineering.stackexchange.com/questions/16544/detecting-hardware-breakpoint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tlab.360.com/" TargetMode="External"/><Relationship Id="rId2" Type="http://schemas.openxmlformats.org/officeDocument/2006/relationships/hyperlink" Target="https://github.com/ufris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kamai.com/blog/security-research" TargetMode="External"/><Relationship Id="rId5" Type="http://schemas.openxmlformats.org/officeDocument/2006/relationships/hyperlink" Target="https://www.microsoft.com/en-us/security/blog/" TargetMode="External"/><Relationship Id="rId4" Type="http://schemas.openxmlformats.org/officeDocument/2006/relationships/hyperlink" Target="https://www.welivesecurity.com/en/eset-research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ouchehri/redstar-re/tree/master/interesting-files" TargetMode="External"/><Relationship Id="rId2" Type="http://schemas.openxmlformats.org/officeDocument/2006/relationships/hyperlink" Target="https://github.com/takeshixx/redstar-too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sdcorp/GamersOsState/tree/principalis" TargetMode="External"/><Relationship Id="rId4" Type="http://schemas.openxmlformats.org/officeDocument/2006/relationships/hyperlink" Target="https://massgrave.dev/hwid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3F4FE-6FAC-4528-8C6E-20E42A5F1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93"/>
            <a:ext cx="9220200" cy="1395413"/>
          </a:xfrm>
        </p:spPr>
        <p:txBody>
          <a:bodyPr/>
          <a:lstStyle/>
          <a:p>
            <a:r>
              <a:rPr lang="zh-CN" altLang="en-US" dirty="0"/>
              <a:t>调试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E6CC88-EAAC-4D2B-AA5B-753379039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2039937"/>
            <a:ext cx="9505950" cy="374173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叠甲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说明，这玩意要是刨根问底，会涉及到一堆计组和操作系统的东西</a:t>
            </a:r>
            <a:endParaRPr lang="en-US" altLang="zh-CN" dirty="0"/>
          </a:p>
          <a:p>
            <a:r>
              <a:rPr lang="zh-CN" altLang="en-US" dirty="0"/>
              <a:t>所以，这里只是简单的讲个皮毛</a:t>
            </a:r>
            <a:endParaRPr lang="en-US" altLang="zh-CN" dirty="0"/>
          </a:p>
          <a:p>
            <a:r>
              <a:rPr lang="zh-CN" altLang="en-US" dirty="0"/>
              <a:t>深了讲我也不会</a:t>
            </a:r>
            <a:r>
              <a:rPr lang="en-US" altLang="zh-CN" dirty="0"/>
              <a:t>(</a:t>
            </a:r>
            <a:r>
              <a:rPr lang="zh-CN" altLang="en-US" dirty="0"/>
              <a:t>笑</a:t>
            </a:r>
            <a:endParaRPr lang="en-US" altLang="zh-CN" dirty="0"/>
          </a:p>
          <a:p>
            <a:r>
              <a:rPr lang="zh-CN" altLang="en-US"/>
              <a:t>感兴趣，想要更深入，就只能靠你自己了</a:t>
            </a:r>
            <a:endParaRPr lang="en-US" altLang="zh-CN" dirty="0"/>
          </a:p>
          <a:p>
            <a:r>
              <a:rPr lang="zh-CN" altLang="en-US" dirty="0"/>
              <a:t>听不懂？</a:t>
            </a:r>
            <a:endParaRPr lang="en-US" altLang="zh-CN" dirty="0"/>
          </a:p>
          <a:p>
            <a:r>
              <a:rPr lang="zh-CN" altLang="en-US" dirty="0"/>
              <a:t>其实这里扯到的，反调试，反反调试，一般也就用到几个，听不懂无所谓</a:t>
            </a:r>
            <a:endParaRPr lang="en-US" altLang="zh-CN" dirty="0"/>
          </a:p>
          <a:p>
            <a:r>
              <a:rPr lang="zh-CN" altLang="en-US" dirty="0"/>
              <a:t>存粹是我最近在看点东西所以写上去的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重点是在调试器的基本使用上，其他的内容是给感兴趣的同学大概了解一下的，有问题欢迎指出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7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413FE-E37E-4E61-81F7-E21119B2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68655-2A69-47F2-88D2-1308257AA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比如说，当前程序访问空指针，会发生什么？</a:t>
            </a:r>
            <a:endParaRPr lang="en-US" altLang="zh-CN" dirty="0"/>
          </a:p>
          <a:p>
            <a:r>
              <a:rPr lang="zh-CN" altLang="en-US" dirty="0"/>
              <a:t>触发缺页异常</a:t>
            </a:r>
            <a:r>
              <a:rPr lang="en-US" altLang="zh-CN" dirty="0"/>
              <a:t>-&gt;</a:t>
            </a:r>
            <a:r>
              <a:rPr lang="zh-CN" altLang="en-US" dirty="0"/>
              <a:t>缺页中断</a:t>
            </a:r>
            <a:r>
              <a:rPr lang="en-US" altLang="zh-CN" dirty="0"/>
              <a:t>-&gt;</a:t>
            </a:r>
            <a:r>
              <a:rPr lang="zh-CN" altLang="en-US" dirty="0"/>
              <a:t>发现</a:t>
            </a:r>
            <a:r>
              <a:rPr lang="en-US" altLang="zh-CN" dirty="0"/>
              <a:t>0x0</a:t>
            </a:r>
            <a:r>
              <a:rPr lang="zh-CN" altLang="en-US" dirty="0"/>
              <a:t>这个地址没有访问权限</a:t>
            </a:r>
            <a:r>
              <a:rPr lang="en-US" altLang="zh-CN" dirty="0"/>
              <a:t>-&gt;</a:t>
            </a:r>
            <a:r>
              <a:rPr lang="zh-CN" altLang="en-US" dirty="0"/>
              <a:t>内核发送</a:t>
            </a:r>
            <a:r>
              <a:rPr lang="en-US" altLang="zh-CN" dirty="0"/>
              <a:t>SIGSEGV</a:t>
            </a:r>
            <a:r>
              <a:rPr lang="zh-CN" altLang="en-US" dirty="0"/>
              <a:t>信号给程序</a:t>
            </a:r>
            <a:r>
              <a:rPr lang="en-US" altLang="zh-CN" dirty="0"/>
              <a:t>-&gt;</a:t>
            </a:r>
            <a:r>
              <a:rPr lang="zh-CN" altLang="en-US" dirty="0"/>
              <a:t>有没有信号处理函数？没有？结束</a:t>
            </a:r>
            <a:endParaRPr lang="en-US" altLang="zh-CN" dirty="0"/>
          </a:p>
          <a:p>
            <a:r>
              <a:rPr lang="zh-CN" altLang="en-US" dirty="0"/>
              <a:t>有？处理。</a:t>
            </a:r>
            <a:endParaRPr lang="en-US" altLang="zh-CN" dirty="0"/>
          </a:p>
          <a:p>
            <a:r>
              <a:rPr lang="en-US" altLang="zh-CN" dirty="0"/>
              <a:t>https://www.51cto.com/article/675743.html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17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C79CF-ED12-449E-A15D-FD9B1EF4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断点是如何实现的？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8499B-9F03-45F0-93B5-70246E29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软件断点</a:t>
            </a:r>
            <a:r>
              <a:rPr lang="en-US" altLang="zh-CN" dirty="0"/>
              <a:t>:</a:t>
            </a:r>
            <a:r>
              <a:rPr lang="zh-CN" altLang="en-US" dirty="0"/>
              <a:t>将原有的内存内容，替换为断点指令比如</a:t>
            </a:r>
            <a:r>
              <a:rPr lang="en-US" altLang="zh-CN" dirty="0"/>
              <a:t>int 3(x86),BRK (armv8),</a:t>
            </a:r>
            <a:r>
              <a:rPr lang="zh-CN" altLang="en-US" dirty="0"/>
              <a:t>当运行到此断点的时候，陷入中断，进入内核态进行检查</a:t>
            </a:r>
            <a:r>
              <a:rPr lang="en-US" altLang="zh-CN" dirty="0"/>
              <a:t>(</a:t>
            </a:r>
            <a:r>
              <a:rPr lang="zh-CN" altLang="en-US" dirty="0"/>
              <a:t>比如调试器是哪一个</a:t>
            </a:r>
            <a:r>
              <a:rPr lang="en-US" altLang="zh-CN" dirty="0"/>
              <a:t>)</a:t>
            </a:r>
            <a:r>
              <a:rPr lang="zh-CN" altLang="en-US" dirty="0"/>
              <a:t>，随后交给调试器。</a:t>
            </a:r>
            <a:endParaRPr lang="en-US" altLang="zh-CN" dirty="0"/>
          </a:p>
          <a:p>
            <a:r>
              <a:rPr lang="zh-CN" altLang="en-US" dirty="0"/>
              <a:t>前面讲了条件断点的使用</a:t>
            </a:r>
            <a:endParaRPr lang="en-US" altLang="zh-CN" dirty="0"/>
          </a:p>
          <a:p>
            <a:r>
              <a:rPr lang="zh-CN" altLang="en-US" dirty="0"/>
              <a:t>如果要是某个特定地址 </a:t>
            </a:r>
            <a:r>
              <a:rPr lang="en-US" altLang="zh-CN" dirty="0"/>
              <a:t>(</a:t>
            </a:r>
            <a:r>
              <a:rPr lang="zh-CN" altLang="en-US" dirty="0"/>
              <a:t>非代码段的</a:t>
            </a:r>
            <a:r>
              <a:rPr lang="en-US" altLang="zh-CN" dirty="0"/>
              <a:t>)</a:t>
            </a:r>
            <a:r>
              <a:rPr lang="zh-CN" altLang="en-US" dirty="0"/>
              <a:t>内容发生了变化，该怎么检测呢？</a:t>
            </a:r>
            <a:endParaRPr lang="en-US" altLang="zh-CN" dirty="0"/>
          </a:p>
          <a:p>
            <a:r>
              <a:rPr lang="zh-CN" altLang="en-US" dirty="0"/>
              <a:t>是每条指令都中断一下，由调试器检测吗？如果这样，会不会带来什么问题？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15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B760A-5524-427B-9894-19BF4294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硬件断点</a:t>
            </a:r>
            <a:r>
              <a:rPr lang="en-US" altLang="zh-CN" dirty="0"/>
              <a:t>(</a:t>
            </a:r>
            <a:r>
              <a:rPr lang="zh-CN" altLang="en-US" dirty="0"/>
              <a:t>调试器怎么去配置的？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41856-C13D-44BF-AB75-B7763297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1806575"/>
            <a:ext cx="10515600" cy="4351338"/>
          </a:xfrm>
        </p:spPr>
        <p:txBody>
          <a:bodyPr/>
          <a:lstStyle/>
          <a:p>
            <a:r>
              <a:rPr lang="zh-CN" altLang="en-US" sz="1200" dirty="0"/>
              <a:t>来自</a:t>
            </a:r>
            <a:r>
              <a:rPr lang="en-US" altLang="zh-CN" sz="1200" dirty="0"/>
              <a:t>Intel SDM:18-2 Vol. 3B</a:t>
            </a:r>
            <a:r>
              <a:rPr lang="zh-CN" altLang="en-US" sz="1200" dirty="0"/>
              <a:t>。。。也许可以扯一嘴进程上下文啥的？</a:t>
            </a:r>
            <a:endParaRPr lang="en-US" altLang="zh-CN" sz="12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BF19BA-26AC-4F54-ADA1-11AA4B776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0" y="1266825"/>
            <a:ext cx="6496050" cy="58959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B2253C-4D9B-4392-9961-401354BA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8" y="2109787"/>
            <a:ext cx="5895447" cy="30337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C1137C0-CA56-49DB-AB62-407D5DA9C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86" y="5143500"/>
            <a:ext cx="5922714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4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D63CA-8C46-4892-92C7-93B6953E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"/>
            <a:ext cx="10515600" cy="66008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更多细节？参考哈工大</a:t>
            </a:r>
            <a:r>
              <a:rPr lang="en-US" altLang="zh-CN" dirty="0"/>
              <a:t>linux0.11</a:t>
            </a:r>
            <a:r>
              <a:rPr lang="zh-CN" altLang="en-US" dirty="0"/>
              <a:t>或者直接看内核主线的代码罢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看看</a:t>
            </a:r>
            <a:r>
              <a:rPr lang="en-US" altLang="zh-CN" dirty="0" err="1"/>
              <a:t>ptrace</a:t>
            </a:r>
            <a:r>
              <a:rPr lang="zh-CN" altLang="en-US" dirty="0"/>
              <a:t>是如何实现的，这是</a:t>
            </a:r>
            <a:r>
              <a:rPr lang="en-US" altLang="zh-CN" dirty="0" err="1"/>
              <a:t>gdb</a:t>
            </a:r>
            <a:r>
              <a:rPr lang="zh-CN" altLang="en-US" dirty="0"/>
              <a:t>等调试器使用的接口</a:t>
            </a:r>
            <a:r>
              <a:rPr lang="en-US" altLang="zh-CN" dirty="0"/>
              <a:t>(</a:t>
            </a:r>
            <a:r>
              <a:rPr lang="zh-CN" altLang="en-US" dirty="0"/>
              <a:t>此</a:t>
            </a:r>
            <a:r>
              <a:rPr lang="en-US" altLang="zh-CN" dirty="0"/>
              <a:t>ppt</a:t>
            </a:r>
            <a:r>
              <a:rPr lang="zh-CN" altLang="en-US" dirty="0"/>
              <a:t>会被放出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>
                <a:hlinkClick r:id="rId2"/>
              </a:rPr>
              <a:t>https://syscalls.mebeim.net/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https://syscalls.w3challs.com/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https://elixir.bootlin.com/linux/v6.10/source/kernel/ptrace.c#L1258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https://elixir.bootlin.com/linux/v6.10/source/arch/x86/kernel/ptrace.c#L765</a:t>
            </a:r>
            <a:endParaRPr lang="en-US" altLang="zh-CN" dirty="0"/>
          </a:p>
          <a:p>
            <a:r>
              <a:rPr lang="zh-CN" altLang="en-US" dirty="0"/>
              <a:t>建议参考</a:t>
            </a:r>
            <a:r>
              <a:rPr lang="en-US" altLang="zh-CN" dirty="0" err="1"/>
              <a:t>ptrace</a:t>
            </a:r>
            <a:r>
              <a:rPr lang="zh-CN" altLang="en-US" dirty="0"/>
              <a:t>的使用说明一起来看。。。看不懂？不要紧的。</a:t>
            </a:r>
            <a:endParaRPr lang="en-US" altLang="zh-CN" dirty="0"/>
          </a:p>
          <a:p>
            <a:r>
              <a:rPr lang="zh-CN" altLang="en-US" dirty="0"/>
              <a:t>说白了，就是调用系统的接口，去修改目标进程的内存和上下文</a:t>
            </a:r>
            <a:endParaRPr lang="en-US" altLang="zh-CN" dirty="0"/>
          </a:p>
          <a:p>
            <a:r>
              <a:rPr lang="en-US" altLang="zh-CN" dirty="0"/>
              <a:t>Windows</a:t>
            </a:r>
            <a:r>
              <a:rPr lang="zh-CN" altLang="en-US" dirty="0"/>
              <a:t>的实现方式与上应该有点差别，不过如果你能搞懂上面的，在你需要的时候也可以很容易搞明白。</a:t>
            </a:r>
            <a:endParaRPr lang="en-US" altLang="zh-CN" dirty="0"/>
          </a:p>
          <a:p>
            <a:r>
              <a:rPr lang="zh-CN" altLang="en-US" dirty="0"/>
              <a:t>为什么调试器需要通过系统的接口才可以调试被调试程序，而不是直接访问程序的内存和寄存器资源？请看</a:t>
            </a:r>
            <a:r>
              <a:rPr lang="en-US" altLang="zh-CN" dirty="0" err="1"/>
              <a:t>csapp</a:t>
            </a:r>
            <a:r>
              <a:rPr lang="zh-CN" altLang="en-US" dirty="0"/>
              <a:t>的第九章，这暂时不要紧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52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72F7D-3189-4EA7-8076-6E45964D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219075"/>
            <a:ext cx="10991850" cy="5957888"/>
          </a:xfrm>
        </p:spPr>
        <p:txBody>
          <a:bodyPr/>
          <a:lstStyle/>
          <a:p>
            <a:r>
              <a:rPr lang="zh-CN" altLang="en-US" dirty="0"/>
              <a:t>内存断点：设置页面属性。通过触发页异常来实现。。。</a:t>
            </a:r>
            <a:endParaRPr lang="en-US" altLang="zh-CN" dirty="0"/>
          </a:p>
          <a:p>
            <a:r>
              <a:rPr lang="zh-CN" altLang="en-US" dirty="0"/>
              <a:t>存在的问题：访问目标页的内容，即使不是断点地址，也会触发页异常，带来性能损失。</a:t>
            </a:r>
            <a:endParaRPr lang="en-US" altLang="zh-CN" dirty="0"/>
          </a:p>
          <a:p>
            <a:r>
              <a:rPr lang="zh-CN" altLang="en-US" dirty="0"/>
              <a:t>感兴趣可以去看看</a:t>
            </a:r>
            <a:r>
              <a:rPr lang="en-US" altLang="zh-CN" dirty="0"/>
              <a:t>OD</a:t>
            </a:r>
            <a:r>
              <a:rPr lang="zh-CN" altLang="en-US" dirty="0"/>
              <a:t>的实现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还有更多的东西等待探索。。。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414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BBD4A-4242-4EC4-BEE9-9F9CB4C0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反调试与反反调试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8D852-C59F-4999-8F88-27E5B7453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相信你大概也知道了调试器的工作机制？</a:t>
            </a:r>
            <a:endParaRPr lang="en-US" altLang="zh-CN" dirty="0"/>
          </a:p>
          <a:p>
            <a:r>
              <a:rPr lang="zh-CN" altLang="en-US" dirty="0"/>
              <a:t>那么该如何检测？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1.</a:t>
            </a:r>
            <a:r>
              <a:rPr lang="zh-CN" altLang="en-US" sz="2200" dirty="0"/>
              <a:t>通过系统</a:t>
            </a:r>
            <a:r>
              <a:rPr lang="en-US" altLang="zh-CN" sz="2200" dirty="0" err="1"/>
              <a:t>api</a:t>
            </a:r>
            <a:r>
              <a:rPr lang="zh-CN" altLang="en-US" sz="2200" dirty="0"/>
              <a:t>，比如</a:t>
            </a:r>
            <a:r>
              <a:rPr lang="en-US" altLang="zh-CN" sz="2200" dirty="0" err="1"/>
              <a:t>IsDebuggerPresent</a:t>
            </a:r>
            <a:r>
              <a:rPr lang="en-US" altLang="zh-CN" sz="2200" dirty="0"/>
              <a:t>(Windows)</a:t>
            </a:r>
            <a:r>
              <a:rPr lang="zh-CN" altLang="en-US" sz="2200" dirty="0"/>
              <a:t>，</a:t>
            </a:r>
            <a:r>
              <a:rPr lang="en-US" altLang="zh-CN" sz="2200" dirty="0"/>
              <a:t>PTRACE_TRACEME(Linux)  </a:t>
            </a:r>
            <a:r>
              <a:rPr lang="zh-CN" altLang="en-US" sz="2200" dirty="0">
                <a:solidFill>
                  <a:srgbClr val="FF0000"/>
                </a:solidFill>
              </a:rPr>
              <a:t>不止这些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200" dirty="0"/>
              <a:t>如何对付？静态打一个</a:t>
            </a:r>
            <a:r>
              <a:rPr lang="en-US" altLang="zh-CN" sz="2200" dirty="0"/>
              <a:t>patch</a:t>
            </a:r>
            <a:r>
              <a:rPr lang="zh-CN" altLang="en-US" sz="2200" dirty="0"/>
              <a:t>，或者是通过</a:t>
            </a:r>
            <a:r>
              <a:rPr lang="en-US" altLang="zh-CN" sz="2200" dirty="0"/>
              <a:t>hook</a:t>
            </a:r>
            <a:r>
              <a:rPr lang="zh-CN" altLang="en-US" sz="2200" dirty="0"/>
              <a:t>的方式，替换掉这个函数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>
                <a:hlinkClick r:id="rId2"/>
              </a:rPr>
              <a:t>https://learn.microsoft.com/zh-cn/windows/win32/api/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2.</a:t>
            </a:r>
            <a:r>
              <a:rPr lang="zh-CN" altLang="en-US" sz="2200" dirty="0"/>
              <a:t>自己调试自己（一般只允许一个调试器进行调试</a:t>
            </a:r>
            <a:r>
              <a:rPr lang="en-US" altLang="zh-CN" sz="2200" dirty="0"/>
              <a:t>)</a:t>
            </a:r>
          </a:p>
          <a:p>
            <a:pPr marL="0" indent="0">
              <a:buNone/>
            </a:pPr>
            <a:r>
              <a:rPr lang="zh-CN" altLang="en-US" sz="2200" dirty="0"/>
              <a:t>如果这次出题要考，最多也就是此篇中提到的两个方式</a:t>
            </a:r>
            <a:r>
              <a:rPr lang="en-US" altLang="zh-CN" sz="2200" dirty="0" err="1"/>
              <a:t>IsDebuggerPresent</a:t>
            </a:r>
            <a:r>
              <a:rPr lang="en-US" altLang="zh-CN" sz="2200" dirty="0"/>
              <a:t>(Windows)</a:t>
            </a:r>
            <a:r>
              <a:rPr lang="zh-CN" altLang="en-US" sz="2200" dirty="0"/>
              <a:t>，</a:t>
            </a:r>
            <a:r>
              <a:rPr lang="en-US" altLang="zh-CN" sz="2200" dirty="0"/>
              <a:t>PTRACE_TRACEME(Linux) </a:t>
            </a:r>
          </a:p>
          <a:p>
            <a:pPr marL="0" indent="0">
              <a:buNone/>
            </a:pPr>
            <a:r>
              <a:rPr lang="en-US" altLang="zh-CN" sz="2200" dirty="0"/>
              <a:t>3.</a:t>
            </a:r>
            <a:r>
              <a:rPr lang="zh-CN" altLang="en-US" sz="2200" dirty="0"/>
              <a:t>通过异常来实现反调试，注册异常处理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signal,SHE</a:t>
            </a:r>
            <a:r>
              <a:rPr lang="zh-CN" altLang="en-US" sz="2200" dirty="0"/>
              <a:t>等</a:t>
            </a:r>
            <a:r>
              <a:rPr lang="en-US" altLang="zh-CN" sz="2200" dirty="0"/>
              <a:t>)</a:t>
            </a:r>
            <a:r>
              <a:rPr lang="zh-CN" altLang="en-US" sz="2200" dirty="0"/>
              <a:t>，然后程序自己触发异常，修改执行流。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一般调试器会拦截异常，进而被误导</a:t>
            </a:r>
            <a:r>
              <a:rPr lang="en-US" altLang="zh-CN" sz="2200" dirty="0"/>
              <a:t>(</a:t>
            </a:r>
            <a:r>
              <a:rPr lang="zh-CN" altLang="en-US" sz="2200" dirty="0"/>
              <a:t>此处应有演示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>
                <a:hlinkClick r:id="rId3"/>
              </a:rPr>
              <a:t>https://bbs.kanxue.com/thread-267327.htm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4.</a:t>
            </a:r>
            <a:r>
              <a:rPr lang="zh-CN" altLang="en-US" sz="2200" dirty="0"/>
              <a:t>一个猥琐的反调试方法：根据时间差来进行调试 如果时间差与基准的差距较大，就可能被调试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对付</a:t>
            </a:r>
            <a:r>
              <a:rPr lang="en-US" altLang="zh-CN" sz="2200" dirty="0"/>
              <a:t>:patch</a:t>
            </a:r>
            <a:r>
              <a:rPr lang="zh-CN" altLang="en-US" sz="2200" dirty="0"/>
              <a:t>掉相关逻辑，或者对获取时间的接口进行</a:t>
            </a:r>
            <a:r>
              <a:rPr lang="en-US" altLang="zh-CN" sz="2200" dirty="0"/>
              <a:t>hook</a:t>
            </a:r>
          </a:p>
          <a:p>
            <a:pPr marL="0" indent="0">
              <a:buNone/>
            </a:pPr>
            <a:r>
              <a:rPr lang="zh-CN" altLang="en-US" sz="2200" dirty="0"/>
              <a:t>一个可能用到的工具：</a:t>
            </a:r>
            <a:r>
              <a:rPr lang="en-US" altLang="zh-CN" sz="2200" dirty="0" err="1"/>
              <a:t>ScyllaHide</a:t>
            </a:r>
            <a:r>
              <a:rPr lang="zh-CN" altLang="en-US" sz="2200" dirty="0"/>
              <a:t>，在</a:t>
            </a:r>
            <a:r>
              <a:rPr lang="en-US" altLang="zh-CN" sz="2200" dirty="0"/>
              <a:t>GitHub</a:t>
            </a:r>
            <a:r>
              <a:rPr lang="zh-CN" altLang="en-US" sz="2200" dirty="0"/>
              <a:t>上搜搜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CTF</a:t>
            </a:r>
            <a:r>
              <a:rPr lang="zh-CN" altLang="en-US" sz="1800" dirty="0">
                <a:solidFill>
                  <a:srgbClr val="FF0000"/>
                </a:solidFill>
              </a:rPr>
              <a:t>中涉及到的反调试，常见的都是用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zh-CN" altLang="en-US" sz="1800" dirty="0">
                <a:solidFill>
                  <a:srgbClr val="FF0000"/>
                </a:solidFill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</a:rPr>
              <a:t>3</a:t>
            </a:r>
            <a:r>
              <a:rPr lang="zh-CN" altLang="en-US" sz="1800" dirty="0">
                <a:solidFill>
                  <a:srgbClr val="FF0000"/>
                </a:solidFill>
              </a:rPr>
              <a:t>来实现的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zh-CN" altLang="en-US" sz="1800" dirty="0">
                <a:solidFill>
                  <a:srgbClr val="FF0000"/>
                </a:solidFill>
              </a:rPr>
              <a:t>所以说，下面的内容基本不会涉及，要是涉及到，一般也会给提示的，你要是只对</a:t>
            </a:r>
            <a:r>
              <a:rPr lang="en-US" altLang="zh-CN" sz="1800" dirty="0">
                <a:solidFill>
                  <a:srgbClr val="FF0000"/>
                </a:solidFill>
              </a:rPr>
              <a:t>CTF</a:t>
            </a:r>
            <a:r>
              <a:rPr lang="zh-CN" altLang="en-US" sz="1800" dirty="0">
                <a:solidFill>
                  <a:srgbClr val="FF0000"/>
                </a:solidFill>
              </a:rPr>
              <a:t>感兴趣，现在就可以关掉咯</a:t>
            </a:r>
            <a:r>
              <a:rPr lang="en-US" altLang="zh-CN" sz="18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200" dirty="0"/>
              <a:t>5.</a:t>
            </a:r>
            <a:r>
              <a:rPr lang="zh-CN" altLang="en-US" sz="2200" dirty="0"/>
              <a:t>直接检查数据结构，比如</a:t>
            </a:r>
            <a:r>
              <a:rPr lang="en-US" altLang="zh-CN" sz="2200" dirty="0"/>
              <a:t>Windows</a:t>
            </a:r>
            <a:r>
              <a:rPr lang="zh-CN" altLang="en-US" sz="2200" dirty="0"/>
              <a:t>下面使用的</a:t>
            </a:r>
            <a:r>
              <a:rPr lang="en-US" altLang="zh-CN" sz="2200" dirty="0"/>
              <a:t>PEB</a:t>
            </a:r>
            <a:r>
              <a:rPr lang="zh-CN" altLang="en-US" sz="2200" dirty="0"/>
              <a:t>结构体  </a:t>
            </a:r>
            <a:r>
              <a:rPr lang="en-US" altLang="zh-CN" sz="2200" dirty="0"/>
              <a:t>(</a:t>
            </a:r>
            <a:r>
              <a:rPr lang="zh-CN" altLang="en-US" sz="2200" dirty="0"/>
              <a:t>为什么会用到这个呢？你看上面已经说了</a:t>
            </a:r>
            <a:r>
              <a:rPr lang="en-US" altLang="zh-CN" sz="2200" dirty="0"/>
              <a:t>hook</a:t>
            </a:r>
            <a:r>
              <a:rPr lang="zh-CN" altLang="en-US" sz="2200" dirty="0"/>
              <a:t>一下的事情</a:t>
            </a:r>
            <a:r>
              <a:rPr lang="en-US" altLang="zh-CN" sz="2200" dirty="0"/>
              <a:t>)</a:t>
            </a:r>
          </a:p>
          <a:p>
            <a:pPr marL="0" indent="0">
              <a:buNone/>
            </a:pPr>
            <a:r>
              <a:rPr lang="en-US" altLang="zh-CN" sz="2200" dirty="0">
                <a:hlinkClick r:id="rId4"/>
              </a:rPr>
              <a:t>https://learn.microsoft.com/zh-cn/windows/win32/api/winternl/ns-winternl-peb</a:t>
            </a:r>
            <a:endParaRPr lang="en-US" altLang="zh-CN" sz="22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21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DDB146-33A7-4664-97AF-85DC78D6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31" y="425669"/>
            <a:ext cx="10865069" cy="5751294"/>
          </a:xfrm>
        </p:spPr>
        <p:txBody>
          <a:bodyPr/>
          <a:lstStyle/>
          <a:p>
            <a:r>
              <a:rPr lang="en-US" altLang="zh-CN" sz="2800" dirty="0"/>
              <a:t>3.</a:t>
            </a:r>
            <a:r>
              <a:rPr lang="zh-CN" altLang="en-US" sz="2800" dirty="0"/>
              <a:t>断点检测：我们前面简单提到过，软硬件断点的检测方式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/>
              <a:t>对于软件断点，可以通过</a:t>
            </a:r>
            <a:r>
              <a:rPr lang="en-US" altLang="zh-CN" dirty="0" err="1"/>
              <a:t>crc</a:t>
            </a:r>
            <a:r>
              <a:rPr lang="zh-CN" altLang="en-US" dirty="0"/>
              <a:t>之类的方式检查是否有被插入断点指令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常见对付方式：找到校验函数，</a:t>
            </a:r>
            <a:r>
              <a:rPr lang="en-US" altLang="zh-CN" dirty="0"/>
              <a:t>patch</a:t>
            </a:r>
          </a:p>
          <a:p>
            <a:pPr marL="0" indent="0">
              <a:buNone/>
            </a:pPr>
            <a:r>
              <a:rPr lang="zh-CN" altLang="en-US" dirty="0"/>
              <a:t>硬件断点的检测？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普通的，用户态的方法是没法检测的，除非跑去内核态或者是用系统开放的</a:t>
            </a:r>
            <a:r>
              <a:rPr lang="en-US" altLang="zh-CN" sz="1400" dirty="0" err="1">
                <a:solidFill>
                  <a:srgbClr val="FF0000"/>
                </a:solidFill>
              </a:rPr>
              <a:t>api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  <a:hlinkClick r:id="rId2"/>
              </a:rPr>
              <a:t>https://reverseengineering.stackexchange.com/questions/16544/detecting-hardware-breakpoints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通过修改内存页属性实现的断点</a:t>
            </a:r>
            <a:r>
              <a:rPr lang="en-US" altLang="zh-CN" sz="1400" dirty="0">
                <a:solidFill>
                  <a:srgbClr val="FF0000"/>
                </a:solidFill>
              </a:rPr>
              <a:t>:</a:t>
            </a:r>
            <a:r>
              <a:rPr lang="zh-CN" altLang="en-US" sz="1400">
                <a:solidFill>
                  <a:srgbClr val="FF0000"/>
                </a:solidFill>
              </a:rPr>
              <a:t>轮询，去检查内存属性罢。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其他方式？讲是讲不完的</a:t>
            </a:r>
            <a:r>
              <a:rPr lang="en-US" altLang="zh-CN" dirty="0"/>
              <a:t>(</a:t>
            </a:r>
            <a:r>
              <a:rPr lang="zh-CN" altLang="en-US" dirty="0"/>
              <a:t>主要是我也菜</a:t>
            </a:r>
            <a:r>
              <a:rPr lang="en-US" altLang="zh-CN" dirty="0"/>
              <a:t>)</a:t>
            </a:r>
            <a:r>
              <a:rPr lang="zh-CN" altLang="en-US" dirty="0"/>
              <a:t>，自行探索，建议把计组和操作系统学好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37EC96-C943-4E2F-8ECC-0FD9E6329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30" y="2505046"/>
            <a:ext cx="10617419" cy="10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75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0A2AD-197C-49F7-81CD-9DC55736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除了</a:t>
            </a:r>
            <a:r>
              <a:rPr lang="en-US" altLang="zh-CN" dirty="0"/>
              <a:t>CTF</a:t>
            </a:r>
            <a:r>
              <a:rPr lang="zh-CN" altLang="en-US" dirty="0"/>
              <a:t>的题目，还能找些什么来玩？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9A6F6-E6DA-4E00-9B5E-0B700C3D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移动安全：比如你手机上某个绿色的，由杭州的一个科技公司开发的，索要大量权限的程序。。。一些你可能用到的东西：</a:t>
            </a:r>
            <a:r>
              <a:rPr lang="en-US" altLang="zh-CN" dirty="0" err="1"/>
              <a:t>kernelsu</a:t>
            </a:r>
            <a:r>
              <a:rPr lang="zh-CN" altLang="en-US" dirty="0"/>
              <a:t>，</a:t>
            </a:r>
            <a:r>
              <a:rPr lang="en-US" altLang="zh-CN" dirty="0" err="1"/>
              <a:t>lsposed</a:t>
            </a:r>
            <a:r>
              <a:rPr lang="zh-CN" altLang="en-US" dirty="0"/>
              <a:t>，</a:t>
            </a:r>
            <a:r>
              <a:rPr lang="en-US" altLang="zh-CN" dirty="0" err="1"/>
              <a:t>frida</a:t>
            </a:r>
            <a:r>
              <a:rPr lang="zh-CN" altLang="en-US" dirty="0"/>
              <a:t>（欢迎技术交流，笑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奇奇怪怪的手游外挂</a:t>
            </a:r>
            <a:r>
              <a:rPr lang="en-US" altLang="zh-CN" dirty="0"/>
              <a:t>:</a:t>
            </a:r>
            <a:r>
              <a:rPr lang="zh-CN" altLang="en-US" dirty="0"/>
              <a:t>我反对游戏作弊，但是如果你是出于学习的目的，我可以提供一堆我在网上吃瓜见到的外挂。</a:t>
            </a:r>
            <a:r>
              <a:rPr lang="en-US" altLang="zh-CN" dirty="0"/>
              <a:t>PC</a:t>
            </a:r>
            <a:r>
              <a:rPr lang="zh-CN" altLang="en-US" dirty="0"/>
              <a:t>游戏外挂：没咋见过，但是，如果对大名鼎鼎的</a:t>
            </a:r>
            <a:r>
              <a:rPr lang="en-US" altLang="zh-CN" dirty="0"/>
              <a:t>DMA</a:t>
            </a:r>
            <a:r>
              <a:rPr lang="zh-CN" altLang="en-US" dirty="0"/>
              <a:t>外挂感兴趣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https://github.com/ufrisk</a:t>
            </a:r>
            <a:r>
              <a:rPr lang="en-US" altLang="zh-CN" dirty="0"/>
              <a:t> </a:t>
            </a:r>
            <a:r>
              <a:rPr lang="zh-CN" altLang="en-US" dirty="0"/>
              <a:t>绝大多数</a:t>
            </a:r>
            <a:r>
              <a:rPr lang="en-US" altLang="zh-CN" dirty="0"/>
              <a:t>DMA</a:t>
            </a:r>
            <a:r>
              <a:rPr lang="zh-CN" altLang="en-US" dirty="0"/>
              <a:t>外挂使用到的基础设施</a:t>
            </a:r>
            <a:endParaRPr lang="en-US" altLang="zh-CN" dirty="0"/>
          </a:p>
          <a:p>
            <a:r>
              <a:rPr lang="zh-CN" altLang="en-US" dirty="0"/>
              <a:t>恶意软件：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hlinkClick r:id="rId3"/>
              </a:rPr>
              <a:t>https://blog.netlab.360.com/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https://www.welivesecurity.com/en/eset-research/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hlinkClick r:id="rId5"/>
              </a:rPr>
              <a:t>https://www.microsoft.com/en-us/security/blog/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https://www.akamai.com/blog/security-research</a:t>
            </a:r>
            <a:endParaRPr lang="en-US" altLang="zh-CN" dirty="0"/>
          </a:p>
          <a:p>
            <a:r>
              <a:rPr lang="zh-CN" altLang="en-US" dirty="0"/>
              <a:t>剩下的自己找</a:t>
            </a:r>
            <a:endParaRPr lang="en-US" altLang="zh-CN" dirty="0"/>
          </a:p>
          <a:p>
            <a:r>
              <a:rPr lang="zh-CN" altLang="en-US" dirty="0"/>
              <a:t>怎么用？在文末的</a:t>
            </a:r>
            <a:r>
              <a:rPr lang="en-US" altLang="zh-CN" dirty="0"/>
              <a:t>IOC</a:t>
            </a:r>
            <a:r>
              <a:rPr lang="zh-CN" altLang="en-US" dirty="0"/>
              <a:t>处，可能会给出恶意软件的哈希，自己搜哈希</a:t>
            </a:r>
            <a:r>
              <a:rPr lang="en-US" altLang="zh-CN" dirty="0"/>
              <a:t>/*</a:t>
            </a:r>
            <a:r>
              <a:rPr lang="zh-CN" altLang="en-US" dirty="0"/>
              <a:t>微步这个功能要收费了</a:t>
            </a:r>
            <a:r>
              <a:rPr lang="en-US" altLang="zh-CN" dirty="0"/>
              <a:t>*/</a:t>
            </a:r>
          </a:p>
          <a:p>
            <a:r>
              <a:rPr lang="zh-CN" altLang="en-US" dirty="0"/>
              <a:t>自己跑一个蜜罐来玩</a:t>
            </a:r>
            <a:endParaRPr lang="en-US" altLang="zh-CN" dirty="0"/>
          </a:p>
          <a:p>
            <a:r>
              <a:rPr lang="en-US" altLang="zh-CN" dirty="0" err="1"/>
              <a:t>Realworld</a:t>
            </a:r>
            <a:r>
              <a:rPr lang="zh-CN" altLang="en-US" dirty="0"/>
              <a:t>可比</a:t>
            </a:r>
            <a:r>
              <a:rPr lang="en-US" altLang="zh-CN" dirty="0" err="1"/>
              <a:t>ctf</a:t>
            </a:r>
            <a:r>
              <a:rPr lang="zh-CN" altLang="en-US" dirty="0"/>
              <a:t>好玩多了</a:t>
            </a:r>
          </a:p>
        </p:txBody>
      </p:sp>
    </p:spTree>
    <p:extLst>
      <p:ext uri="{BB962C8B-B14F-4D97-AF65-F5344CB8AC3E}">
        <p14:creationId xmlns:p14="http://schemas.microsoft.com/office/powerpoint/2010/main" val="1602264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BB65A-D225-4C85-A8F9-30A208BA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704850"/>
            <a:ext cx="10753725" cy="5472113"/>
          </a:xfrm>
        </p:spPr>
        <p:txBody>
          <a:bodyPr>
            <a:normAutofit/>
          </a:bodyPr>
          <a:lstStyle/>
          <a:p>
            <a:r>
              <a:rPr lang="zh-CN" altLang="en-US" dirty="0"/>
              <a:t>最后，来点猎奇的</a:t>
            </a:r>
            <a:r>
              <a:rPr lang="en-US" altLang="zh-CN" dirty="0"/>
              <a:t>(</a:t>
            </a:r>
            <a:r>
              <a:rPr lang="zh-CN" altLang="en-US" dirty="0"/>
              <a:t>仅代表个人立场</a:t>
            </a:r>
            <a:r>
              <a:rPr lang="en-US" altLang="zh-CN" dirty="0"/>
              <a:t>)</a:t>
            </a:r>
            <a:r>
              <a:rPr lang="zh-CN" altLang="en-US" dirty="0"/>
              <a:t>，也许你可以思考一下，这些东西有多诡异。。。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https://github.com/takeshixx/redstar-tools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https://github.com/Manouchehri/redstar-re/tree/master/interesting-files</a:t>
            </a:r>
            <a:endParaRPr lang="en-US" altLang="zh-CN" dirty="0"/>
          </a:p>
          <a:p>
            <a:r>
              <a:rPr lang="zh-CN" altLang="en-US" dirty="0"/>
              <a:t>再来一个好玩的</a:t>
            </a:r>
            <a:r>
              <a:rPr lang="en-US" altLang="zh-CN" dirty="0">
                <a:hlinkClick r:id="rId4"/>
              </a:rPr>
              <a:t>https://massgrave.dev/hwid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https://github.com/asdcorp/GamersOsState/tree/principalis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仅供娱乐，仅代表个人立场，仅供学习使用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我也还没怎么看过，只是觉得好玩所以发了出来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280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EFFAB-B514-47DC-A40B-69F735167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14675" cy="4351338"/>
          </a:xfrm>
        </p:spPr>
        <p:txBody>
          <a:bodyPr/>
          <a:lstStyle/>
          <a:p>
            <a:r>
              <a:rPr lang="en-US" altLang="zh-CN" dirty="0"/>
              <a:t>Arduino </a:t>
            </a:r>
            <a:r>
              <a:rPr lang="zh-CN" altLang="en-US" dirty="0"/>
              <a:t>开发板，</a:t>
            </a:r>
            <a:r>
              <a:rPr lang="en-US" altLang="zh-CN" b="0" i="0" dirty="0">
                <a:solidFill>
                  <a:srgbClr val="6B6B6B"/>
                </a:solidFill>
                <a:effectLst/>
                <a:latin typeface="sohne"/>
              </a:rPr>
              <a:t>Atmega328p-PU Interrupt table 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81E742-E736-4992-8762-3AE8F1EA5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87" y="365125"/>
            <a:ext cx="69056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597FF-5623-4CEF-A49B-A3217406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IDA</a:t>
            </a:r>
            <a:r>
              <a:rPr lang="zh-CN" altLang="en-US" dirty="0"/>
              <a:t>的动态调试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CC97B-F775-42D1-A7FF-F6420CB27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条件断点</a:t>
            </a:r>
            <a:endParaRPr lang="en-US" altLang="zh-CN" dirty="0"/>
          </a:p>
          <a:p>
            <a:r>
              <a:rPr lang="zh-CN" altLang="en-US" dirty="0"/>
              <a:t>远程调试</a:t>
            </a:r>
          </a:p>
        </p:txBody>
      </p:sp>
    </p:spTree>
    <p:extLst>
      <p:ext uri="{BB962C8B-B14F-4D97-AF65-F5344CB8AC3E}">
        <p14:creationId xmlns:p14="http://schemas.microsoft.com/office/powerpoint/2010/main" val="411937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8D92B-E355-456C-9A27-65FBAC94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7536" y="365125"/>
            <a:ext cx="2861589" cy="5540375"/>
          </a:xfrm>
        </p:spPr>
        <p:txBody>
          <a:bodyPr>
            <a:normAutofit/>
          </a:bodyPr>
          <a:lstStyle/>
          <a:p>
            <a:r>
              <a:rPr lang="en-US" altLang="zh-CN" dirty="0"/>
              <a:t>Cortex-M</a:t>
            </a:r>
            <a:r>
              <a:rPr lang="zh-CN" altLang="en-US" dirty="0"/>
              <a:t>系列的默认中断向量表</a:t>
            </a:r>
            <a:br>
              <a:rPr lang="en-US" altLang="zh-CN" dirty="0"/>
            </a:br>
            <a:r>
              <a:rPr lang="zh-CN" altLang="en-US" dirty="0"/>
              <a:t>（启动后可重载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C13E8B-5345-44F0-913A-E2CECA3FD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" y="91185"/>
            <a:ext cx="8958937" cy="630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5F5104E-5340-46D3-B394-47A283EE4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3" y="341710"/>
            <a:ext cx="8817104" cy="1813717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8AC0075-2087-41FD-9846-8AC18EFF8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3" y="2050584"/>
            <a:ext cx="5387807" cy="26519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C1163A0-883E-41FE-8A82-8914B5360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51" y="2381251"/>
            <a:ext cx="7639050" cy="413504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F358AC-BDF1-41F2-95DA-B4F89FF5ECE6}"/>
              </a:ext>
            </a:extLst>
          </p:cNvPr>
          <p:cNvSpPr txBox="1"/>
          <p:nvPr/>
        </p:nvSpPr>
        <p:spPr>
          <a:xfrm flipH="1">
            <a:off x="340994" y="5286375"/>
            <a:ext cx="299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注意，不要使用</a:t>
            </a:r>
            <a:r>
              <a:rPr lang="en-US" altLang="zh-CN" dirty="0"/>
              <a:t>WSL1</a:t>
            </a:r>
            <a:r>
              <a:rPr lang="zh-CN" altLang="en-US" dirty="0"/>
              <a:t>来进行调试，原因自己查</a:t>
            </a:r>
          </a:p>
        </p:txBody>
      </p:sp>
    </p:spTree>
    <p:extLst>
      <p:ext uri="{BB962C8B-B14F-4D97-AF65-F5344CB8AC3E}">
        <p14:creationId xmlns:p14="http://schemas.microsoft.com/office/powerpoint/2010/main" val="325694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43903-ABE1-4310-A22B-1D0A7FC1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35F34D34-4E70-4C09-9A9C-1ACAFCC65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0575"/>
            <a:ext cx="4678408" cy="157638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剩下的自己看吧。</a:t>
            </a:r>
            <a:endParaRPr lang="en-US" altLang="zh-CN" dirty="0"/>
          </a:p>
          <a:p>
            <a:r>
              <a:rPr lang="zh-CN" altLang="en-US" dirty="0"/>
              <a:t>发现讲的太偏题了</a:t>
            </a:r>
            <a:endParaRPr lang="en-US" altLang="zh-CN" dirty="0"/>
          </a:p>
          <a:p>
            <a:r>
              <a:rPr lang="zh-CN" altLang="en-US" dirty="0"/>
              <a:t>剩下的东西，感兴趣就看，理论上不需要这些东西也够整完招新了</a:t>
            </a:r>
            <a:endParaRPr lang="en-US" altLang="zh-CN" dirty="0"/>
          </a:p>
          <a:p>
            <a:r>
              <a:rPr lang="zh-CN" altLang="en-US" dirty="0"/>
              <a:t>太鸡肋了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0B2111F-1F68-41D9-8DA1-8CD09047F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80" y="-182419"/>
            <a:ext cx="8845346" cy="35747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5FA867B-E51B-4B95-ABFD-57A2B1393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608" y="2923978"/>
            <a:ext cx="6264183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1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2B680E2-FBD8-426D-A032-4554EA91E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820" y="560625"/>
            <a:ext cx="11012360" cy="614755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638705F-EC2C-4669-ADC0-11AE7B77E6FD}"/>
              </a:ext>
            </a:extLst>
          </p:cNvPr>
          <p:cNvSpPr txBox="1"/>
          <p:nvPr/>
        </p:nvSpPr>
        <p:spPr>
          <a:xfrm>
            <a:off x="1257300" y="0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GDB</a:t>
            </a:r>
            <a:r>
              <a:rPr lang="zh-CN" altLang="en-US" dirty="0"/>
              <a:t>常用命令，课后自取。。。。</a:t>
            </a:r>
          </a:p>
        </p:txBody>
      </p:sp>
    </p:spTree>
    <p:extLst>
      <p:ext uri="{BB962C8B-B14F-4D97-AF65-F5344CB8AC3E}">
        <p14:creationId xmlns:p14="http://schemas.microsoft.com/office/powerpoint/2010/main" val="183767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06775-3CE9-4772-B51C-4CC7D4FDD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66675"/>
            <a:ext cx="11306175" cy="6110288"/>
          </a:xfrm>
        </p:spPr>
        <p:txBody>
          <a:bodyPr/>
          <a:lstStyle/>
          <a:p>
            <a:r>
              <a:rPr lang="zh-CN" altLang="en-US" dirty="0"/>
              <a:t>中断？</a:t>
            </a:r>
            <a:r>
              <a:rPr lang="en-US" altLang="zh-CN" dirty="0"/>
              <a:t>(</a:t>
            </a:r>
            <a:r>
              <a:rPr lang="zh-CN" altLang="en-US" dirty="0"/>
              <a:t>此处为方便理解后面内容所设</a:t>
            </a:r>
            <a:r>
              <a:rPr lang="en-US" altLang="zh-CN" dirty="0"/>
              <a:t>)</a:t>
            </a:r>
          </a:p>
          <a:p>
            <a:r>
              <a:rPr lang="zh-CN" altLang="en-US" sz="1400" dirty="0"/>
              <a:t>都大概了解了就跳过这里！</a:t>
            </a:r>
            <a:endParaRPr lang="en-US" altLang="zh-CN" sz="1400" dirty="0"/>
          </a:p>
          <a:p>
            <a:r>
              <a:rPr lang="zh-CN" altLang="en-US" sz="1400" dirty="0"/>
              <a:t>中断，异步：与当前指令无关，通常由外部设备触发</a:t>
            </a:r>
            <a:endParaRPr lang="en-US" altLang="zh-CN" sz="1400" dirty="0"/>
          </a:p>
          <a:p>
            <a:r>
              <a:rPr lang="zh-CN" altLang="en-US" sz="1400" dirty="0"/>
              <a:t>异常：同步，与执行的指令有关</a:t>
            </a:r>
            <a:endParaRPr lang="en-US" altLang="zh-CN" sz="1400" dirty="0"/>
          </a:p>
          <a:p>
            <a:r>
              <a:rPr lang="zh-CN" altLang="en-US" sz="1400" dirty="0"/>
              <a:t>当二者被触发时，会停止执行当前的程序，切换到处理程序。处理程序的入口，在中断向量表。</a:t>
            </a:r>
            <a:endParaRPr lang="en-US" altLang="zh-CN" sz="1400" dirty="0"/>
          </a:p>
          <a:p>
            <a:r>
              <a:rPr lang="zh-CN" altLang="en-US" sz="1400" dirty="0"/>
              <a:t>中断与轮询，以烧水类比。</a:t>
            </a:r>
            <a:endParaRPr lang="en-US" altLang="zh-CN" sz="1400" dirty="0"/>
          </a:p>
          <a:p>
            <a:r>
              <a:rPr lang="zh-CN" altLang="en-US" sz="1400" dirty="0"/>
              <a:t>在烧开前，反复查看：轮询。听到水壶声后去查看：中断。</a:t>
            </a:r>
            <a:endParaRPr lang="en-US" altLang="zh-CN" sz="1400" dirty="0"/>
          </a:p>
          <a:p>
            <a:r>
              <a:rPr lang="zh-CN" altLang="en-US" sz="1400" dirty="0"/>
              <a:t>相比于轮询，中断不用不断地去执行代码进行检查，可以把</a:t>
            </a:r>
            <a:r>
              <a:rPr lang="en-US" altLang="zh-CN" sz="1400" dirty="0" err="1"/>
              <a:t>cpu</a:t>
            </a:r>
            <a:r>
              <a:rPr lang="zh-CN" altLang="en-US" sz="1400" dirty="0"/>
              <a:t>时间给其他东西使用。</a:t>
            </a:r>
            <a:r>
              <a:rPr lang="en-US" altLang="zh-CN" sz="1400" dirty="0"/>
              <a:t>(</a:t>
            </a:r>
            <a:r>
              <a:rPr lang="zh-CN" altLang="en-US" sz="1400" dirty="0"/>
              <a:t>注意嗷，切换是要时间的</a:t>
            </a:r>
            <a:r>
              <a:rPr lang="en-US" altLang="zh-CN" sz="1400" dirty="0"/>
              <a:t>)</a:t>
            </a:r>
          </a:p>
          <a:p>
            <a:r>
              <a:rPr lang="zh-CN" altLang="en-US" sz="1400" dirty="0"/>
              <a:t>中断向量表是如何被设置的？</a:t>
            </a:r>
            <a:r>
              <a:rPr lang="en-US" altLang="zh-CN" sz="1400" dirty="0"/>
              <a:t>32</a:t>
            </a:r>
            <a:r>
              <a:rPr lang="zh-CN" altLang="en-US" sz="1400" dirty="0"/>
              <a:t>位</a:t>
            </a:r>
            <a:r>
              <a:rPr lang="en-US" altLang="zh-CN" sz="1400" dirty="0"/>
              <a:t>Linux </a:t>
            </a:r>
            <a:r>
              <a:rPr lang="zh-CN" altLang="en-US" sz="1400" dirty="0"/>
              <a:t>中，一些相关代码在</a:t>
            </a:r>
            <a:r>
              <a:rPr lang="en-US" altLang="zh-CN" sz="1400" dirty="0"/>
              <a:t>arch/x86/entry/entry_32.S</a:t>
            </a:r>
            <a:r>
              <a:rPr lang="zh-CN" altLang="en-US" sz="1400" dirty="0"/>
              <a:t>，</a:t>
            </a:r>
            <a:r>
              <a:rPr lang="de-DE" altLang="zh-CN" sz="1400" dirty="0"/>
              <a:t>arch/x86/kernel/setup.c</a:t>
            </a:r>
            <a:r>
              <a:rPr lang="zh-CN" altLang="en-US" sz="1400" dirty="0"/>
              <a:t>，</a:t>
            </a:r>
            <a:r>
              <a:rPr lang="de-DE" altLang="zh-CN" sz="1400" dirty="0"/>
              <a:t>arch/x86/kernel/traps.c</a:t>
            </a:r>
          </a:p>
          <a:p>
            <a:r>
              <a:rPr lang="zh-CN" altLang="en-US" sz="1400" dirty="0"/>
              <a:t>一些单片机，在编译的时候，就已经写好了向量表，在二进制文件的固定位置。</a:t>
            </a:r>
            <a:endParaRPr lang="en-US" altLang="zh-CN" sz="1400" dirty="0"/>
          </a:p>
          <a:p>
            <a:r>
              <a:rPr lang="zh-CN" altLang="en-US" sz="1400" dirty="0"/>
              <a:t>所谓系统调用，其实也是一种中断，触发内核的处理程序。。。</a:t>
            </a:r>
            <a:endParaRPr lang="en-US" altLang="zh-CN" sz="1400" dirty="0"/>
          </a:p>
          <a:p>
            <a:r>
              <a:rPr lang="zh-CN" altLang="en-US" sz="1400" dirty="0"/>
              <a:t>系统调用表</a:t>
            </a:r>
            <a:r>
              <a:rPr lang="en-US" altLang="zh-CN" sz="1400" dirty="0"/>
              <a:t>:arch/x86/entry/</a:t>
            </a:r>
            <a:r>
              <a:rPr lang="en-US" altLang="zh-CN" sz="1400" dirty="0" err="1"/>
              <a:t>syscalls</a:t>
            </a:r>
            <a:r>
              <a:rPr lang="en-US" altLang="zh-CN" sz="1400" dirty="0"/>
              <a:t>/syscall_32.tbl</a:t>
            </a:r>
          </a:p>
          <a:p>
            <a:endParaRPr lang="en-US" altLang="zh-CN" sz="1400" dirty="0"/>
          </a:p>
          <a:p>
            <a:r>
              <a:rPr lang="zh-CN" altLang="en-US" sz="1400" dirty="0"/>
              <a:t>不同版本与架构的代码有所差别，可以自己看看。</a:t>
            </a:r>
            <a:endParaRPr lang="en-US" altLang="zh-CN" sz="1400" dirty="0"/>
          </a:p>
          <a:p>
            <a:r>
              <a:rPr lang="zh-CN" altLang="en-US" sz="1400" dirty="0"/>
              <a:t>总所周知，</a:t>
            </a:r>
            <a:r>
              <a:rPr lang="en-US" altLang="zh-CN" sz="1400" dirty="0" err="1"/>
              <a:t>cpu</a:t>
            </a:r>
            <a:r>
              <a:rPr lang="zh-CN" altLang="en-US" sz="1400" dirty="0"/>
              <a:t>在任何时候，都只在运行一个程序，那么究竟是什么东西来让这些程序切换的？（以便于接近“多任务”</a:t>
            </a:r>
            <a:r>
              <a:rPr lang="en-US" altLang="zh-CN" sz="1400" dirty="0"/>
              <a:t>)</a:t>
            </a:r>
          </a:p>
          <a:p>
            <a:pPr marL="0" indent="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93344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11D56-99B0-48FA-9795-9B4663257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66675"/>
            <a:ext cx="11029950" cy="611028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异常检测</a:t>
            </a:r>
            <a:r>
              <a:rPr lang="en-US" altLang="zh-CN" sz="2800" dirty="0"/>
              <a:t>: </a:t>
            </a:r>
            <a:r>
              <a:rPr lang="zh-CN" altLang="en-US" sz="2800" dirty="0"/>
              <a:t>当 </a:t>
            </a:r>
            <a:r>
              <a:rPr lang="en-US" altLang="zh-CN" sz="2800" dirty="0"/>
              <a:t>CPU </a:t>
            </a:r>
            <a:r>
              <a:rPr lang="zh-CN" altLang="en-US" sz="2800" dirty="0"/>
              <a:t>执行指令时，如果发生异常，</a:t>
            </a:r>
            <a:r>
              <a:rPr lang="en-US" altLang="zh-CN" sz="2800" dirty="0"/>
              <a:t>CPU </a:t>
            </a:r>
            <a:r>
              <a:rPr lang="zh-CN" altLang="en-US" sz="2800" dirty="0"/>
              <a:t>会立即停止当前指令的执行。</a:t>
            </a:r>
          </a:p>
          <a:p>
            <a:r>
              <a:rPr lang="zh-CN" altLang="en-US" sz="2800" dirty="0"/>
              <a:t>保存上下文</a:t>
            </a:r>
            <a:r>
              <a:rPr lang="en-US" altLang="zh-CN" sz="2800" dirty="0"/>
              <a:t>: CPU </a:t>
            </a:r>
            <a:r>
              <a:rPr lang="zh-CN" altLang="en-US" sz="2800" dirty="0"/>
              <a:t>保存当前的执行上下文，包括程序计数器</a:t>
            </a:r>
            <a:r>
              <a:rPr lang="en-US" altLang="zh-CN" sz="2800" dirty="0"/>
              <a:t>PC</a:t>
            </a:r>
            <a:r>
              <a:rPr lang="zh-CN" altLang="en-US" sz="2800" dirty="0"/>
              <a:t>（或者就是</a:t>
            </a:r>
            <a:r>
              <a:rPr lang="en-US" altLang="zh-CN" sz="2800" dirty="0" err="1"/>
              <a:t>ip</a:t>
            </a:r>
            <a:r>
              <a:rPr lang="zh-CN" altLang="en-US" sz="2800" dirty="0"/>
              <a:t>）、寄存器状态等，以便在处理完异常后能够恢复执行。</a:t>
            </a:r>
          </a:p>
          <a:p>
            <a:r>
              <a:rPr lang="zh-CN" altLang="en-US" sz="2800" dirty="0"/>
              <a:t>转移控制</a:t>
            </a:r>
            <a:r>
              <a:rPr lang="en-US" altLang="zh-CN" sz="2800" dirty="0"/>
              <a:t>: CPU </a:t>
            </a:r>
            <a:r>
              <a:rPr lang="zh-CN" altLang="en-US" sz="2800" dirty="0"/>
              <a:t>将控制权转移到异常处理程序（也称为异常处理例程）。这通常是通过查找异常向量表来实现的，异常向量表包含了每种异常的处理程序地址。</a:t>
            </a:r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执行异常处理程序</a:t>
            </a:r>
            <a:r>
              <a:rPr lang="en-US" altLang="zh-CN" sz="2800" dirty="0"/>
              <a:t>: </a:t>
            </a:r>
            <a:r>
              <a:rPr lang="zh-CN" altLang="en-US" sz="2800" dirty="0"/>
              <a:t>异常处理程序会根据异常的类型执行相应的处理逻辑，例如记录错误、清理资源、重新加载数据等。</a:t>
            </a:r>
          </a:p>
          <a:p>
            <a:r>
              <a:rPr lang="zh-CN" altLang="en-US" sz="2800" dirty="0"/>
              <a:t>恢复上下文</a:t>
            </a:r>
            <a:r>
              <a:rPr lang="en-US" altLang="zh-CN" sz="2800" dirty="0"/>
              <a:t>: </a:t>
            </a:r>
            <a:r>
              <a:rPr lang="zh-CN" altLang="en-US" sz="2800" dirty="0"/>
              <a:t>处理完异常后，</a:t>
            </a:r>
            <a:r>
              <a:rPr lang="en-US" altLang="zh-CN" sz="2800" dirty="0"/>
              <a:t>CPU </a:t>
            </a:r>
            <a:r>
              <a:rPr lang="zh-CN" altLang="en-US" sz="2800" dirty="0"/>
              <a:t>恢复之前保存的上下文，继续执行被中断的程序。</a:t>
            </a:r>
            <a:endParaRPr lang="en-US" altLang="zh-CN" sz="2800" dirty="0"/>
          </a:p>
          <a:p>
            <a:r>
              <a:rPr lang="en-US" altLang="zh-CN" dirty="0"/>
              <a:t>By GPT-4o-mini</a:t>
            </a:r>
            <a:r>
              <a:rPr lang="zh-CN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73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5FC53EEB-4243-43C5-BFD5-66AF1A188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50" y="104775"/>
            <a:ext cx="5115550" cy="67287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26C610-BB18-473F-B8F5-58365750A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934" y="-24429"/>
            <a:ext cx="5785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9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38CB4-708F-40FA-90DE-8016A7294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619125"/>
            <a:ext cx="10839450" cy="5557838"/>
          </a:xfrm>
        </p:spPr>
        <p:txBody>
          <a:bodyPr/>
          <a:lstStyle/>
          <a:p>
            <a:r>
              <a:rPr lang="zh-CN" altLang="en-US" dirty="0"/>
              <a:t>信号：信号是在软件层面对中断机制的一种模拟。</a:t>
            </a:r>
            <a:endParaRPr lang="en-US" altLang="zh-CN" dirty="0"/>
          </a:p>
          <a:p>
            <a:r>
              <a:rPr lang="zh-CN" altLang="en-US" dirty="0"/>
              <a:t>中断机制面向的是处理器，处理器在受到中断信号（外部中断、快速中断。。。）时，查询中断向量表，执行中断服务程序，服务完成返回中断点。中断处理是在内核态执行的。</a:t>
            </a:r>
          </a:p>
          <a:p>
            <a:endParaRPr lang="zh-CN" altLang="en-US" dirty="0"/>
          </a:p>
          <a:p>
            <a:r>
              <a:rPr lang="zh-CN" altLang="en-US" dirty="0"/>
              <a:t>信号机制面向的是进程，进程之间约定好收到某个信号就做什么事情。</a:t>
            </a:r>
            <a:r>
              <a:rPr lang="en-US" altLang="zh-CN" dirty="0"/>
              <a:t>(1)</a:t>
            </a:r>
            <a:r>
              <a:rPr lang="zh-CN" altLang="en-US" dirty="0"/>
              <a:t>当一个进程想向另一个进程发送信号，或者</a:t>
            </a:r>
            <a:r>
              <a:rPr lang="en-US" altLang="zh-CN" dirty="0"/>
              <a:t>(2)</a:t>
            </a:r>
            <a:r>
              <a:rPr lang="zh-CN" altLang="en-US" dirty="0"/>
              <a:t>内核收到某些硬件中断或终端中断，有必要向进程发送信号告知有某种事件产生。进程在接收到信号的情况下，根据信号的处理设置（大部分信号可定制处理程序），去执行信号处理程序。信号处理程序是在用户态执行的。本质上，信号是一种进程间通信。</a:t>
            </a:r>
          </a:p>
        </p:txBody>
      </p:sp>
    </p:spTree>
    <p:extLst>
      <p:ext uri="{BB962C8B-B14F-4D97-AF65-F5344CB8AC3E}">
        <p14:creationId xmlns:p14="http://schemas.microsoft.com/office/powerpoint/2010/main" val="408363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8113</TotalTime>
  <Words>2036</Words>
  <Application>Microsoft Office PowerPoint</Application>
  <PresentationFormat>宽屏</PresentationFormat>
  <Paragraphs>123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sohne</vt:lpstr>
      <vt:lpstr>等线</vt:lpstr>
      <vt:lpstr>等线 Light</vt:lpstr>
      <vt:lpstr>Arial</vt:lpstr>
      <vt:lpstr>Office 主题​​</vt:lpstr>
      <vt:lpstr>调试</vt:lpstr>
      <vt:lpstr>IDA的动态调试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断点是如何实现的？ </vt:lpstr>
      <vt:lpstr>硬件断点(调试器怎么去配置的？)</vt:lpstr>
      <vt:lpstr>PowerPoint 演示文稿</vt:lpstr>
      <vt:lpstr>PowerPoint 演示文稿</vt:lpstr>
      <vt:lpstr>反调试与反反调试</vt:lpstr>
      <vt:lpstr>PowerPoint 演示文稿</vt:lpstr>
      <vt:lpstr>除了CTF的题目，还能找些什么来玩？</vt:lpstr>
      <vt:lpstr>PowerPoint 演示文稿</vt:lpstr>
      <vt:lpstr>PowerPoint 演示文稿</vt:lpstr>
      <vt:lpstr>Cortex-M系列的默认中断向量表 （启动后可重载)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调试</dc:title>
  <dc:creator>人甲 路</dc:creator>
  <cp:lastModifiedBy>人甲 路</cp:lastModifiedBy>
  <cp:revision>217</cp:revision>
  <dcterms:created xsi:type="dcterms:W3CDTF">2024-07-19T03:05:53Z</dcterms:created>
  <dcterms:modified xsi:type="dcterms:W3CDTF">2024-08-10T09:17:42Z</dcterms:modified>
</cp:coreProperties>
</file>