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729" r:id="rId2"/>
    <p:sldId id="652" r:id="rId3"/>
    <p:sldId id="651" r:id="rId4"/>
    <p:sldId id="687" r:id="rId5"/>
    <p:sldId id="688" r:id="rId6"/>
    <p:sldId id="689" r:id="rId7"/>
    <p:sldId id="690" r:id="rId8"/>
    <p:sldId id="694" r:id="rId9"/>
    <p:sldId id="730" r:id="rId10"/>
    <p:sldId id="695" r:id="rId11"/>
    <p:sldId id="696" r:id="rId12"/>
    <p:sldId id="697" r:id="rId13"/>
    <p:sldId id="700" r:id="rId14"/>
    <p:sldId id="698" r:id="rId15"/>
    <p:sldId id="699" r:id="rId16"/>
    <p:sldId id="703" r:id="rId17"/>
    <p:sldId id="691" r:id="rId18"/>
    <p:sldId id="692" r:id="rId19"/>
    <p:sldId id="704" r:id="rId20"/>
    <p:sldId id="705" r:id="rId21"/>
    <p:sldId id="706" r:id="rId22"/>
    <p:sldId id="707" r:id="rId23"/>
    <p:sldId id="708" r:id="rId24"/>
    <p:sldId id="709" r:id="rId25"/>
    <p:sldId id="710" r:id="rId26"/>
    <p:sldId id="711" r:id="rId27"/>
    <p:sldId id="712" r:id="rId28"/>
    <p:sldId id="731" r:id="rId29"/>
    <p:sldId id="732" r:id="rId30"/>
    <p:sldId id="713" r:id="rId31"/>
    <p:sldId id="714" r:id="rId32"/>
    <p:sldId id="715" r:id="rId33"/>
    <p:sldId id="716" r:id="rId34"/>
    <p:sldId id="733" r:id="rId35"/>
    <p:sldId id="734" r:id="rId36"/>
    <p:sldId id="717" r:id="rId37"/>
    <p:sldId id="735" r:id="rId38"/>
    <p:sldId id="718" r:id="rId39"/>
    <p:sldId id="719" r:id="rId40"/>
    <p:sldId id="720" r:id="rId41"/>
    <p:sldId id="721" r:id="rId42"/>
    <p:sldId id="722" r:id="rId43"/>
    <p:sldId id="723" r:id="rId44"/>
    <p:sldId id="724" r:id="rId45"/>
    <p:sldId id="728" r:id="rId46"/>
    <p:sldId id="702" r:id="rId47"/>
    <p:sldId id="725" r:id="rId48"/>
    <p:sldId id="726" r:id="rId49"/>
    <p:sldId id="727" r:id="rId50"/>
    <p:sldId id="70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223"/>
    <a:srgbClr val="4472C4"/>
    <a:srgbClr val="060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/>
    <p:restoredTop sz="94710"/>
  </p:normalViewPr>
  <p:slideViewPr>
    <p:cSldViewPr snapToGrid="0" snapToObjects="1">
      <p:cViewPr varScale="1">
        <p:scale>
          <a:sx n="118" d="100"/>
          <a:sy n="118" d="100"/>
        </p:scale>
        <p:origin x="64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4EFCF-7460-304C-A5A0-1B8F92A19CA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4D353-A642-3846-B922-4C97C909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4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4D353-A642-3846-B922-4C97C909CA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8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F978-D975-DC4B-9464-A52C1865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A9E85-31DC-6D48-8F7E-7941EEBE3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DA65-275B-994E-B4A5-41B1349E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6D3F-B924-C442-B152-B54F74AB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0AA8-92D2-194C-8900-4E42A275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7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B60E-15E0-B347-8B6A-FAE6D4AD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FD632-127A-614E-96F3-E7CDBF7AB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C0507-0F28-4C4B-88D8-0A78C2B8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C7BE0-AF9D-494B-A2E9-189A1769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A607-2EC8-DC4E-B95F-54669443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B8133-B729-E343-A779-74B1E3811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437CB-B51B-1A4C-AF79-DA784857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5B2A0-DE72-7A49-905B-6BB82C7C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2B65-8DAD-C04C-866D-B0F5160B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475B-8158-FE46-A8E5-2EAEA651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4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7F13-080D-DB49-BFF0-619B1F21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F3BE-CA7A-DE49-A81E-929C8062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841F-2F19-054D-9995-431E713B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E72AE-B51D-D347-BCB5-8B8F2BAD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E1B06-8AB7-9749-9962-0343E39E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C949-D63B-004E-A805-F08AA10A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FC768-B53E-4548-8321-B60BE806A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74C8-B0FD-5D4B-906B-63B0A34E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E3353-0064-4940-ABD5-E7BDDF7A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8FCD-7F0D-6746-9A00-8165B63C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4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C6A5-3C68-554E-A920-E9775B55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C367-C340-1F4E-BC46-F67E84FAE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AD1A0-6F54-1A49-9DFE-30B790F60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E52C9-5FF8-2249-B65A-C3016CA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9BC41-2A92-A542-ABFB-33956215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4A93E-FA5F-CE4F-88BB-D02FD583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8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D5A8-190C-5F4F-A648-9A5ED281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3AACE-B739-5F4B-9B9D-6B5CCEC82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84EDC-DD77-944E-9F64-0CEA2A160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F2BF7-45C4-4B43-85B1-9D2E627D0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4B22C-FE1E-DD48-A6B0-D75E874DE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6102C-E77D-5A44-B3C1-4ACB7F7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D4538-7C5E-AE4B-B366-F9A3DEE2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3BADD-6B65-D749-A766-3858590E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D835-C76B-3448-B1CE-F4F59624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D0646-26CD-224B-82D3-5854A1A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C4689-C546-984C-AE4D-1BDDC41B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84EFF-5D56-C849-83D0-3603170C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1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6E8BA-C4B7-064B-AFE3-804FD5FA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F6AF9-E7B1-AA48-85FA-037855EF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86B9B-25C7-3D4F-85F9-B053CB14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5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7292-13BF-6549-A870-199B2D81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93E9-599E-3249-935B-B4A73485D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DD23C-22A1-C745-B1DE-B0B913C2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47007-8AD1-074C-A85B-EF51B801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81CE5-7887-2F47-9051-FA549204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5543E-1B21-854E-A0A6-748BADE6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3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BC08-C78D-1A43-B259-EF945402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429B8-2204-6942-B237-6CDA68AD3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EA941-CDEB-B74F-BF11-114E7D22D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B3637-74B2-7B4A-9D15-AC706168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42E1C-6714-7041-830F-2A18AFD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6F7C8-99E3-F045-AC63-2D4205A2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4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F4B51-AEE0-9148-B05D-04C2A1C6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F65D-97B8-AF48-84B6-D2CA7940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324C-B0D2-8148-8333-E4BBCA322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B7DEF-198E-3B49-AC2D-7B1346328AF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2D3D3-9E58-7446-B859-C1143F1E3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9D89E-2CDD-104D-BD59-5B6B1262E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1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gmendez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2278495"/>
            <a:ext cx="12192000" cy="2016224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2689619" y="2679376"/>
            <a:ext cx="6812762" cy="7478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Estructuras</a:t>
            </a:r>
            <a:r>
              <a:rPr lang="en-US" altLang="en-US" sz="5400" b="1" dirty="0">
                <a:solidFill>
                  <a:schemeClr val="bg1"/>
                </a:solidFill>
                <a:latin typeface="Gill Sans MT" panose="020B0502020104020203" pitchFamily="34" charset="0"/>
              </a:rPr>
              <a:t> de </a:t>
            </a:r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Datos</a:t>
            </a:r>
            <a:endParaRPr lang="en-US" altLang="en-US" sz="5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01353F6-57EF-E64A-9689-07FECC09F9C9}"/>
              </a:ext>
            </a:extLst>
          </p:cNvPr>
          <p:cNvSpPr txBox="1">
            <a:spLocks noChangeArrowheads="1"/>
          </p:cNvSpPr>
          <p:nvPr/>
        </p:nvSpPr>
        <p:spPr>
          <a:xfrm>
            <a:off x="5129394" y="3499734"/>
            <a:ext cx="1933223" cy="4985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 err="1">
                <a:solidFill>
                  <a:schemeClr val="bg1"/>
                </a:solidFill>
                <a:latin typeface="Gill Sans MT" panose="020B0502020104020203" pitchFamily="34" charset="0"/>
              </a:rPr>
              <a:t>Genéricos</a:t>
            </a:r>
            <a:endParaRPr lang="en-US" altLang="en-US" sz="3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440540-716A-6148-9647-5644B3A02C7A}"/>
              </a:ext>
            </a:extLst>
          </p:cNvPr>
          <p:cNvSpPr/>
          <p:nvPr/>
        </p:nvSpPr>
        <p:spPr>
          <a:xfrm>
            <a:off x="3768440" y="4420198"/>
            <a:ext cx="4655121" cy="5847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entury Gothic" pitchFamily="34" charset="0"/>
              </a:rPr>
              <a:t>Gonzalo Gabriel Méndez, Ph.D.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entury Gothic" pitchFamily="34" charset="0"/>
                <a:hlinkClick r:id="rId3"/>
              </a:rPr>
              <a:t>www.ggmendez.com</a:t>
            </a:r>
            <a:endParaRPr lang="en-US" sz="1400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pic>
        <p:nvPicPr>
          <p:cNvPr id="12" name="Picture 11" descr="Image result for espol logo">
            <a:extLst>
              <a:ext uri="{FF2B5EF4-FFF2-40B4-BE49-F238E27FC236}">
                <a16:creationId xmlns:a16="http://schemas.microsoft.com/office/drawing/2014/main" id="{94CBC3AB-5A8E-44DA-80E8-EDB77A7E7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863" y="6126480"/>
            <a:ext cx="3271137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775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Parametrización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Datos</a:t>
            </a:r>
            <a:endParaRPr lang="en-GB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BBABDB-7F46-184C-9E77-6CFBEF090F47}"/>
              </a:ext>
            </a:extLst>
          </p:cNvPr>
          <p:cNvSpPr/>
          <p:nvPr/>
        </p:nvSpPr>
        <p:spPr>
          <a:xfrm>
            <a:off x="3569626" y="2264225"/>
            <a:ext cx="5508351" cy="3349977"/>
          </a:xfrm>
          <a:prstGeom prst="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dirty="0" err="1"/>
              <a:t>divideBy</a:t>
            </a:r>
            <a:endParaRPr lang="en-US" sz="8800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A976528-456A-614D-9FA7-C32DC0575592}"/>
              </a:ext>
            </a:extLst>
          </p:cNvPr>
          <p:cNvSpPr/>
          <p:nvPr/>
        </p:nvSpPr>
        <p:spPr>
          <a:xfrm>
            <a:off x="9570803" y="3247859"/>
            <a:ext cx="1959633" cy="138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860762-F4B2-E64B-9521-8A3A87612B6D}"/>
              </a:ext>
            </a:extLst>
          </p:cNvPr>
          <p:cNvSpPr/>
          <p:nvPr/>
        </p:nvSpPr>
        <p:spPr>
          <a:xfrm>
            <a:off x="9809501" y="4186817"/>
            <a:ext cx="85291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int</a:t>
            </a:r>
            <a:endParaRPr lang="en-US" sz="48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7155662-2815-174B-B9EE-201DEE626D95}"/>
              </a:ext>
            </a:extLst>
          </p:cNvPr>
          <p:cNvSpPr/>
          <p:nvPr/>
        </p:nvSpPr>
        <p:spPr>
          <a:xfrm>
            <a:off x="1521533" y="4443670"/>
            <a:ext cx="1555266" cy="725689"/>
          </a:xfrm>
          <a:prstGeom prst="rightArrow">
            <a:avLst>
              <a:gd name="adj1" fmla="val 37607"/>
              <a:gd name="adj2" fmla="val 59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1E8B6E-9D33-B64B-B762-35B3E28EFAB0}"/>
              </a:ext>
            </a:extLst>
          </p:cNvPr>
          <p:cNvSpPr/>
          <p:nvPr/>
        </p:nvSpPr>
        <p:spPr>
          <a:xfrm>
            <a:off x="1647399" y="4834050"/>
            <a:ext cx="85291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int</a:t>
            </a:r>
            <a:endParaRPr lang="en-US" sz="4800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3C4620C-216B-6341-A0EB-5AFC89B43838}"/>
              </a:ext>
            </a:extLst>
          </p:cNvPr>
          <p:cNvSpPr/>
          <p:nvPr/>
        </p:nvSpPr>
        <p:spPr>
          <a:xfrm>
            <a:off x="1521533" y="2320561"/>
            <a:ext cx="1555266" cy="725689"/>
          </a:xfrm>
          <a:prstGeom prst="rightArrow">
            <a:avLst>
              <a:gd name="adj1" fmla="val 37607"/>
              <a:gd name="adj2" fmla="val 59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6FB23D-62A5-2848-818C-EC9049A9DEE6}"/>
              </a:ext>
            </a:extLst>
          </p:cNvPr>
          <p:cNvSpPr/>
          <p:nvPr/>
        </p:nvSpPr>
        <p:spPr>
          <a:xfrm>
            <a:off x="1647399" y="2710941"/>
            <a:ext cx="85291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int</a:t>
            </a:r>
            <a:endParaRPr lang="en-US" sz="4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C698E5-3966-5044-9337-8868798C8141}"/>
              </a:ext>
            </a:extLst>
          </p:cNvPr>
          <p:cNvSpPr/>
          <p:nvPr/>
        </p:nvSpPr>
        <p:spPr>
          <a:xfrm>
            <a:off x="252786" y="4259109"/>
            <a:ext cx="1022334" cy="1022335"/>
          </a:xfrm>
          <a:prstGeom prst="ellipse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8000" dirty="0"/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689D97-6C92-2747-ADB3-1190511AF3FD}"/>
              </a:ext>
            </a:extLst>
          </p:cNvPr>
          <p:cNvSpPr/>
          <p:nvPr/>
        </p:nvSpPr>
        <p:spPr>
          <a:xfrm>
            <a:off x="252786" y="2125542"/>
            <a:ext cx="1022334" cy="1022335"/>
          </a:xfrm>
          <a:prstGeom prst="ellipse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80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8758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Parametrización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Datos</a:t>
            </a:r>
            <a:endParaRPr lang="en-GB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BBABDB-7F46-184C-9E77-6CFBEF090F47}"/>
              </a:ext>
            </a:extLst>
          </p:cNvPr>
          <p:cNvSpPr/>
          <p:nvPr/>
        </p:nvSpPr>
        <p:spPr>
          <a:xfrm>
            <a:off x="3569626" y="2264225"/>
            <a:ext cx="5508351" cy="3349977"/>
          </a:xfrm>
          <a:prstGeom prst="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dirty="0" err="1"/>
              <a:t>divideBy</a:t>
            </a:r>
            <a:endParaRPr lang="en-US" sz="8800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A976528-456A-614D-9FA7-C32DC0575592}"/>
              </a:ext>
            </a:extLst>
          </p:cNvPr>
          <p:cNvSpPr/>
          <p:nvPr/>
        </p:nvSpPr>
        <p:spPr>
          <a:xfrm>
            <a:off x="9570803" y="3247859"/>
            <a:ext cx="1959633" cy="138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860762-F4B2-E64B-9521-8A3A87612B6D}"/>
              </a:ext>
            </a:extLst>
          </p:cNvPr>
          <p:cNvSpPr/>
          <p:nvPr/>
        </p:nvSpPr>
        <p:spPr>
          <a:xfrm>
            <a:off x="9809501" y="4186817"/>
            <a:ext cx="85291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int</a:t>
            </a:r>
            <a:endParaRPr lang="en-US" sz="48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7155662-2815-174B-B9EE-201DEE626D95}"/>
              </a:ext>
            </a:extLst>
          </p:cNvPr>
          <p:cNvSpPr/>
          <p:nvPr/>
        </p:nvSpPr>
        <p:spPr>
          <a:xfrm>
            <a:off x="1521533" y="4443670"/>
            <a:ext cx="1555266" cy="725689"/>
          </a:xfrm>
          <a:prstGeom prst="rightArrow">
            <a:avLst>
              <a:gd name="adj1" fmla="val 37607"/>
              <a:gd name="adj2" fmla="val 59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1E8B6E-9D33-B64B-B762-35B3E28EFAB0}"/>
              </a:ext>
            </a:extLst>
          </p:cNvPr>
          <p:cNvSpPr/>
          <p:nvPr/>
        </p:nvSpPr>
        <p:spPr>
          <a:xfrm>
            <a:off x="1647399" y="4834050"/>
            <a:ext cx="85291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int</a:t>
            </a:r>
            <a:endParaRPr lang="en-US" sz="4800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3C4620C-216B-6341-A0EB-5AFC89B43838}"/>
              </a:ext>
            </a:extLst>
          </p:cNvPr>
          <p:cNvSpPr/>
          <p:nvPr/>
        </p:nvSpPr>
        <p:spPr>
          <a:xfrm>
            <a:off x="1521533" y="2320561"/>
            <a:ext cx="1555266" cy="725689"/>
          </a:xfrm>
          <a:prstGeom prst="rightArrow">
            <a:avLst>
              <a:gd name="adj1" fmla="val 37607"/>
              <a:gd name="adj2" fmla="val 59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6FB23D-62A5-2848-818C-EC9049A9DEE6}"/>
              </a:ext>
            </a:extLst>
          </p:cNvPr>
          <p:cNvSpPr/>
          <p:nvPr/>
        </p:nvSpPr>
        <p:spPr>
          <a:xfrm>
            <a:off x="1647399" y="2710941"/>
            <a:ext cx="85291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int</a:t>
            </a:r>
            <a:endParaRPr lang="en-US" sz="4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C698E5-3966-5044-9337-8868798C8141}"/>
              </a:ext>
            </a:extLst>
          </p:cNvPr>
          <p:cNvSpPr/>
          <p:nvPr/>
        </p:nvSpPr>
        <p:spPr>
          <a:xfrm>
            <a:off x="252786" y="4259109"/>
            <a:ext cx="1022334" cy="1022335"/>
          </a:xfrm>
          <a:prstGeom prst="ellipse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8000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689D97-6C92-2747-ADB3-1190511AF3FD}"/>
              </a:ext>
            </a:extLst>
          </p:cNvPr>
          <p:cNvSpPr/>
          <p:nvPr/>
        </p:nvSpPr>
        <p:spPr>
          <a:xfrm>
            <a:off x="252786" y="2125542"/>
            <a:ext cx="1022334" cy="1022335"/>
          </a:xfrm>
          <a:prstGeom prst="ellipse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8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3125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Pero…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BBABDB-7F46-184C-9E77-6CFBEF090F47}"/>
              </a:ext>
            </a:extLst>
          </p:cNvPr>
          <p:cNvSpPr/>
          <p:nvPr/>
        </p:nvSpPr>
        <p:spPr>
          <a:xfrm>
            <a:off x="3569626" y="2264225"/>
            <a:ext cx="5508351" cy="3349977"/>
          </a:xfrm>
          <a:prstGeom prst="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dirty="0" err="1"/>
              <a:t>aMethod</a:t>
            </a:r>
            <a:endParaRPr lang="en-US" sz="8800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A976528-456A-614D-9FA7-C32DC0575592}"/>
              </a:ext>
            </a:extLst>
          </p:cNvPr>
          <p:cNvSpPr/>
          <p:nvPr/>
        </p:nvSpPr>
        <p:spPr>
          <a:xfrm>
            <a:off x="9570803" y="3247859"/>
            <a:ext cx="1959633" cy="138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860762-F4B2-E64B-9521-8A3A87612B6D}"/>
              </a:ext>
            </a:extLst>
          </p:cNvPr>
          <p:cNvSpPr/>
          <p:nvPr/>
        </p:nvSpPr>
        <p:spPr>
          <a:xfrm>
            <a:off x="9809501" y="4186817"/>
            <a:ext cx="85291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int</a:t>
            </a:r>
            <a:endParaRPr lang="en-US" sz="48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7155662-2815-174B-B9EE-201DEE626D95}"/>
              </a:ext>
            </a:extLst>
          </p:cNvPr>
          <p:cNvSpPr/>
          <p:nvPr/>
        </p:nvSpPr>
        <p:spPr>
          <a:xfrm>
            <a:off x="1521533" y="4443670"/>
            <a:ext cx="1555266" cy="725689"/>
          </a:xfrm>
          <a:prstGeom prst="rightArrow">
            <a:avLst>
              <a:gd name="adj1" fmla="val 37607"/>
              <a:gd name="adj2" fmla="val 59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1E8B6E-9D33-B64B-B762-35B3E28EFAB0}"/>
              </a:ext>
            </a:extLst>
          </p:cNvPr>
          <p:cNvSpPr/>
          <p:nvPr/>
        </p:nvSpPr>
        <p:spPr>
          <a:xfrm>
            <a:off x="1647399" y="4834050"/>
            <a:ext cx="85291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int</a:t>
            </a:r>
            <a:endParaRPr lang="en-US" sz="4800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3C4620C-216B-6341-A0EB-5AFC89B43838}"/>
              </a:ext>
            </a:extLst>
          </p:cNvPr>
          <p:cNvSpPr/>
          <p:nvPr/>
        </p:nvSpPr>
        <p:spPr>
          <a:xfrm>
            <a:off x="1521533" y="2320561"/>
            <a:ext cx="1555266" cy="725689"/>
          </a:xfrm>
          <a:prstGeom prst="rightArrow">
            <a:avLst>
              <a:gd name="adj1" fmla="val 37607"/>
              <a:gd name="adj2" fmla="val 59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6FB23D-62A5-2848-818C-EC9049A9DEE6}"/>
              </a:ext>
            </a:extLst>
          </p:cNvPr>
          <p:cNvSpPr/>
          <p:nvPr/>
        </p:nvSpPr>
        <p:spPr>
          <a:xfrm>
            <a:off x="1647399" y="2710941"/>
            <a:ext cx="85291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int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8286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Pero…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BBABDB-7F46-184C-9E77-6CFBEF090F47}"/>
              </a:ext>
            </a:extLst>
          </p:cNvPr>
          <p:cNvSpPr/>
          <p:nvPr/>
        </p:nvSpPr>
        <p:spPr>
          <a:xfrm>
            <a:off x="3569626" y="2264225"/>
            <a:ext cx="5508351" cy="3349977"/>
          </a:xfrm>
          <a:prstGeom prst="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dirty="0" err="1"/>
              <a:t>aMethod</a:t>
            </a:r>
            <a:endParaRPr lang="en-US" sz="8800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A976528-456A-614D-9FA7-C32DC0575592}"/>
              </a:ext>
            </a:extLst>
          </p:cNvPr>
          <p:cNvSpPr/>
          <p:nvPr/>
        </p:nvSpPr>
        <p:spPr>
          <a:xfrm>
            <a:off x="9570803" y="3247859"/>
            <a:ext cx="1959633" cy="138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860762-F4B2-E64B-9521-8A3A87612B6D}"/>
              </a:ext>
            </a:extLst>
          </p:cNvPr>
          <p:cNvSpPr/>
          <p:nvPr/>
        </p:nvSpPr>
        <p:spPr>
          <a:xfrm>
            <a:off x="9809501" y="4186817"/>
            <a:ext cx="85291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int</a:t>
            </a:r>
            <a:endParaRPr lang="en-US" sz="48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7155662-2815-174B-B9EE-201DEE626D95}"/>
              </a:ext>
            </a:extLst>
          </p:cNvPr>
          <p:cNvSpPr/>
          <p:nvPr/>
        </p:nvSpPr>
        <p:spPr>
          <a:xfrm>
            <a:off x="1521533" y="4443670"/>
            <a:ext cx="1555266" cy="725689"/>
          </a:xfrm>
          <a:prstGeom prst="rightArrow">
            <a:avLst>
              <a:gd name="adj1" fmla="val 37607"/>
              <a:gd name="adj2" fmla="val 59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1E8B6E-9D33-B64B-B762-35B3E28EFAB0}"/>
              </a:ext>
            </a:extLst>
          </p:cNvPr>
          <p:cNvSpPr/>
          <p:nvPr/>
        </p:nvSpPr>
        <p:spPr>
          <a:xfrm>
            <a:off x="1647399" y="4834050"/>
            <a:ext cx="85291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int</a:t>
            </a:r>
            <a:endParaRPr lang="en-US" sz="4800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3C4620C-216B-6341-A0EB-5AFC89B43838}"/>
              </a:ext>
            </a:extLst>
          </p:cNvPr>
          <p:cNvSpPr/>
          <p:nvPr/>
        </p:nvSpPr>
        <p:spPr>
          <a:xfrm>
            <a:off x="1521533" y="2320561"/>
            <a:ext cx="1555266" cy="725689"/>
          </a:xfrm>
          <a:prstGeom prst="rightArrow">
            <a:avLst>
              <a:gd name="adj1" fmla="val 37607"/>
              <a:gd name="adj2" fmla="val 59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6FB23D-62A5-2848-818C-EC9049A9DEE6}"/>
              </a:ext>
            </a:extLst>
          </p:cNvPr>
          <p:cNvSpPr/>
          <p:nvPr/>
        </p:nvSpPr>
        <p:spPr>
          <a:xfrm>
            <a:off x="1647399" y="2710941"/>
            <a:ext cx="85291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int</a:t>
            </a:r>
            <a:endParaRPr lang="en-US" sz="4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8C65C8-C4EC-0B4E-ABB0-D12AC8355463}"/>
              </a:ext>
            </a:extLst>
          </p:cNvPr>
          <p:cNvSpPr/>
          <p:nvPr/>
        </p:nvSpPr>
        <p:spPr>
          <a:xfrm>
            <a:off x="1562689" y="2736513"/>
            <a:ext cx="1022334" cy="725689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en-US" sz="8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98503F-DB56-4644-B50A-ED8CAE8A3604}"/>
              </a:ext>
            </a:extLst>
          </p:cNvPr>
          <p:cNvSpPr/>
          <p:nvPr/>
        </p:nvSpPr>
        <p:spPr>
          <a:xfrm>
            <a:off x="1562689" y="4834050"/>
            <a:ext cx="1022334" cy="725689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en-US" sz="8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B8936D-2D71-FA4D-8801-07F99CF3FD19}"/>
              </a:ext>
            </a:extLst>
          </p:cNvPr>
          <p:cNvSpPr/>
          <p:nvPr/>
        </p:nvSpPr>
        <p:spPr>
          <a:xfrm>
            <a:off x="9724791" y="4207592"/>
            <a:ext cx="1022334" cy="725689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7593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Pero…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BBABDB-7F46-184C-9E77-6CFBEF090F47}"/>
              </a:ext>
            </a:extLst>
          </p:cNvPr>
          <p:cNvSpPr/>
          <p:nvPr/>
        </p:nvSpPr>
        <p:spPr>
          <a:xfrm>
            <a:off x="3569626" y="2264225"/>
            <a:ext cx="5508351" cy="3349977"/>
          </a:xfrm>
          <a:prstGeom prst="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dirty="0" err="1"/>
              <a:t>aMethod</a:t>
            </a:r>
            <a:endParaRPr lang="en-US" sz="8800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A976528-456A-614D-9FA7-C32DC0575592}"/>
              </a:ext>
            </a:extLst>
          </p:cNvPr>
          <p:cNvSpPr/>
          <p:nvPr/>
        </p:nvSpPr>
        <p:spPr>
          <a:xfrm>
            <a:off x="9570803" y="3247859"/>
            <a:ext cx="1959633" cy="138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860762-F4B2-E64B-9521-8A3A87612B6D}"/>
              </a:ext>
            </a:extLst>
          </p:cNvPr>
          <p:cNvSpPr/>
          <p:nvPr/>
        </p:nvSpPr>
        <p:spPr>
          <a:xfrm>
            <a:off x="9570803" y="4430695"/>
            <a:ext cx="153083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String</a:t>
            </a:r>
            <a:endParaRPr lang="en-US" sz="48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7155662-2815-174B-B9EE-201DEE626D95}"/>
              </a:ext>
            </a:extLst>
          </p:cNvPr>
          <p:cNvSpPr/>
          <p:nvPr/>
        </p:nvSpPr>
        <p:spPr>
          <a:xfrm>
            <a:off x="1521533" y="4443670"/>
            <a:ext cx="1555266" cy="725689"/>
          </a:xfrm>
          <a:prstGeom prst="rightArrow">
            <a:avLst>
              <a:gd name="adj1" fmla="val 37607"/>
              <a:gd name="adj2" fmla="val 59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1E8B6E-9D33-B64B-B762-35B3E28EFAB0}"/>
              </a:ext>
            </a:extLst>
          </p:cNvPr>
          <p:cNvSpPr/>
          <p:nvPr/>
        </p:nvSpPr>
        <p:spPr>
          <a:xfrm>
            <a:off x="1309610" y="4962642"/>
            <a:ext cx="152849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String</a:t>
            </a:r>
            <a:endParaRPr lang="en-US" sz="4800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3C4620C-216B-6341-A0EB-5AFC89B43838}"/>
              </a:ext>
            </a:extLst>
          </p:cNvPr>
          <p:cNvSpPr/>
          <p:nvPr/>
        </p:nvSpPr>
        <p:spPr>
          <a:xfrm>
            <a:off x="1521533" y="2320561"/>
            <a:ext cx="1555266" cy="725689"/>
          </a:xfrm>
          <a:prstGeom prst="rightArrow">
            <a:avLst>
              <a:gd name="adj1" fmla="val 37607"/>
              <a:gd name="adj2" fmla="val 59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6FB23D-62A5-2848-818C-EC9049A9DEE6}"/>
              </a:ext>
            </a:extLst>
          </p:cNvPr>
          <p:cNvSpPr/>
          <p:nvPr/>
        </p:nvSpPr>
        <p:spPr>
          <a:xfrm>
            <a:off x="1309610" y="2839533"/>
            <a:ext cx="152849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String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5533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Pero…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BBABDB-7F46-184C-9E77-6CFBEF090F47}"/>
              </a:ext>
            </a:extLst>
          </p:cNvPr>
          <p:cNvSpPr/>
          <p:nvPr/>
        </p:nvSpPr>
        <p:spPr>
          <a:xfrm>
            <a:off x="3569626" y="2264225"/>
            <a:ext cx="5508351" cy="3349977"/>
          </a:xfrm>
          <a:prstGeom prst="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dirty="0" err="1"/>
              <a:t>aMethod</a:t>
            </a:r>
            <a:endParaRPr lang="en-US" sz="8800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A976528-456A-614D-9FA7-C32DC0575592}"/>
              </a:ext>
            </a:extLst>
          </p:cNvPr>
          <p:cNvSpPr/>
          <p:nvPr/>
        </p:nvSpPr>
        <p:spPr>
          <a:xfrm>
            <a:off x="9570803" y="3247859"/>
            <a:ext cx="1959633" cy="138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860762-F4B2-E64B-9521-8A3A87612B6D}"/>
              </a:ext>
            </a:extLst>
          </p:cNvPr>
          <p:cNvSpPr/>
          <p:nvPr/>
        </p:nvSpPr>
        <p:spPr>
          <a:xfrm>
            <a:off x="9570803" y="4430695"/>
            <a:ext cx="153083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aType</a:t>
            </a:r>
            <a:endParaRPr lang="en-US" sz="48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7155662-2815-174B-B9EE-201DEE626D95}"/>
              </a:ext>
            </a:extLst>
          </p:cNvPr>
          <p:cNvSpPr/>
          <p:nvPr/>
        </p:nvSpPr>
        <p:spPr>
          <a:xfrm>
            <a:off x="1521533" y="4443670"/>
            <a:ext cx="1555266" cy="725689"/>
          </a:xfrm>
          <a:prstGeom prst="rightArrow">
            <a:avLst>
              <a:gd name="adj1" fmla="val 37607"/>
              <a:gd name="adj2" fmla="val 59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1E8B6E-9D33-B64B-B762-35B3E28EFAB0}"/>
              </a:ext>
            </a:extLst>
          </p:cNvPr>
          <p:cNvSpPr/>
          <p:nvPr/>
        </p:nvSpPr>
        <p:spPr>
          <a:xfrm>
            <a:off x="1309610" y="4962642"/>
            <a:ext cx="152849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aType</a:t>
            </a:r>
            <a:endParaRPr lang="en-US" sz="4800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3C4620C-216B-6341-A0EB-5AFC89B43838}"/>
              </a:ext>
            </a:extLst>
          </p:cNvPr>
          <p:cNvSpPr/>
          <p:nvPr/>
        </p:nvSpPr>
        <p:spPr>
          <a:xfrm>
            <a:off x="1521533" y="2320561"/>
            <a:ext cx="1555266" cy="725689"/>
          </a:xfrm>
          <a:prstGeom prst="rightArrow">
            <a:avLst>
              <a:gd name="adj1" fmla="val 37607"/>
              <a:gd name="adj2" fmla="val 59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6FB23D-62A5-2848-818C-EC9049A9DEE6}"/>
              </a:ext>
            </a:extLst>
          </p:cNvPr>
          <p:cNvSpPr/>
          <p:nvPr/>
        </p:nvSpPr>
        <p:spPr>
          <a:xfrm>
            <a:off x="1309610" y="2839533"/>
            <a:ext cx="152849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aType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19632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¿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Cómo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lo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logramos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BBABDB-7F46-184C-9E77-6CFBEF090F47}"/>
              </a:ext>
            </a:extLst>
          </p:cNvPr>
          <p:cNvSpPr/>
          <p:nvPr/>
        </p:nvSpPr>
        <p:spPr>
          <a:xfrm>
            <a:off x="3569626" y="2264225"/>
            <a:ext cx="5508351" cy="3349977"/>
          </a:xfrm>
          <a:prstGeom prst="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dirty="0" err="1"/>
              <a:t>aMethod</a:t>
            </a:r>
            <a:endParaRPr lang="en-US" sz="8800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A976528-456A-614D-9FA7-C32DC0575592}"/>
              </a:ext>
            </a:extLst>
          </p:cNvPr>
          <p:cNvSpPr/>
          <p:nvPr/>
        </p:nvSpPr>
        <p:spPr>
          <a:xfrm>
            <a:off x="9570803" y="3247859"/>
            <a:ext cx="1959633" cy="138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860762-F4B2-E64B-9521-8A3A87612B6D}"/>
              </a:ext>
            </a:extLst>
          </p:cNvPr>
          <p:cNvSpPr/>
          <p:nvPr/>
        </p:nvSpPr>
        <p:spPr>
          <a:xfrm>
            <a:off x="9570803" y="4430695"/>
            <a:ext cx="153083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&lt;T&gt;</a:t>
            </a:r>
            <a:endParaRPr lang="en-US" sz="48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7155662-2815-174B-B9EE-201DEE626D95}"/>
              </a:ext>
            </a:extLst>
          </p:cNvPr>
          <p:cNvSpPr/>
          <p:nvPr/>
        </p:nvSpPr>
        <p:spPr>
          <a:xfrm>
            <a:off x="1521533" y="4443670"/>
            <a:ext cx="1555266" cy="725689"/>
          </a:xfrm>
          <a:prstGeom prst="rightArrow">
            <a:avLst>
              <a:gd name="adj1" fmla="val 37607"/>
              <a:gd name="adj2" fmla="val 59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1E8B6E-9D33-B64B-B762-35B3E28EFAB0}"/>
              </a:ext>
            </a:extLst>
          </p:cNvPr>
          <p:cNvSpPr/>
          <p:nvPr/>
        </p:nvSpPr>
        <p:spPr>
          <a:xfrm>
            <a:off x="1309610" y="4962642"/>
            <a:ext cx="152849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&lt;T&gt;</a:t>
            </a:r>
            <a:endParaRPr lang="en-US" sz="4800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3C4620C-216B-6341-A0EB-5AFC89B43838}"/>
              </a:ext>
            </a:extLst>
          </p:cNvPr>
          <p:cNvSpPr/>
          <p:nvPr/>
        </p:nvSpPr>
        <p:spPr>
          <a:xfrm>
            <a:off x="1521533" y="2320561"/>
            <a:ext cx="1555266" cy="725689"/>
          </a:xfrm>
          <a:prstGeom prst="rightArrow">
            <a:avLst>
              <a:gd name="adj1" fmla="val 37607"/>
              <a:gd name="adj2" fmla="val 59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6FB23D-62A5-2848-818C-EC9049A9DEE6}"/>
              </a:ext>
            </a:extLst>
          </p:cNvPr>
          <p:cNvSpPr/>
          <p:nvPr/>
        </p:nvSpPr>
        <p:spPr>
          <a:xfrm>
            <a:off x="1309610" y="2839533"/>
            <a:ext cx="152849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&lt;T&gt;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D6457B-83BB-4446-8A33-E5446A658B8F}"/>
              </a:ext>
            </a:extLst>
          </p:cNvPr>
          <p:cNvSpPr/>
          <p:nvPr/>
        </p:nvSpPr>
        <p:spPr>
          <a:xfrm>
            <a:off x="352491" y="1043837"/>
            <a:ext cx="11478148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Usando tipos de datos genéricos</a:t>
            </a:r>
          </a:p>
        </p:txBody>
      </p:sp>
    </p:spTree>
    <p:extLst>
      <p:ext uri="{BB962C8B-B14F-4D97-AF65-F5344CB8AC3E}">
        <p14:creationId xmlns:p14="http://schemas.microsoft.com/office/powerpoint/2010/main" val="128779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/>
      <p:bldP spid="3" grpId="0" animBg="1"/>
      <p:bldP spid="9" grpId="0"/>
      <p:bldP spid="13" grpId="0" animBg="1"/>
      <p:bldP spid="14" grpId="0"/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2382668" y="3096602"/>
            <a:ext cx="7426713" cy="6647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Tipos</a:t>
            </a:r>
            <a:r>
              <a:rPr lang="en-US" alt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de </a:t>
            </a:r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Datos</a:t>
            </a:r>
            <a:r>
              <a:rPr lang="en-US" alt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Genéricos</a:t>
            </a:r>
            <a:endParaRPr lang="en-US" altLang="en-US" sz="4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70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Parametrización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Tipos</a:t>
            </a:r>
            <a:endParaRPr lang="en-GB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A67D1-8233-F54E-ABDF-8B5AEDD91A25}"/>
              </a:ext>
            </a:extLst>
          </p:cNvPr>
          <p:cNvSpPr/>
          <p:nvPr/>
        </p:nvSpPr>
        <p:spPr>
          <a:xfrm>
            <a:off x="352491" y="1043837"/>
            <a:ext cx="11478148" cy="381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Permiten crear clases, interfaces y métodos en los que </a:t>
            </a:r>
            <a:r>
              <a:rPr lang="es-EC" sz="2800" b="1" dirty="0">
                <a:latin typeface="+mj-lt"/>
                <a:cs typeface="Arial" pitchFamily="34" charset="0"/>
              </a:rPr>
              <a:t>los tipos de datos</a:t>
            </a:r>
            <a:r>
              <a:rPr lang="es-EC" sz="2800" dirty="0">
                <a:latin typeface="+mj-lt"/>
                <a:cs typeface="Arial" pitchFamily="34" charset="0"/>
              </a:rPr>
              <a:t> sobre los que opera se especifican como parámetros.</a:t>
            </a:r>
          </a:p>
          <a:p>
            <a:pPr>
              <a:lnSpc>
                <a:spcPct val="150000"/>
              </a:lnSpc>
            </a:pPr>
            <a:endParaRPr lang="es-EC" sz="28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En una </a:t>
            </a:r>
            <a:r>
              <a:rPr lang="es-EC" sz="2800" b="1" dirty="0">
                <a:latin typeface="+mj-lt"/>
                <a:cs typeface="Arial" pitchFamily="34" charset="0"/>
              </a:rPr>
              <a:t>parametrización de tipos</a:t>
            </a:r>
            <a:r>
              <a:rPr lang="es-EC" sz="2800" dirty="0">
                <a:latin typeface="+mj-lt"/>
                <a:cs typeface="Arial" pitchFamily="34" charset="0"/>
              </a:rPr>
              <a:t> usamos </a:t>
            </a:r>
            <a:r>
              <a:rPr lang="es-EC" sz="2800" b="1" u="sng" dirty="0">
                <a:latin typeface="+mj-lt"/>
                <a:cs typeface="Arial" pitchFamily="34" charset="0"/>
              </a:rPr>
              <a:t>parámetros de tipo</a:t>
            </a:r>
            <a:r>
              <a:rPr lang="es-EC" sz="2800" dirty="0">
                <a:latin typeface="+mj-lt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s-EC" sz="28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Asi podemos crear, clases genéricas, interfaces genéricas, o métodos </a:t>
            </a:r>
            <a:r>
              <a:rPr lang="es-EC" sz="2800" b="1" dirty="0">
                <a:latin typeface="+mj-lt"/>
                <a:cs typeface="Arial" pitchFamily="34" charset="0"/>
              </a:rPr>
              <a:t>genéricos</a:t>
            </a:r>
            <a:r>
              <a:rPr lang="es-EC" sz="2800" dirty="0">
                <a:latin typeface="+mj-lt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93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Ventajas</a:t>
            </a:r>
            <a:endParaRPr lang="en-GB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A67D1-8233-F54E-ABDF-8B5AEDD91A25}"/>
              </a:ext>
            </a:extLst>
          </p:cNvPr>
          <p:cNvSpPr/>
          <p:nvPr/>
        </p:nvSpPr>
        <p:spPr>
          <a:xfrm>
            <a:off x="352491" y="1043837"/>
            <a:ext cx="11478148" cy="51038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El </a:t>
            </a:r>
            <a:r>
              <a:rPr lang="es-EC" sz="2800" b="1" dirty="0">
                <a:latin typeface="+mj-lt"/>
                <a:cs typeface="Arial" pitchFamily="34" charset="0"/>
              </a:rPr>
              <a:t>código genérico</a:t>
            </a:r>
            <a:r>
              <a:rPr lang="es-EC" sz="2800" dirty="0">
                <a:latin typeface="+mj-lt"/>
                <a:cs typeface="Arial" pitchFamily="34" charset="0"/>
              </a:rPr>
              <a:t> trabaja automáticamente con el tipo de datos pasados a su parámetro de tipo.</a:t>
            </a:r>
          </a:p>
          <a:p>
            <a:pPr>
              <a:lnSpc>
                <a:spcPct val="150000"/>
              </a:lnSpc>
            </a:pPr>
            <a:endParaRPr lang="es-EC" sz="28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Ejemplo: La búsqueda binaria es </a:t>
            </a:r>
            <a:r>
              <a:rPr lang="es-EC" sz="2800" i="1" dirty="0">
                <a:latin typeface="+mj-lt"/>
                <a:cs typeface="Arial" pitchFamily="34" charset="0"/>
              </a:rPr>
              <a:t>la misma</a:t>
            </a:r>
            <a:r>
              <a:rPr lang="es-EC" sz="2800" dirty="0">
                <a:latin typeface="+mj-lt"/>
                <a:cs typeface="Arial" pitchFamily="34" charset="0"/>
              </a:rPr>
              <a:t> ya sea que se esté buscando números, o cadenas de caracteres, o estudiantes, o materias, etc.</a:t>
            </a:r>
          </a:p>
          <a:p>
            <a:pPr>
              <a:lnSpc>
                <a:spcPct val="150000"/>
              </a:lnSpc>
            </a:pPr>
            <a:endParaRPr lang="es-EC" sz="28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Con genéricos, se puede definir el algoritmo una vez y aplicarlo a varios tipos de datos sin mayor esfuerzo adicional.</a:t>
            </a:r>
          </a:p>
        </p:txBody>
      </p:sp>
    </p:spTree>
    <p:extLst>
      <p:ext uri="{BB962C8B-B14F-4D97-AF65-F5344CB8AC3E}">
        <p14:creationId xmlns:p14="http://schemas.microsoft.com/office/powerpoint/2010/main" val="120637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A67D1-8233-F54E-ABDF-8B5AEDD91A25}"/>
              </a:ext>
            </a:extLst>
          </p:cNvPr>
          <p:cNvSpPr/>
          <p:nvPr/>
        </p:nvSpPr>
        <p:spPr>
          <a:xfrm>
            <a:off x="1140768" y="1472895"/>
            <a:ext cx="8208912" cy="25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C" sz="2800" dirty="0">
                <a:latin typeface="+mj-lt"/>
                <a:cs typeface="Arial" pitchFamily="34" charset="0"/>
              </a:rPr>
              <a:t>Tipos de Datos Genéricos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C" sz="2800" dirty="0">
                <a:latin typeface="+mj-lt"/>
                <a:cs typeface="Arial" pitchFamily="34" charset="0"/>
              </a:rPr>
              <a:t>Por qué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C" sz="2800" dirty="0">
                <a:latin typeface="+mj-lt"/>
                <a:cs typeface="Arial" pitchFamily="34" charset="0"/>
              </a:rPr>
              <a:t>Qué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C" sz="2800" dirty="0">
                <a:latin typeface="+mj-lt"/>
                <a:cs typeface="Arial" pitchFamily="34" charset="0"/>
              </a:rPr>
              <a:t>Cómo (en Java)</a:t>
            </a:r>
          </a:p>
        </p:txBody>
      </p:sp>
    </p:spTree>
    <p:extLst>
      <p:ext uri="{BB962C8B-B14F-4D97-AF65-F5344CB8AC3E}">
        <p14:creationId xmlns:p14="http://schemas.microsoft.com/office/powerpoint/2010/main" val="367296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3540461" y="3096602"/>
            <a:ext cx="5111143" cy="6647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Genéricos</a:t>
            </a:r>
            <a:r>
              <a:rPr lang="en-US" alt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en</a:t>
            </a:r>
            <a:r>
              <a:rPr lang="en-US" alt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Java</a:t>
            </a:r>
            <a:endParaRPr lang="en-US" altLang="en-US" sz="4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85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Cómo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se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hace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A67D1-8233-F54E-ABDF-8B5AEDD91A25}"/>
              </a:ext>
            </a:extLst>
          </p:cNvPr>
          <p:cNvSpPr/>
          <p:nvPr/>
        </p:nvSpPr>
        <p:spPr>
          <a:xfrm>
            <a:off x="352491" y="1043837"/>
            <a:ext cx="11663297" cy="2895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Hay dos formas de usar tipos de datos genéricos en Java:</a:t>
            </a:r>
          </a:p>
          <a:p>
            <a:pPr>
              <a:lnSpc>
                <a:spcPct val="150000"/>
              </a:lnSpc>
            </a:pPr>
            <a:endParaRPr lang="es-EC" sz="2800" dirty="0">
              <a:latin typeface="+mj-lt"/>
              <a:cs typeface="Arial" pitchFamily="34" charset="0"/>
            </a:endParaRPr>
          </a:p>
          <a:p>
            <a:pPr marL="914400" lvl="1" indent="-457200">
              <a:lnSpc>
                <a:spcPct val="200000"/>
              </a:lnSpc>
              <a:buFont typeface="Wingdings" pitchFamily="2" charset="2"/>
              <a:buChar char="§"/>
            </a:pPr>
            <a:r>
              <a:rPr lang="es-EC" sz="2800" dirty="0">
                <a:latin typeface="+mj-lt"/>
                <a:cs typeface="Arial" pitchFamily="34" charset="0"/>
              </a:rPr>
              <a:t>Usando la clase </a:t>
            </a:r>
            <a:r>
              <a:rPr lang="es-EC" sz="2800" dirty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marL="914400" lvl="1" indent="-457200">
              <a:lnSpc>
                <a:spcPct val="200000"/>
              </a:lnSpc>
              <a:buFont typeface="Wingdings" pitchFamily="2" charset="2"/>
              <a:buChar char="§"/>
            </a:pPr>
            <a:r>
              <a:rPr lang="es-EC" sz="2800" dirty="0">
                <a:latin typeface="+mj-lt"/>
                <a:cs typeface="Arial" pitchFamily="34" charset="0"/>
              </a:rPr>
              <a:t>Usando parámetros de tipo</a:t>
            </a:r>
          </a:p>
        </p:txBody>
      </p:sp>
    </p:spTree>
    <p:extLst>
      <p:ext uri="{BB962C8B-B14F-4D97-AF65-F5344CB8AC3E}">
        <p14:creationId xmlns:p14="http://schemas.microsoft.com/office/powerpoint/2010/main" val="381753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clase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A67D1-8233-F54E-ABDF-8B5AEDD91A25}"/>
              </a:ext>
            </a:extLst>
          </p:cNvPr>
          <p:cNvSpPr/>
          <p:nvPr/>
        </p:nvSpPr>
        <p:spPr>
          <a:xfrm>
            <a:off x="352491" y="1043837"/>
            <a:ext cx="11663297" cy="25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Es la primera forma de usar genéricos en Java</a:t>
            </a:r>
          </a:p>
          <a:p>
            <a:pPr>
              <a:lnSpc>
                <a:spcPct val="150000"/>
              </a:lnSpc>
            </a:pPr>
            <a:endParaRPr lang="es-EC" sz="28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Debido a que Object es la superclase de toda clase, una referencia de Object puede referirse a cualquier tipo de objeto.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C9DABE-0E86-2746-9F8B-F538E75EA599}"/>
              </a:ext>
            </a:extLst>
          </p:cNvPr>
          <p:cNvSpPr/>
          <p:nvPr/>
        </p:nvSpPr>
        <p:spPr>
          <a:xfrm>
            <a:off x="676276" y="4802234"/>
            <a:ext cx="540537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sz="3200" b="1" dirty="0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aMethod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3200" b="1" dirty="0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 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1C0550-68E2-7142-893C-19FEBCBD8565}"/>
              </a:ext>
            </a:extLst>
          </p:cNvPr>
          <p:cNvSpPr/>
          <p:nvPr/>
        </p:nvSpPr>
        <p:spPr>
          <a:xfrm>
            <a:off x="7896262" y="3787821"/>
            <a:ext cx="381949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aMethod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AE62F0-C224-7F41-8660-61F4DE1DF3F3}"/>
              </a:ext>
            </a:extLst>
          </p:cNvPr>
          <p:cNvSpPr/>
          <p:nvPr/>
        </p:nvSpPr>
        <p:spPr>
          <a:xfrm>
            <a:off x="7896262" y="4464096"/>
            <a:ext cx="381949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aMethod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3862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“Hola”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00C3D-4C8D-D340-A553-D5BEF5EE4D63}"/>
              </a:ext>
            </a:extLst>
          </p:cNvPr>
          <p:cNvSpPr/>
          <p:nvPr/>
        </p:nvSpPr>
        <p:spPr>
          <a:xfrm>
            <a:off x="7896262" y="5140371"/>
            <a:ext cx="381949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aMethod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(1.78)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BFE436-747B-A444-9F93-9A1A7A0D02CD}"/>
              </a:ext>
            </a:extLst>
          </p:cNvPr>
          <p:cNvSpPr/>
          <p:nvPr/>
        </p:nvSpPr>
        <p:spPr>
          <a:xfrm>
            <a:off x="7896262" y="5816646"/>
            <a:ext cx="381949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aMethod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aCar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E9BBECB-23FE-8B44-BFEB-84C4FE033116}"/>
              </a:ext>
            </a:extLst>
          </p:cNvPr>
          <p:cNvSpPr/>
          <p:nvPr/>
        </p:nvSpPr>
        <p:spPr>
          <a:xfrm>
            <a:off x="6662704" y="4802233"/>
            <a:ext cx="514351" cy="492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9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/>
      <p:bldP spid="8" grpId="0"/>
      <p:bldP spid="9" grpId="0"/>
      <p:bldP spid="10" grpId="0"/>
      <p:bldP spid="11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Pero…</a:t>
            </a:r>
            <a:endParaRPr lang="en-GB" sz="36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C9DABE-0E86-2746-9F8B-F538E75EA599}"/>
              </a:ext>
            </a:extLst>
          </p:cNvPr>
          <p:cNvSpPr/>
          <p:nvPr/>
        </p:nvSpPr>
        <p:spPr>
          <a:xfrm>
            <a:off x="84665" y="4006897"/>
            <a:ext cx="60960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2800" b="1" dirty="0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theResult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2800" b="1" dirty="0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) o;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0DECD7-C9E3-5547-90C9-355706155F53}"/>
              </a:ext>
            </a:extLst>
          </p:cNvPr>
          <p:cNvSpPr/>
          <p:nvPr/>
        </p:nvSpPr>
        <p:spPr>
          <a:xfrm>
            <a:off x="1243914" y="2149229"/>
            <a:ext cx="970417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sz="3200" b="1" dirty="0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GB" sz="3200" b="1" dirty="0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aMethod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3200" b="1" dirty="0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 Student(…));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A52F1A-F03B-7846-8E0D-744B86A3771A}"/>
              </a:ext>
            </a:extLst>
          </p:cNvPr>
          <p:cNvSpPr/>
          <p:nvPr/>
        </p:nvSpPr>
        <p:spPr>
          <a:xfrm>
            <a:off x="7267180" y="4006897"/>
            <a:ext cx="484015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GB" sz="2800" b="1" dirty="0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theResult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2800" b="1" dirty="0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) o;</a:t>
            </a:r>
          </a:p>
        </p:txBody>
      </p:sp>
    </p:spTree>
    <p:extLst>
      <p:ext uri="{BB962C8B-B14F-4D97-AF65-F5344CB8AC3E}">
        <p14:creationId xmlns:p14="http://schemas.microsoft.com/office/powerpoint/2010/main" val="105693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¿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Cómo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se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hace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A67D1-8233-F54E-ABDF-8B5AEDD91A25}"/>
              </a:ext>
            </a:extLst>
          </p:cNvPr>
          <p:cNvSpPr/>
          <p:nvPr/>
        </p:nvSpPr>
        <p:spPr>
          <a:xfrm>
            <a:off x="352491" y="1043837"/>
            <a:ext cx="11663297" cy="51038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i="1" dirty="0">
                <a:latin typeface="+mj-lt"/>
                <a:cs typeface="Arial" pitchFamily="34" charset="0"/>
              </a:rPr>
              <a:t>Casts</a:t>
            </a:r>
            <a:r>
              <a:rPr lang="es-EC" sz="2800" dirty="0">
                <a:latin typeface="+mj-lt"/>
                <a:cs typeface="Arial" pitchFamily="34" charset="0"/>
              </a:rPr>
              <a:t> necesarios para convertir explícitamente de </a:t>
            </a:r>
            <a:r>
              <a:rPr lang="es-EC" sz="2800" dirty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s-EC" sz="2800" dirty="0">
                <a:latin typeface="+mj-lt"/>
                <a:cs typeface="Arial" pitchFamily="34" charset="0"/>
              </a:rPr>
              <a:t> al tipo real de datos sobre los que se va a operar.</a:t>
            </a:r>
          </a:p>
          <a:p>
            <a:pPr>
              <a:lnSpc>
                <a:spcPct val="150000"/>
              </a:lnSpc>
            </a:pPr>
            <a:endParaRPr lang="es-EC" sz="28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No es seguro: Posibles errores durante tiempo de ejecución cuando los casts no son posibles.</a:t>
            </a:r>
          </a:p>
          <a:p>
            <a:pPr>
              <a:lnSpc>
                <a:spcPct val="150000"/>
              </a:lnSpc>
            </a:pPr>
            <a:endParaRPr lang="es-EC" sz="28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En 2004, Java introdujo </a:t>
            </a:r>
            <a:r>
              <a:rPr lang="es-EC" sz="2800" i="1" dirty="0">
                <a:latin typeface="+mj-lt"/>
                <a:cs typeface="Arial" pitchFamily="34" charset="0"/>
              </a:rPr>
              <a:t>Generics</a:t>
            </a:r>
            <a:r>
              <a:rPr lang="es-EC" sz="2800" dirty="0">
                <a:latin typeface="+mj-lt"/>
                <a:cs typeface="Arial" pitchFamily="34" charset="0"/>
              </a:rPr>
              <a:t> para solucionar este problema y logar seguridad en tiempo de compilación.</a:t>
            </a:r>
          </a:p>
        </p:txBody>
      </p:sp>
    </p:spTree>
    <p:extLst>
      <p:ext uri="{BB962C8B-B14F-4D97-AF65-F5344CB8AC3E}">
        <p14:creationId xmlns:p14="http://schemas.microsoft.com/office/powerpoint/2010/main" val="20064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4270630" y="3096602"/>
            <a:ext cx="3650808" cy="6647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Java </a:t>
            </a:r>
            <a:r>
              <a:rPr lang="en-US" altLang="en-US" sz="48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Generics</a:t>
            </a:r>
            <a:endParaRPr lang="en-US" altLang="en-US" sz="4800" i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73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A67D1-8233-F54E-ABDF-8B5AEDD91A25}"/>
              </a:ext>
            </a:extLst>
          </p:cNvPr>
          <p:cNvSpPr/>
          <p:nvPr/>
        </p:nvSpPr>
        <p:spPr>
          <a:xfrm>
            <a:off x="264352" y="1043837"/>
            <a:ext cx="11663297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Objetivo: Diseñar una clase que permit almacenar un artículo en una caja fuerte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47DE66-6BB3-2F46-BD24-E17195B845D2}"/>
              </a:ext>
            </a:extLst>
          </p:cNvPr>
          <p:cNvSpPr/>
          <p:nvPr/>
        </p:nvSpPr>
        <p:spPr>
          <a:xfrm>
            <a:off x="4417946" y="2987988"/>
            <a:ext cx="3356107" cy="2041061"/>
          </a:xfrm>
          <a:prstGeom prst="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EFAA69-DCD3-3B44-89D8-DD9BBD4DCE7F}"/>
              </a:ext>
            </a:extLst>
          </p:cNvPr>
          <p:cNvSpPr/>
          <p:nvPr/>
        </p:nvSpPr>
        <p:spPr>
          <a:xfrm>
            <a:off x="5571068" y="4820686"/>
            <a:ext cx="1049866" cy="993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C" sz="4800" dirty="0">
                <a:latin typeface="+mj-lt"/>
                <a:cs typeface="Arial" pitchFamily="34" charset="0"/>
              </a:rPr>
              <a:t>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0CBE0-883D-3C40-8EDB-B5C202B1DB5B}"/>
              </a:ext>
            </a:extLst>
          </p:cNvPr>
          <p:cNvSpPr/>
          <p:nvPr/>
        </p:nvSpPr>
        <p:spPr>
          <a:xfrm>
            <a:off x="4417949" y="3300805"/>
            <a:ext cx="3356104" cy="993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C" sz="4800" dirty="0">
                <a:latin typeface="+mj-lt"/>
                <a:cs typeface="Arial" pitchFamily="34" charset="0"/>
              </a:rPr>
              <a:t>article</a:t>
            </a:r>
          </a:p>
        </p:txBody>
      </p:sp>
    </p:spTree>
    <p:extLst>
      <p:ext uri="{BB962C8B-B14F-4D97-AF65-F5344CB8AC3E}">
        <p14:creationId xmlns:p14="http://schemas.microsoft.com/office/powerpoint/2010/main" val="417462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Una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posible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implementación</a:t>
            </a:r>
            <a:endParaRPr lang="en-GB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8B4A5C-8778-D042-A7FA-61B68E157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66" y="1012593"/>
            <a:ext cx="7424668" cy="579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49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Una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posible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implementación</a:t>
            </a:r>
            <a:endParaRPr lang="en-GB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8B4A5C-8778-D042-A7FA-61B68E157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66" y="1012593"/>
            <a:ext cx="7424668" cy="579460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D67D6E-49A1-A24F-8E2D-7336F5DCC84F}"/>
              </a:ext>
            </a:extLst>
          </p:cNvPr>
          <p:cNvSpPr/>
          <p:nvPr/>
        </p:nvSpPr>
        <p:spPr>
          <a:xfrm>
            <a:off x="2990335" y="1544594"/>
            <a:ext cx="5239265" cy="69197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72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Una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posible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implementación</a:t>
            </a:r>
            <a:endParaRPr lang="en-GB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8B4A5C-8778-D042-A7FA-61B68E157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66" y="1012593"/>
            <a:ext cx="7424668" cy="579460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D67D6E-49A1-A24F-8E2D-7336F5DCC84F}"/>
              </a:ext>
            </a:extLst>
          </p:cNvPr>
          <p:cNvSpPr/>
          <p:nvPr/>
        </p:nvSpPr>
        <p:spPr>
          <a:xfrm>
            <a:off x="2990335" y="2273642"/>
            <a:ext cx="5239265" cy="124803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3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4263438" y="3096602"/>
            <a:ext cx="3665171" cy="6647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Introducción</a:t>
            </a:r>
            <a:endParaRPr lang="en-US" altLang="en-US" sz="4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783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Uso</a:t>
            </a:r>
            <a:endParaRPr lang="en-GB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3D7AA-8DB5-BD47-8E89-85C338745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041400"/>
            <a:ext cx="89408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85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Pero…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C5CBC1-7133-A24B-9981-A12356CF3122}"/>
              </a:ext>
            </a:extLst>
          </p:cNvPr>
          <p:cNvSpPr/>
          <p:nvPr/>
        </p:nvSpPr>
        <p:spPr>
          <a:xfrm>
            <a:off x="148281" y="1177204"/>
            <a:ext cx="1189955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200" dirty="0">
                <a:latin typeface="+mj-lt"/>
              </a:rPr>
              <a:t>Solución limitada: artículos representados solo como objetos </a:t>
            </a:r>
            <a:r>
              <a:rPr lang="es-ES_tradnl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s-ES_tradnl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_tradnl" sz="3200" dirty="0">
              <a:latin typeface="+mj-lt"/>
            </a:endParaRPr>
          </a:p>
          <a:p>
            <a:r>
              <a:rPr lang="es-ES_tradnl" sz="3200" dirty="0">
                <a:latin typeface="+mj-lt"/>
              </a:rPr>
              <a:t>Requerimiento adicional: Se necesita almacenar mas información acerca de los artículos, permitiendo cualquier TDA.</a:t>
            </a:r>
          </a:p>
          <a:p>
            <a:endParaRPr lang="es-ES_tradnl" sz="3200" dirty="0">
              <a:latin typeface="+mj-lt"/>
            </a:endParaRPr>
          </a:p>
          <a:p>
            <a:r>
              <a:rPr lang="es-ES_tradnl" sz="3200" dirty="0">
                <a:latin typeface="+mj-lt"/>
              </a:rPr>
              <a:t>Por ejemplo:</a:t>
            </a:r>
          </a:p>
          <a:p>
            <a:r>
              <a:rPr lang="es-ES_tradnl" sz="3200" dirty="0">
                <a:latin typeface="+mj-lt"/>
              </a:rPr>
              <a:t>	TDA </a:t>
            </a:r>
            <a:r>
              <a:rPr lang="es-ES_tradnl" sz="3200" dirty="0" err="1">
                <a:latin typeface="+mj-lt"/>
              </a:rPr>
              <a:t>DiscoDuro</a:t>
            </a:r>
            <a:endParaRPr lang="es-ES_tradnl" sz="3200" dirty="0">
              <a:latin typeface="+mj-lt"/>
            </a:endParaRPr>
          </a:p>
          <a:p>
            <a:r>
              <a:rPr lang="es-ES_tradnl" sz="3200" dirty="0">
                <a:latin typeface="+mj-lt"/>
              </a:rPr>
              <a:t>	TDA Joya</a:t>
            </a:r>
          </a:p>
          <a:p>
            <a:r>
              <a:rPr lang="es-ES_tradnl" sz="3200" dirty="0">
                <a:latin typeface="+mj-lt"/>
              </a:rPr>
              <a:t>	TDA Laptop</a:t>
            </a:r>
          </a:p>
          <a:p>
            <a:r>
              <a:rPr lang="es-ES_tradnl" sz="3200" dirty="0">
                <a:latin typeface="+mj-lt"/>
              </a:rPr>
              <a:t>	TDA Dinero</a:t>
            </a:r>
          </a:p>
          <a:p>
            <a:r>
              <a:rPr lang="es-ES_tradnl" sz="3200" dirty="0">
                <a:latin typeface="+mj-lt"/>
              </a:rPr>
              <a:t>	TDA </a:t>
            </a:r>
            <a:r>
              <a:rPr lang="es-ES_tradnl" sz="3200" dirty="0" err="1">
                <a:latin typeface="+mj-lt"/>
              </a:rPr>
              <a:t>Camara</a:t>
            </a:r>
            <a:endParaRPr lang="es-ES_tradnl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843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B7346D-A67C-0048-9B74-1D1E614DD1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4" b="1736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93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Usando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B94ED-2119-FD46-92DF-1A866C426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81" y="1010674"/>
            <a:ext cx="7411639" cy="577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75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Usando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B94ED-2119-FD46-92DF-1A866C426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81" y="1010674"/>
            <a:ext cx="7411639" cy="57787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B0DE29-E82E-164E-924C-A6E7F78C7B31}"/>
              </a:ext>
            </a:extLst>
          </p:cNvPr>
          <p:cNvSpPr/>
          <p:nvPr/>
        </p:nvSpPr>
        <p:spPr>
          <a:xfrm>
            <a:off x="2990335" y="1519880"/>
            <a:ext cx="5239265" cy="69197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4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Usando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B94ED-2119-FD46-92DF-1A866C426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81" y="1010674"/>
            <a:ext cx="7411639" cy="57787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B0DE29-E82E-164E-924C-A6E7F78C7B31}"/>
              </a:ext>
            </a:extLst>
          </p:cNvPr>
          <p:cNvSpPr/>
          <p:nvPr/>
        </p:nvSpPr>
        <p:spPr>
          <a:xfrm>
            <a:off x="2990335" y="2248929"/>
            <a:ext cx="5239265" cy="11924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29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Usando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5922A2-E181-3C45-AAE1-D2CA7824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1651000"/>
            <a:ext cx="86233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24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Usando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5922A2-E181-3C45-AAE1-D2CA7824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1651000"/>
            <a:ext cx="8623300" cy="4356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FDF76F-0B50-D04E-AD1E-96F51FECF7B1}"/>
              </a:ext>
            </a:extLst>
          </p:cNvPr>
          <p:cNvSpPr/>
          <p:nvPr/>
        </p:nvSpPr>
        <p:spPr>
          <a:xfrm>
            <a:off x="3200400" y="3731740"/>
            <a:ext cx="7055708" cy="91440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18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Usando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25E55-D5E5-3F4E-B81D-6B689836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651000"/>
            <a:ext cx="10083800" cy="4330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DD02F8-A783-2140-8519-E6AC380C1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23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Usando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25E55-D5E5-3F4E-B81D-6B689836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651000"/>
            <a:ext cx="10083800" cy="4330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DD02F8-A783-2140-8519-E6AC380C1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9519C4-01C3-0D47-81EB-3836F1AEA043}"/>
              </a:ext>
            </a:extLst>
          </p:cNvPr>
          <p:cNvSpPr/>
          <p:nvPr/>
        </p:nvSpPr>
        <p:spPr>
          <a:xfrm>
            <a:off x="5886450" y="3816350"/>
            <a:ext cx="1645920" cy="7099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3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Motivación</a:t>
            </a:r>
            <a:endParaRPr lang="en-GB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A67D1-8233-F54E-ABDF-8B5AEDD91A25}"/>
              </a:ext>
            </a:extLst>
          </p:cNvPr>
          <p:cNvSpPr/>
          <p:nvPr/>
        </p:nvSpPr>
        <p:spPr>
          <a:xfrm>
            <a:off x="352492" y="1094523"/>
            <a:ext cx="8208912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Clase </a:t>
            </a:r>
            <a:r>
              <a:rPr lang="es-EC" sz="2800" dirty="0">
                <a:latin typeface="Consolas" panose="020B0609020204030204" pitchFamily="49" charset="0"/>
                <a:cs typeface="Consolas" panose="020B0609020204030204" pitchFamily="49" charset="0"/>
              </a:rPr>
              <a:t>Operation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A03D1-201D-7C47-AB4B-C4831A1288B1}"/>
              </a:ext>
            </a:extLst>
          </p:cNvPr>
          <p:cNvSpPr/>
          <p:nvPr/>
        </p:nvSpPr>
        <p:spPr>
          <a:xfrm>
            <a:off x="352491" y="1809227"/>
            <a:ext cx="11335011" cy="31648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4 métodos estáticos para dividir un número n:</a:t>
            </a:r>
          </a:p>
          <a:p>
            <a:pPr lvl="1">
              <a:lnSpc>
                <a:spcPct val="150000"/>
              </a:lnSpc>
            </a:pPr>
            <a:r>
              <a:rPr lang="es-EC" sz="2800" dirty="0">
                <a:cs typeface="Arial" pitchFamily="34" charset="0"/>
              </a:rPr>
              <a:t>public static int </a:t>
            </a:r>
            <a:r>
              <a:rPr lang="es-EC" sz="2800" dirty="0">
                <a:latin typeface="+mj-lt"/>
                <a:cs typeface="Arial" pitchFamily="34" charset="0"/>
              </a:rPr>
              <a:t>divideByTwo</a:t>
            </a:r>
            <a:r>
              <a:rPr lang="es-EC" sz="2800" dirty="0">
                <a:cs typeface="Arial" pitchFamily="34" charset="0"/>
              </a:rPr>
              <a:t> (int n) </a:t>
            </a:r>
          </a:p>
          <a:p>
            <a:pPr lvl="1">
              <a:lnSpc>
                <a:spcPct val="150000"/>
              </a:lnSpc>
            </a:pPr>
            <a:r>
              <a:rPr lang="es-EC" sz="2800" dirty="0">
                <a:cs typeface="Arial" pitchFamily="34" charset="0"/>
              </a:rPr>
              <a:t>public static int </a:t>
            </a:r>
            <a:r>
              <a:rPr lang="es-EC" sz="2800" dirty="0">
                <a:latin typeface="+mj-lt"/>
                <a:cs typeface="Arial" pitchFamily="34" charset="0"/>
              </a:rPr>
              <a:t>divideByThree</a:t>
            </a:r>
            <a:r>
              <a:rPr lang="es-EC" sz="2800" dirty="0">
                <a:cs typeface="Arial" pitchFamily="34" charset="0"/>
              </a:rPr>
              <a:t> (int n) </a:t>
            </a:r>
            <a:endParaRPr lang="es-EC" sz="2800" dirty="0">
              <a:latin typeface="+mj-lt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C" sz="2800" dirty="0">
                <a:cs typeface="Arial" pitchFamily="34" charset="0"/>
              </a:rPr>
              <a:t>public static int </a:t>
            </a:r>
            <a:r>
              <a:rPr lang="es-EC" sz="2800" dirty="0">
                <a:latin typeface="+mj-lt"/>
                <a:cs typeface="Arial" pitchFamily="34" charset="0"/>
              </a:rPr>
              <a:t>divideByFour</a:t>
            </a:r>
            <a:r>
              <a:rPr lang="es-EC" sz="2800" dirty="0">
                <a:cs typeface="Arial" pitchFamily="34" charset="0"/>
              </a:rPr>
              <a:t> (int n) </a:t>
            </a:r>
            <a:endParaRPr lang="es-EC" sz="2800" dirty="0">
              <a:latin typeface="+mj-lt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C" sz="2800" dirty="0">
                <a:cs typeface="Arial" pitchFamily="34" charset="0"/>
              </a:rPr>
              <a:t>public static int </a:t>
            </a:r>
            <a:r>
              <a:rPr lang="es-EC" sz="2800" dirty="0">
                <a:latin typeface="+mj-lt"/>
                <a:cs typeface="Arial" pitchFamily="34" charset="0"/>
              </a:rPr>
              <a:t>divideByFive</a:t>
            </a:r>
            <a:r>
              <a:rPr lang="es-EC" sz="2800" dirty="0">
                <a:cs typeface="Arial" pitchFamily="34" charset="0"/>
              </a:rPr>
              <a:t> (int n)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5AA9FE-D0E4-FC43-9168-DE3991A9409B}"/>
              </a:ext>
            </a:extLst>
          </p:cNvPr>
          <p:cNvSpPr/>
          <p:nvPr/>
        </p:nvSpPr>
        <p:spPr>
          <a:xfrm>
            <a:off x="1991544" y="5445806"/>
            <a:ext cx="8208912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¿Cuál es el problema con esta estrategia?</a:t>
            </a:r>
          </a:p>
        </p:txBody>
      </p:sp>
    </p:spTree>
    <p:extLst>
      <p:ext uri="{BB962C8B-B14F-4D97-AF65-F5344CB8AC3E}">
        <p14:creationId xmlns:p14="http://schemas.microsoft.com/office/powerpoint/2010/main" val="335507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8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¿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Cuál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es el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problema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lang="en-GB" sz="36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B94ED-2119-FD46-92DF-1A866C426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81" y="1010674"/>
            <a:ext cx="7411639" cy="57787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D83B38-0F4C-FD49-B9C1-E34F455A3976}"/>
              </a:ext>
            </a:extLst>
          </p:cNvPr>
          <p:cNvSpPr/>
          <p:nvPr/>
        </p:nvSpPr>
        <p:spPr>
          <a:xfrm>
            <a:off x="4368800" y="1614572"/>
            <a:ext cx="1088724" cy="4548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53C24-E09E-AD45-9B8D-BA9DFBF9D702}"/>
              </a:ext>
            </a:extLst>
          </p:cNvPr>
          <p:cNvSpPr/>
          <p:nvPr/>
        </p:nvSpPr>
        <p:spPr>
          <a:xfrm>
            <a:off x="4888632" y="2297965"/>
            <a:ext cx="1079032" cy="4548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235358-1E3B-194D-A348-BDAAC368342A}"/>
              </a:ext>
            </a:extLst>
          </p:cNvPr>
          <p:cNvSpPr/>
          <p:nvPr/>
        </p:nvSpPr>
        <p:spPr>
          <a:xfrm>
            <a:off x="4185986" y="3645500"/>
            <a:ext cx="1127159" cy="4548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9C398F-9FD6-514A-BDAD-72BD3A1CA01F}"/>
              </a:ext>
            </a:extLst>
          </p:cNvPr>
          <p:cNvSpPr/>
          <p:nvPr/>
        </p:nvSpPr>
        <p:spPr>
          <a:xfrm>
            <a:off x="6881059" y="5012287"/>
            <a:ext cx="1088659" cy="4548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09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573C14-5BDB-2947-822B-6CEFE53F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422" y="1025610"/>
            <a:ext cx="6595902" cy="58323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Generalizando</a:t>
            </a:r>
            <a:endParaRPr lang="en-GB" sz="36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77C89-17E7-6D4C-B28C-7BB4B0DC8B9A}"/>
              </a:ext>
            </a:extLst>
          </p:cNvPr>
          <p:cNvSpPr/>
          <p:nvPr/>
        </p:nvSpPr>
        <p:spPr>
          <a:xfrm>
            <a:off x="4322205" y="1695422"/>
            <a:ext cx="311579" cy="4104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20E9D-3463-7541-9941-8EB55E347E81}"/>
              </a:ext>
            </a:extLst>
          </p:cNvPr>
          <p:cNvSpPr/>
          <p:nvPr/>
        </p:nvSpPr>
        <p:spPr>
          <a:xfrm>
            <a:off x="4819639" y="2368421"/>
            <a:ext cx="311579" cy="4104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C89D0-3E44-F342-82FC-74E64DF929EE}"/>
              </a:ext>
            </a:extLst>
          </p:cNvPr>
          <p:cNvSpPr/>
          <p:nvPr/>
        </p:nvSpPr>
        <p:spPr>
          <a:xfrm>
            <a:off x="4166415" y="3736586"/>
            <a:ext cx="311579" cy="4104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A02ECA-0342-4348-B24F-23CE707B751F}"/>
              </a:ext>
            </a:extLst>
          </p:cNvPr>
          <p:cNvSpPr/>
          <p:nvPr/>
        </p:nvSpPr>
        <p:spPr>
          <a:xfrm>
            <a:off x="6829148" y="5089898"/>
            <a:ext cx="311579" cy="4104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96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573C14-5BDB-2947-822B-6CEFE53F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477" y="1040514"/>
            <a:ext cx="6579047" cy="58174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&lt;T&gt;</a:t>
            </a:r>
            <a:endParaRPr lang="en-GB" sz="36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9FEC49-C6AF-D74E-B20C-1457BBD0E84C}"/>
              </a:ext>
            </a:extLst>
          </p:cNvPr>
          <p:cNvSpPr/>
          <p:nvPr/>
        </p:nvSpPr>
        <p:spPr>
          <a:xfrm>
            <a:off x="4977113" y="1040514"/>
            <a:ext cx="1088659" cy="4104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94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573C14-5BDB-2947-822B-6CEFE53F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477" y="1040514"/>
            <a:ext cx="6579047" cy="58174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&lt;T&gt;</a:t>
            </a:r>
            <a:endParaRPr lang="en-GB" sz="36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9FEC49-C6AF-D74E-B20C-1457BBD0E84C}"/>
              </a:ext>
            </a:extLst>
          </p:cNvPr>
          <p:cNvSpPr/>
          <p:nvPr/>
        </p:nvSpPr>
        <p:spPr>
          <a:xfrm>
            <a:off x="4977113" y="1040514"/>
            <a:ext cx="1088659" cy="4104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3D052-3F87-FB4D-BA04-1B8ED9BCC1DB}"/>
              </a:ext>
            </a:extLst>
          </p:cNvPr>
          <p:cNvSpPr/>
          <p:nvPr/>
        </p:nvSpPr>
        <p:spPr>
          <a:xfrm>
            <a:off x="8450318" y="1245731"/>
            <a:ext cx="33580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s-ES_tradnl" sz="3200" dirty="0">
                <a:solidFill>
                  <a:srgbClr val="C00000"/>
                </a:solidFill>
              </a:rPr>
              <a:t> es un parámetro de tipo</a:t>
            </a:r>
          </a:p>
          <a:p>
            <a:pPr algn="ctr"/>
            <a:endParaRPr lang="es-ES_tradnl" sz="3200" dirty="0">
              <a:solidFill>
                <a:srgbClr val="C00000"/>
              </a:solidFill>
            </a:endParaRPr>
          </a:p>
          <a:p>
            <a:pPr algn="ctr"/>
            <a:r>
              <a:rPr lang="es-ES_tradnl" sz="3200" dirty="0">
                <a:solidFill>
                  <a:srgbClr val="C00000"/>
                </a:solidFill>
              </a:rPr>
              <a:t>(siempre ente  </a:t>
            </a:r>
            <a:r>
              <a:rPr lang="es-ES_tradnl" sz="3200" b="1" dirty="0">
                <a:solidFill>
                  <a:srgbClr val="C00000"/>
                </a:solidFill>
              </a:rPr>
              <a:t>&lt;&gt;</a:t>
            </a:r>
            <a:r>
              <a:rPr lang="es-ES_tradnl" sz="3200" dirty="0">
                <a:solidFill>
                  <a:srgbClr val="C00000"/>
                </a:solidFill>
              </a:rPr>
              <a:t> 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85601-7C73-8C41-82FF-7EC94C559127}"/>
              </a:ext>
            </a:extLst>
          </p:cNvPr>
          <p:cNvSpPr/>
          <p:nvPr/>
        </p:nvSpPr>
        <p:spPr>
          <a:xfrm>
            <a:off x="8450318" y="3657855"/>
            <a:ext cx="33580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Box</a:t>
            </a:r>
            <a:r>
              <a:rPr lang="es-ES_tradnl" sz="3200" dirty="0">
                <a:solidFill>
                  <a:srgbClr val="C00000"/>
                </a:solidFill>
              </a:rPr>
              <a:t> es una clase genérica</a:t>
            </a:r>
          </a:p>
        </p:txBody>
      </p:sp>
    </p:spTree>
    <p:extLst>
      <p:ext uri="{BB962C8B-B14F-4D97-AF65-F5344CB8AC3E}">
        <p14:creationId xmlns:p14="http://schemas.microsoft.com/office/powerpoint/2010/main" val="986506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Usando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la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clase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genérica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Box</a:t>
            </a:r>
            <a:endParaRPr lang="en-GB" sz="36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5059F-4A87-314A-80F4-6183B9BB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40" y="1134386"/>
            <a:ext cx="10803321" cy="572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9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Algunas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b="1" u="sng" dirty="0" err="1">
                <a:solidFill>
                  <a:srgbClr val="FFFFFF"/>
                </a:solidFill>
                <a:latin typeface="Arial"/>
                <a:cs typeface="Arial"/>
              </a:rPr>
              <a:t>Convenciones</a:t>
            </a:r>
            <a:endParaRPr lang="en-GB" sz="3600" b="1" u="sng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185EF91-3054-124D-86B5-EE6659E51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38" y="1182414"/>
            <a:ext cx="11366938" cy="5202620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+mj-lt"/>
              </a:rPr>
              <a:t>Los nombres de parámetros de tipo son:</a:t>
            </a:r>
          </a:p>
          <a:p>
            <a:pPr lvl="1"/>
            <a:r>
              <a:rPr lang="es-ES" sz="2800" dirty="0">
                <a:latin typeface="+mj-lt"/>
              </a:rPr>
              <a:t>Simples</a:t>
            </a:r>
          </a:p>
          <a:p>
            <a:pPr lvl="1"/>
            <a:r>
              <a:rPr lang="es-ES" sz="2800" dirty="0">
                <a:latin typeface="+mj-lt"/>
              </a:rPr>
              <a:t>Letras mayúsculas</a:t>
            </a:r>
          </a:p>
          <a:p>
            <a:pPr lvl="1"/>
            <a:endParaRPr lang="es-ES" sz="2800" dirty="0">
              <a:latin typeface="+mj-lt"/>
            </a:endParaRPr>
          </a:p>
          <a:p>
            <a:r>
              <a:rPr lang="es-ES" sz="3200" dirty="0">
                <a:latin typeface="+mj-lt"/>
              </a:rPr>
              <a:t>Nombres de tipos de parámetros más comúnmente usados</a:t>
            </a:r>
          </a:p>
          <a:p>
            <a:pPr lvl="1"/>
            <a:r>
              <a:rPr lang="en-US" sz="2800" dirty="0">
                <a:latin typeface="+mj-lt"/>
              </a:rPr>
              <a:t>E - Element (</a:t>
            </a:r>
            <a:r>
              <a:rPr lang="en-US" sz="2800" dirty="0" err="1">
                <a:latin typeface="+mj-lt"/>
              </a:rPr>
              <a:t>usado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ampliamente</a:t>
            </a:r>
            <a:r>
              <a:rPr lang="en-US" sz="2800" dirty="0">
                <a:latin typeface="+mj-lt"/>
              </a:rPr>
              <a:t> por el Framework de </a:t>
            </a:r>
            <a:r>
              <a:rPr lang="en-US" sz="2800" dirty="0" err="1">
                <a:latin typeface="+mj-lt"/>
              </a:rPr>
              <a:t>Collecciones</a:t>
            </a:r>
            <a:r>
              <a:rPr lang="en-US" sz="2800" dirty="0">
                <a:latin typeface="+mj-lt"/>
              </a:rPr>
              <a:t> Java)</a:t>
            </a:r>
          </a:p>
          <a:p>
            <a:pPr lvl="1"/>
            <a:r>
              <a:rPr lang="en-US" sz="2800" dirty="0">
                <a:latin typeface="+mj-lt"/>
              </a:rPr>
              <a:t>K - Key</a:t>
            </a:r>
          </a:p>
          <a:p>
            <a:pPr lvl="1"/>
            <a:r>
              <a:rPr lang="en-US" sz="2800" dirty="0">
                <a:latin typeface="+mj-lt"/>
              </a:rPr>
              <a:t>N - Number</a:t>
            </a:r>
          </a:p>
          <a:p>
            <a:pPr lvl="1"/>
            <a:r>
              <a:rPr lang="en-US" sz="2800" dirty="0">
                <a:latin typeface="+mj-lt"/>
              </a:rPr>
              <a:t>T - Type</a:t>
            </a:r>
          </a:p>
          <a:p>
            <a:pPr lvl="1"/>
            <a:r>
              <a:rPr lang="en-US" sz="2800" dirty="0">
                <a:latin typeface="+mj-lt"/>
              </a:rPr>
              <a:t>V - Value</a:t>
            </a:r>
          </a:p>
          <a:p>
            <a:pPr lvl="1"/>
            <a:r>
              <a:rPr lang="en-US" sz="2800" dirty="0">
                <a:latin typeface="+mj-lt"/>
              </a:rPr>
              <a:t>S,U,V etc. - 2nd, 3rd, 4th types</a:t>
            </a:r>
            <a:endParaRPr lang="es-EC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296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2287199" y="3096602"/>
            <a:ext cx="7617663" cy="6647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Otros</a:t>
            </a:r>
            <a:r>
              <a:rPr lang="en-US" alt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Puntos </a:t>
            </a:r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Importantes</a:t>
            </a:r>
            <a:endParaRPr lang="en-US" altLang="en-US" sz="4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680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1. Los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genéricos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funcionan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solo con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tipos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compuestos</a:t>
            </a:r>
            <a:endParaRPr lang="en-GB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DD6728-1A2F-8148-93FF-B349A164351D}"/>
              </a:ext>
            </a:extLst>
          </p:cNvPr>
          <p:cNvSpPr/>
          <p:nvPr/>
        </p:nvSpPr>
        <p:spPr>
          <a:xfrm>
            <a:off x="352491" y="1043837"/>
            <a:ext cx="11478148" cy="12258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Overloading permite a una clase tener más de un método con el mismo nombre pero con una lista de argumentos diferentes.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E84FF-AA35-4146-968B-AEF957624FC9}"/>
              </a:ext>
            </a:extLst>
          </p:cNvPr>
          <p:cNvSpPr/>
          <p:nvPr/>
        </p:nvSpPr>
        <p:spPr>
          <a:xfrm>
            <a:off x="141890" y="2457698"/>
            <a:ext cx="1185566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Box&lt;</a:t>
            </a:r>
            <a:r>
              <a:rPr lang="en-GB" sz="3200" b="1" dirty="0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&gt; b1 = new Box(28); </a:t>
            </a:r>
            <a:r>
              <a:rPr lang="en-GB" sz="3200" dirty="0">
                <a:solidFill>
                  <a:srgbClr val="3862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892D5-8014-BF46-80C8-B8FB9E1D6BE2}"/>
              </a:ext>
            </a:extLst>
          </p:cNvPr>
          <p:cNvSpPr/>
          <p:nvPr/>
        </p:nvSpPr>
        <p:spPr>
          <a:xfrm>
            <a:off x="352491" y="3826946"/>
            <a:ext cx="11478148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Pero sí se puede usar clases envoltorias: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F2EF7-946E-C841-A0ED-EE93C93C8253}"/>
              </a:ext>
            </a:extLst>
          </p:cNvPr>
          <p:cNvSpPr/>
          <p:nvPr/>
        </p:nvSpPr>
        <p:spPr>
          <a:xfrm>
            <a:off x="141890" y="4680464"/>
            <a:ext cx="1185566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Box&lt;</a:t>
            </a:r>
            <a:r>
              <a:rPr lang="en-GB" sz="3200" b="1" dirty="0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&gt; b1 = new Box(28); </a:t>
            </a:r>
            <a:r>
              <a:rPr lang="en-GB" sz="3200" dirty="0">
                <a:solidFill>
                  <a:srgbClr val="3862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BE1448-7E1B-B84B-88A5-C3B27D64EE43}"/>
              </a:ext>
            </a:extLst>
          </p:cNvPr>
          <p:cNvSpPr/>
          <p:nvPr/>
        </p:nvSpPr>
        <p:spPr>
          <a:xfrm>
            <a:off x="141890" y="3009492"/>
            <a:ext cx="1185566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Box&lt;</a:t>
            </a:r>
            <a:r>
              <a:rPr lang="en-GB" sz="3200" b="1" dirty="0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&gt; b2 = new Box(</a:t>
            </a:r>
            <a:r>
              <a:rPr lang="en-GB" sz="3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‘a’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GB" sz="3200" dirty="0">
                <a:solidFill>
                  <a:srgbClr val="3862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C39DAF-E95F-4246-BEEA-524137DC84D4}"/>
              </a:ext>
            </a:extLst>
          </p:cNvPr>
          <p:cNvSpPr/>
          <p:nvPr/>
        </p:nvSpPr>
        <p:spPr>
          <a:xfrm>
            <a:off x="141890" y="5279556"/>
            <a:ext cx="1185566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Box&lt;</a:t>
            </a:r>
            <a:r>
              <a:rPr lang="en-GB" sz="3200" b="1" dirty="0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&gt; b2 = new Box(</a:t>
            </a:r>
            <a:r>
              <a:rPr lang="en-GB" sz="3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‘a’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GB" sz="3200" dirty="0">
                <a:solidFill>
                  <a:srgbClr val="3862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</p:spTree>
    <p:extLst>
      <p:ext uri="{BB962C8B-B14F-4D97-AF65-F5344CB8AC3E}">
        <p14:creationId xmlns:p14="http://schemas.microsoft.com/office/powerpoint/2010/main" val="80399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7" grpId="0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Instancias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de una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clase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generica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i="1" dirty="0" err="1">
                <a:solidFill>
                  <a:srgbClr val="FFFFFF"/>
                </a:solidFill>
                <a:latin typeface="Arial"/>
                <a:cs typeface="Arial"/>
              </a:rPr>
              <a:t>pueden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diferir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tipo</a:t>
            </a:r>
            <a:endParaRPr lang="en-GB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603540-063B-BF4E-A703-D99A0CEDD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99" y="1473419"/>
            <a:ext cx="7175500" cy="4762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0E2E8F-281D-DC43-A01F-7F5428633E34}"/>
              </a:ext>
            </a:extLst>
          </p:cNvPr>
          <p:cNvSpPr/>
          <p:nvPr/>
        </p:nvSpPr>
        <p:spPr>
          <a:xfrm>
            <a:off x="1650589" y="4193617"/>
            <a:ext cx="2180432" cy="5518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2EF6B3-0BD0-F148-BC3A-DF344931E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057" y="4028964"/>
            <a:ext cx="8291949" cy="9307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74BB68-A2B8-2F43-BB85-E36906F92F19}"/>
              </a:ext>
            </a:extLst>
          </p:cNvPr>
          <p:cNvSpPr/>
          <p:nvPr/>
        </p:nvSpPr>
        <p:spPr>
          <a:xfrm>
            <a:off x="5176073" y="5342852"/>
            <a:ext cx="2842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Box&lt;String&gt; != Box&lt;Integer&gt;</a:t>
            </a:r>
          </a:p>
        </p:txBody>
      </p:sp>
    </p:spTree>
    <p:extLst>
      <p:ext uri="{BB962C8B-B14F-4D97-AF65-F5344CB8AC3E}">
        <p14:creationId xmlns:p14="http://schemas.microsoft.com/office/powerpoint/2010/main" val="427530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3. El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parámetro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tipo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puede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ser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oimitido</a:t>
            </a:r>
            <a:endParaRPr lang="en-GB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9340C-A56A-644C-AD2F-8394C4B77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02" y="1523781"/>
            <a:ext cx="8623300" cy="4787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A2AA44-6297-B245-AB6B-543705A18535}"/>
              </a:ext>
            </a:extLst>
          </p:cNvPr>
          <p:cNvSpPr/>
          <p:nvPr/>
        </p:nvSpPr>
        <p:spPr>
          <a:xfrm>
            <a:off x="1303751" y="3318629"/>
            <a:ext cx="6106042" cy="5518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897A94-29EA-6249-8393-F52F8D82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777" y="3262067"/>
            <a:ext cx="4720223" cy="66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0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Problemas</a:t>
            </a:r>
            <a:endParaRPr lang="en-GB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A67D1-8233-F54E-ABDF-8B5AEDD91A25}"/>
              </a:ext>
            </a:extLst>
          </p:cNvPr>
          <p:cNvSpPr/>
          <p:nvPr/>
        </p:nvSpPr>
        <p:spPr>
          <a:xfrm>
            <a:off x="352491" y="1043837"/>
            <a:ext cx="8208912" cy="1872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Difícil de mantener</a:t>
            </a:r>
          </a:p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No es escalable</a:t>
            </a:r>
          </a:p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Es muy específica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5AA9FE-D0E4-FC43-9168-DE3991A9409B}"/>
              </a:ext>
            </a:extLst>
          </p:cNvPr>
          <p:cNvSpPr/>
          <p:nvPr/>
        </p:nvSpPr>
        <p:spPr>
          <a:xfrm>
            <a:off x="1991544" y="4041924"/>
            <a:ext cx="8208912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Cuál es la solución</a:t>
            </a:r>
          </a:p>
        </p:txBody>
      </p:sp>
    </p:spTree>
    <p:extLst>
      <p:ext uri="{BB962C8B-B14F-4D97-AF65-F5344CB8AC3E}">
        <p14:creationId xmlns:p14="http://schemas.microsoft.com/office/powerpoint/2010/main" val="306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4.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Parametrización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b="1" u="sng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es overloading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DD6728-1A2F-8148-93FF-B349A164351D}"/>
              </a:ext>
            </a:extLst>
          </p:cNvPr>
          <p:cNvSpPr/>
          <p:nvPr/>
        </p:nvSpPr>
        <p:spPr>
          <a:xfrm>
            <a:off x="352491" y="1043837"/>
            <a:ext cx="11478148" cy="12258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Overloading permite a una clase tener más de un método con el mismo nombre pero con una lista de argumentos diferentes.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E84FF-AA35-4146-968B-AEF957624FC9}"/>
              </a:ext>
            </a:extLst>
          </p:cNvPr>
          <p:cNvSpPr/>
          <p:nvPr/>
        </p:nvSpPr>
        <p:spPr>
          <a:xfrm>
            <a:off x="2276655" y="2444115"/>
            <a:ext cx="7638690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3200" b="1" dirty="0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GB" sz="3200" b="1" dirty="0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 add(</a:t>
            </a:r>
            <a:r>
              <a:rPr lang="en-GB" sz="3200" b="1" dirty="0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GB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a,</a:t>
            </a:r>
            <a:r>
              <a:rPr lang="en-GB" sz="3200" b="1" dirty="0" err="1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 b)</a:t>
            </a:r>
          </a:p>
          <a:p>
            <a:r>
              <a:rPr lang="en-GB" sz="3200" b="1" dirty="0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GB" sz="3200" b="1" dirty="0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 add(</a:t>
            </a:r>
            <a:r>
              <a:rPr lang="en-GB" sz="3200" b="1" dirty="0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 a,</a:t>
            </a:r>
            <a:r>
              <a:rPr lang="en-GB" sz="3200" b="1" dirty="0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 b)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2142B5-0E14-6543-A38D-436A0E439B45}"/>
              </a:ext>
            </a:extLst>
          </p:cNvPr>
          <p:cNvSpPr/>
          <p:nvPr/>
        </p:nvSpPr>
        <p:spPr>
          <a:xfrm>
            <a:off x="2109821" y="4766139"/>
            <a:ext cx="797235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sz="3200" b="1" dirty="0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GB" sz="3200" b="1" dirty="0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 add(</a:t>
            </a:r>
            <a:r>
              <a:rPr lang="en-GB" sz="3200" b="1" dirty="0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 a,</a:t>
            </a:r>
            <a:r>
              <a:rPr lang="en-GB" sz="3200" b="1" dirty="0">
                <a:solidFill>
                  <a:srgbClr val="060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&lt;T&gt;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 b)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892D5-8014-BF46-80C8-B8FB9E1D6BE2}"/>
              </a:ext>
            </a:extLst>
          </p:cNvPr>
          <p:cNvSpPr/>
          <p:nvPr/>
        </p:nvSpPr>
        <p:spPr>
          <a:xfrm>
            <a:off x="352491" y="4008798"/>
            <a:ext cx="11478148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Parametrización permite </a:t>
            </a:r>
            <a:r>
              <a:rPr lang="es-EC" sz="2800" i="1" dirty="0">
                <a:latin typeface="+mj-lt"/>
                <a:cs typeface="Arial" pitchFamily="34" charset="0"/>
              </a:rPr>
              <a:t>variar</a:t>
            </a:r>
            <a:r>
              <a:rPr lang="es-EC" sz="2800" dirty="0">
                <a:latin typeface="+mj-lt"/>
                <a:cs typeface="Arial" pitchFamily="34" charset="0"/>
              </a:rPr>
              <a:t> el tipo de dato que un método recibirá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0256F0-FBB4-0F4B-AC29-F9C2F8D919FF}"/>
              </a:ext>
            </a:extLst>
          </p:cNvPr>
          <p:cNvSpPr/>
          <p:nvPr/>
        </p:nvSpPr>
        <p:spPr>
          <a:xfrm>
            <a:off x="352491" y="6037670"/>
            <a:ext cx="11478148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Todas las versiones de un método overloaded retornan el mismo tipo de dato</a:t>
            </a:r>
          </a:p>
        </p:txBody>
      </p:sp>
    </p:spTree>
    <p:extLst>
      <p:ext uri="{BB962C8B-B14F-4D97-AF65-F5344CB8AC3E}">
        <p14:creationId xmlns:p14="http://schemas.microsoft.com/office/powerpoint/2010/main" val="35463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Solución</a:t>
            </a:r>
            <a:endParaRPr lang="en-GB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A67D1-8233-F54E-ABDF-8B5AEDD91A25}"/>
              </a:ext>
            </a:extLst>
          </p:cNvPr>
          <p:cNvSpPr/>
          <p:nvPr/>
        </p:nvSpPr>
        <p:spPr>
          <a:xfrm>
            <a:off x="352491" y="1043837"/>
            <a:ext cx="11478148" cy="1872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Escribir un solo método</a:t>
            </a:r>
          </a:p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Utilizar un </a:t>
            </a:r>
            <a:r>
              <a:rPr lang="es-EC" sz="2800" b="1" u="sng" dirty="0">
                <a:latin typeface="+mj-lt"/>
                <a:cs typeface="Arial" pitchFamily="34" charset="0"/>
              </a:rPr>
              <a:t>parámetro</a:t>
            </a:r>
            <a:r>
              <a:rPr lang="es-EC" sz="2800" dirty="0">
                <a:latin typeface="+mj-lt"/>
                <a:cs typeface="Arial" pitchFamily="34" charset="0"/>
              </a:rPr>
              <a:t> para el divisor de la operación</a:t>
            </a:r>
          </a:p>
          <a:p>
            <a:pPr>
              <a:lnSpc>
                <a:spcPct val="150000"/>
              </a:lnSpc>
            </a:pPr>
            <a:r>
              <a:rPr lang="es-EC" sz="2800" dirty="0">
                <a:cs typeface="Arial" pitchFamily="34" charset="0"/>
              </a:rPr>
              <a:t>public static int divideBy (int n, int divisor)</a:t>
            </a:r>
            <a:endParaRPr lang="es-EC" sz="2800" dirty="0">
              <a:latin typeface="+mj-lt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5AA9FE-D0E4-FC43-9168-DE3991A9409B}"/>
              </a:ext>
            </a:extLst>
          </p:cNvPr>
          <p:cNvSpPr/>
          <p:nvPr/>
        </p:nvSpPr>
        <p:spPr>
          <a:xfrm>
            <a:off x="352491" y="3403125"/>
            <a:ext cx="8208912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b="1" dirty="0">
                <a:cs typeface="Arial" pitchFamily="34" charset="0"/>
              </a:rPr>
              <a:t>Qué ganamos con esto?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9E255C-488D-2949-932C-3D46944CF0AC}"/>
              </a:ext>
            </a:extLst>
          </p:cNvPr>
          <p:cNvSpPr/>
          <p:nvPr/>
        </p:nvSpPr>
        <p:spPr>
          <a:xfrm>
            <a:off x="352491" y="4469752"/>
            <a:ext cx="11478148" cy="1872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Ahora podemos enviar un argumento que defina el divisor</a:t>
            </a:r>
          </a:p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Logramos una solución </a:t>
            </a:r>
            <a:r>
              <a:rPr lang="es-EC" sz="2800" b="1" dirty="0">
                <a:latin typeface="+mj-lt"/>
                <a:cs typeface="Arial" pitchFamily="34" charset="0"/>
              </a:rPr>
              <a:t>más genérica</a:t>
            </a:r>
            <a:r>
              <a:rPr lang="es-EC" sz="2800" dirty="0">
                <a:latin typeface="+mj-lt"/>
                <a:cs typeface="Arial" pitchFamily="34" charset="0"/>
              </a:rPr>
              <a:t> (menos específica)</a:t>
            </a:r>
          </a:p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Y escalable</a:t>
            </a:r>
          </a:p>
        </p:txBody>
      </p:sp>
    </p:spTree>
    <p:extLst>
      <p:ext uri="{BB962C8B-B14F-4D97-AF65-F5344CB8AC3E}">
        <p14:creationId xmlns:p14="http://schemas.microsoft.com/office/powerpoint/2010/main" val="182631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Parametrización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Datos</a:t>
            </a:r>
            <a:endParaRPr lang="en-GB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A67D1-8233-F54E-ABDF-8B5AEDD91A25}"/>
              </a:ext>
            </a:extLst>
          </p:cNvPr>
          <p:cNvSpPr/>
          <p:nvPr/>
        </p:nvSpPr>
        <p:spPr>
          <a:xfrm>
            <a:off x="352491" y="1043837"/>
            <a:ext cx="11478148" cy="381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Permite modificar el comportamiento de un código, sin necesidad de reescribirlo</a:t>
            </a:r>
          </a:p>
          <a:p>
            <a:pPr>
              <a:lnSpc>
                <a:spcPct val="150000"/>
              </a:lnSpc>
            </a:pPr>
            <a:endParaRPr lang="es-EC" sz="28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Es decir, permite la programación de rutinas </a:t>
            </a:r>
            <a:r>
              <a:rPr lang="es-EC" sz="2800" b="1" u="sng" dirty="0">
                <a:latin typeface="+mj-lt"/>
                <a:cs typeface="Arial" pitchFamily="34" charset="0"/>
              </a:rPr>
              <a:t>genéricas</a:t>
            </a:r>
          </a:p>
          <a:p>
            <a:pPr>
              <a:lnSpc>
                <a:spcPct val="150000"/>
              </a:lnSpc>
            </a:pPr>
            <a:endParaRPr lang="es-EC" sz="2800" b="1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Permite cambiar qué </a:t>
            </a:r>
            <a:r>
              <a:rPr lang="es-EC" sz="2800" u="sng" dirty="0">
                <a:latin typeface="+mj-lt"/>
                <a:cs typeface="Arial" pitchFamily="34" charset="0"/>
              </a:rPr>
              <a:t>piezas de información</a:t>
            </a:r>
            <a:r>
              <a:rPr lang="es-EC" sz="2800" dirty="0">
                <a:latin typeface="+mj-lt"/>
                <a:cs typeface="Arial" pitchFamily="34" charset="0"/>
              </a:rPr>
              <a:t> enviamos a un método</a:t>
            </a:r>
          </a:p>
        </p:txBody>
      </p:sp>
    </p:spTree>
    <p:extLst>
      <p:ext uri="{BB962C8B-B14F-4D97-AF65-F5344CB8AC3E}">
        <p14:creationId xmlns:p14="http://schemas.microsoft.com/office/powerpoint/2010/main" val="426382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Parametrización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Datos</a:t>
            </a:r>
            <a:endParaRPr lang="en-GB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BBABDB-7F46-184C-9E77-6CFBEF090F47}"/>
              </a:ext>
            </a:extLst>
          </p:cNvPr>
          <p:cNvSpPr/>
          <p:nvPr/>
        </p:nvSpPr>
        <p:spPr>
          <a:xfrm>
            <a:off x="3569626" y="2264225"/>
            <a:ext cx="5508351" cy="3349977"/>
          </a:xfrm>
          <a:prstGeom prst="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dirty="0" err="1"/>
              <a:t>divideBy</a:t>
            </a:r>
            <a:endParaRPr lang="en-US" sz="8800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A976528-456A-614D-9FA7-C32DC0575592}"/>
              </a:ext>
            </a:extLst>
          </p:cNvPr>
          <p:cNvSpPr/>
          <p:nvPr/>
        </p:nvSpPr>
        <p:spPr>
          <a:xfrm>
            <a:off x="9570803" y="3247859"/>
            <a:ext cx="1959633" cy="138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860762-F4B2-E64B-9521-8A3A87612B6D}"/>
              </a:ext>
            </a:extLst>
          </p:cNvPr>
          <p:cNvSpPr/>
          <p:nvPr/>
        </p:nvSpPr>
        <p:spPr>
          <a:xfrm>
            <a:off x="9809501" y="4186817"/>
            <a:ext cx="85291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int</a:t>
            </a:r>
            <a:endParaRPr lang="en-US" sz="48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7155662-2815-174B-B9EE-201DEE626D95}"/>
              </a:ext>
            </a:extLst>
          </p:cNvPr>
          <p:cNvSpPr/>
          <p:nvPr/>
        </p:nvSpPr>
        <p:spPr>
          <a:xfrm>
            <a:off x="1521533" y="4443670"/>
            <a:ext cx="1555266" cy="725689"/>
          </a:xfrm>
          <a:prstGeom prst="rightArrow">
            <a:avLst>
              <a:gd name="adj1" fmla="val 37607"/>
              <a:gd name="adj2" fmla="val 59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1E8B6E-9D33-B64B-B762-35B3E28EFAB0}"/>
              </a:ext>
            </a:extLst>
          </p:cNvPr>
          <p:cNvSpPr/>
          <p:nvPr/>
        </p:nvSpPr>
        <p:spPr>
          <a:xfrm>
            <a:off x="1647399" y="4834050"/>
            <a:ext cx="85291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int</a:t>
            </a:r>
            <a:endParaRPr lang="en-US" sz="4800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3C4620C-216B-6341-A0EB-5AFC89B43838}"/>
              </a:ext>
            </a:extLst>
          </p:cNvPr>
          <p:cNvSpPr/>
          <p:nvPr/>
        </p:nvSpPr>
        <p:spPr>
          <a:xfrm>
            <a:off x="1521533" y="2320561"/>
            <a:ext cx="1555266" cy="725689"/>
          </a:xfrm>
          <a:prstGeom prst="rightArrow">
            <a:avLst>
              <a:gd name="adj1" fmla="val 37607"/>
              <a:gd name="adj2" fmla="val 59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6FB23D-62A5-2848-818C-EC9049A9DEE6}"/>
              </a:ext>
            </a:extLst>
          </p:cNvPr>
          <p:cNvSpPr/>
          <p:nvPr/>
        </p:nvSpPr>
        <p:spPr>
          <a:xfrm>
            <a:off x="1647399" y="2710941"/>
            <a:ext cx="85291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int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1062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/>
      <p:bldP spid="3" grpId="0" animBg="1"/>
      <p:bldP spid="9" grpId="0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Parametrización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Datos</a:t>
            </a:r>
            <a:endParaRPr lang="en-GB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BBABDB-7F46-184C-9E77-6CFBEF090F47}"/>
              </a:ext>
            </a:extLst>
          </p:cNvPr>
          <p:cNvSpPr/>
          <p:nvPr/>
        </p:nvSpPr>
        <p:spPr>
          <a:xfrm>
            <a:off x="3569626" y="2264225"/>
            <a:ext cx="5508351" cy="3349977"/>
          </a:xfrm>
          <a:prstGeom prst="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dirty="0" err="1"/>
              <a:t>divideBy</a:t>
            </a:r>
            <a:endParaRPr lang="en-US" sz="8800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A976528-456A-614D-9FA7-C32DC0575592}"/>
              </a:ext>
            </a:extLst>
          </p:cNvPr>
          <p:cNvSpPr/>
          <p:nvPr/>
        </p:nvSpPr>
        <p:spPr>
          <a:xfrm>
            <a:off x="9570803" y="3247859"/>
            <a:ext cx="1959633" cy="138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860762-F4B2-E64B-9521-8A3A87612B6D}"/>
              </a:ext>
            </a:extLst>
          </p:cNvPr>
          <p:cNvSpPr/>
          <p:nvPr/>
        </p:nvSpPr>
        <p:spPr>
          <a:xfrm>
            <a:off x="9809501" y="4186817"/>
            <a:ext cx="85291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int</a:t>
            </a:r>
            <a:endParaRPr lang="en-US" sz="48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7155662-2815-174B-B9EE-201DEE626D95}"/>
              </a:ext>
            </a:extLst>
          </p:cNvPr>
          <p:cNvSpPr/>
          <p:nvPr/>
        </p:nvSpPr>
        <p:spPr>
          <a:xfrm>
            <a:off x="1521533" y="4443670"/>
            <a:ext cx="1555266" cy="725689"/>
          </a:xfrm>
          <a:prstGeom prst="rightArrow">
            <a:avLst>
              <a:gd name="adj1" fmla="val 37607"/>
              <a:gd name="adj2" fmla="val 59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1E8B6E-9D33-B64B-B762-35B3E28EFAB0}"/>
              </a:ext>
            </a:extLst>
          </p:cNvPr>
          <p:cNvSpPr/>
          <p:nvPr/>
        </p:nvSpPr>
        <p:spPr>
          <a:xfrm>
            <a:off x="1647399" y="4834050"/>
            <a:ext cx="85291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int</a:t>
            </a:r>
            <a:endParaRPr lang="en-US" sz="4800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3C4620C-216B-6341-A0EB-5AFC89B43838}"/>
              </a:ext>
            </a:extLst>
          </p:cNvPr>
          <p:cNvSpPr/>
          <p:nvPr/>
        </p:nvSpPr>
        <p:spPr>
          <a:xfrm>
            <a:off x="1521533" y="2320561"/>
            <a:ext cx="1555266" cy="725689"/>
          </a:xfrm>
          <a:prstGeom prst="rightArrow">
            <a:avLst>
              <a:gd name="adj1" fmla="val 37607"/>
              <a:gd name="adj2" fmla="val 59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6FB23D-62A5-2848-818C-EC9049A9DEE6}"/>
              </a:ext>
            </a:extLst>
          </p:cNvPr>
          <p:cNvSpPr/>
          <p:nvPr/>
        </p:nvSpPr>
        <p:spPr>
          <a:xfrm>
            <a:off x="1647399" y="2710941"/>
            <a:ext cx="85291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EC" sz="4800" dirty="0">
                <a:cs typeface="Arial" pitchFamily="34" charset="0"/>
              </a:rPr>
              <a:t>int</a:t>
            </a:r>
            <a:endParaRPr lang="en-US" sz="4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C698E5-3966-5044-9337-8868798C8141}"/>
              </a:ext>
            </a:extLst>
          </p:cNvPr>
          <p:cNvSpPr/>
          <p:nvPr/>
        </p:nvSpPr>
        <p:spPr>
          <a:xfrm>
            <a:off x="252786" y="4259109"/>
            <a:ext cx="1022334" cy="1022335"/>
          </a:xfrm>
          <a:prstGeom prst="ellipse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8000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689D97-6C92-2747-ADB3-1190511AF3FD}"/>
              </a:ext>
            </a:extLst>
          </p:cNvPr>
          <p:cNvSpPr/>
          <p:nvPr/>
        </p:nvSpPr>
        <p:spPr>
          <a:xfrm>
            <a:off x="252786" y="2125542"/>
            <a:ext cx="1022334" cy="1022335"/>
          </a:xfrm>
          <a:prstGeom prst="ellipse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8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0670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947</Words>
  <Application>Microsoft Office PowerPoint</Application>
  <PresentationFormat>Widescreen</PresentationFormat>
  <Paragraphs>194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Century Gothic</vt:lpstr>
      <vt:lpstr>Consolas</vt:lpstr>
      <vt:lpstr>Gill Sans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Gonzalo Gabriel Mendez Cobena</dc:creator>
  <cp:lastModifiedBy>Gonzalo Gabriel Méndez Cobeña</cp:lastModifiedBy>
  <cp:revision>103</cp:revision>
  <dcterms:created xsi:type="dcterms:W3CDTF">2019-05-18T17:25:17Z</dcterms:created>
  <dcterms:modified xsi:type="dcterms:W3CDTF">2020-10-15T16:06:22Z</dcterms:modified>
</cp:coreProperties>
</file>