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729" r:id="rId2"/>
    <p:sldId id="738" r:id="rId3"/>
    <p:sldId id="739" r:id="rId4"/>
    <p:sldId id="688" r:id="rId5"/>
    <p:sldId id="741" r:id="rId6"/>
    <p:sldId id="687" r:id="rId7"/>
    <p:sldId id="742" r:id="rId8"/>
    <p:sldId id="744" r:id="rId9"/>
    <p:sldId id="746" r:id="rId10"/>
    <p:sldId id="743" r:id="rId11"/>
    <p:sldId id="745" r:id="rId12"/>
    <p:sldId id="751" r:id="rId13"/>
    <p:sldId id="747" r:id="rId14"/>
    <p:sldId id="748" r:id="rId15"/>
    <p:sldId id="740" r:id="rId16"/>
    <p:sldId id="749" r:id="rId17"/>
    <p:sldId id="750" r:id="rId18"/>
    <p:sldId id="737" r:id="rId19"/>
    <p:sldId id="689" r:id="rId20"/>
    <p:sldId id="690" r:id="rId21"/>
    <p:sldId id="357" r:id="rId22"/>
    <p:sldId id="752" r:id="rId23"/>
    <p:sldId id="3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223"/>
    <a:srgbClr val="0602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719"/>
  </p:normalViewPr>
  <p:slideViewPr>
    <p:cSldViewPr snapToGrid="0" snapToObjects="1">
      <p:cViewPr>
        <p:scale>
          <a:sx n="75" d="100"/>
          <a:sy n="75" d="100"/>
        </p:scale>
        <p:origin x="7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4EFCF-7460-304C-A5A0-1B8F92A19CA2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4D353-A642-3846-B922-4C97C909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4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F978-D975-DC4B-9464-A52C1865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A9E85-31DC-6D48-8F7E-7941EEBE3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DA65-275B-994E-B4A5-41B1349E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6D3F-B924-C442-B152-B54F74AB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0AA8-92D2-194C-8900-4E42A275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7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B60E-15E0-B347-8B6A-FAE6D4AD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FD632-127A-614E-96F3-E7CDBF7AB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C0507-0F28-4C4B-88D8-0A78C2B8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C7BE0-AF9D-494B-A2E9-189A1769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A607-2EC8-DC4E-B95F-54669443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B8133-B729-E343-A779-74B1E3811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437CB-B51B-1A4C-AF79-DA784857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5B2A0-DE72-7A49-905B-6BB82C7C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2B65-8DAD-C04C-866D-B0F5160B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475B-8158-FE46-A8E5-2EAEA651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4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7F13-080D-DB49-BFF0-619B1F21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F3BE-CA7A-DE49-A81E-929C8062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841F-2F19-054D-9995-431E713B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E72AE-B51D-D347-BCB5-8B8F2BAD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E1B06-8AB7-9749-9962-0343E39E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C949-D63B-004E-A805-F08AA10A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FC768-B53E-4548-8321-B60BE806A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74C8-B0FD-5D4B-906B-63B0A34E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E3353-0064-4940-ABD5-E7BDDF7A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8FCD-7F0D-6746-9A00-8165B63C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4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C6A5-3C68-554E-A920-E9775B55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C367-C340-1F4E-BC46-F67E84FAE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AD1A0-6F54-1A49-9DFE-30B790F60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E52C9-5FF8-2249-B65A-C3016CA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9BC41-2A92-A542-ABFB-33956215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A93E-FA5F-CE4F-88BB-D02FD583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8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D5A8-190C-5F4F-A648-9A5ED281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3AACE-B739-5F4B-9B9D-6B5CCEC82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84EDC-DD77-944E-9F64-0CEA2A160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F2BF7-45C4-4B43-85B1-9D2E627D0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4B22C-FE1E-DD48-A6B0-D75E874DE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6102C-E77D-5A44-B3C1-4ACB7F7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D4538-7C5E-AE4B-B366-F9A3DEE2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3BADD-6B65-D749-A766-3858590E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D835-C76B-3448-B1CE-F4F59624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D0646-26CD-224B-82D3-5854A1A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C4689-C546-984C-AE4D-1BDDC41B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84EFF-5D56-C849-83D0-3603170C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1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6E8BA-C4B7-064B-AFE3-804FD5FA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F6AF9-E7B1-AA48-85FA-037855EF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86B9B-25C7-3D4F-85F9-B053CB14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5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7292-13BF-6549-A870-199B2D81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93E9-599E-3249-935B-B4A73485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DD23C-22A1-C745-B1DE-B0B913C2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47007-8AD1-074C-A85B-EF51B801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81CE5-7887-2F47-9051-FA549204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5543E-1B21-854E-A0A6-748BADE6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3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BC08-C78D-1A43-B259-EF945402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429B8-2204-6942-B237-6CDA68AD3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EA941-CDEB-B74F-BF11-114E7D22D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B3637-74B2-7B4A-9D15-AC706168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42E1C-6714-7041-830F-2A18AFD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6F7C8-99E3-F045-AC63-2D4205A2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4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F4B51-AEE0-9148-B05D-04C2A1C6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F65D-97B8-AF48-84B6-D2CA7940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324C-B0D2-8148-8333-E4BBCA322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B7DEF-198E-3B49-AC2D-7B1346328AF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2D3D3-9E58-7446-B859-C1143F1E3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9D89E-2CDD-104D-BD59-5B6B1262E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1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gmendez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2278495"/>
            <a:ext cx="12192000" cy="2016224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2689619" y="2679376"/>
            <a:ext cx="6812762" cy="7478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Estructuras</a:t>
            </a:r>
            <a:r>
              <a:rPr lang="en-US" altLang="en-US" sz="5400" b="1" dirty="0">
                <a:solidFill>
                  <a:schemeClr val="bg1"/>
                </a:solidFill>
                <a:latin typeface="Gill Sans MT" panose="020B0502020104020203" pitchFamily="34" charset="0"/>
              </a:rPr>
              <a:t> de </a:t>
            </a:r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Datos</a:t>
            </a:r>
            <a:endParaRPr lang="en-US" altLang="en-US" sz="5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01353F6-57EF-E64A-9689-07FECC09F9C9}"/>
              </a:ext>
            </a:extLst>
          </p:cNvPr>
          <p:cNvSpPr txBox="1">
            <a:spLocks noChangeArrowheads="1"/>
          </p:cNvSpPr>
          <p:nvPr/>
        </p:nvSpPr>
        <p:spPr>
          <a:xfrm>
            <a:off x="5129202" y="3499734"/>
            <a:ext cx="1933607" cy="4985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 err="1">
                <a:solidFill>
                  <a:schemeClr val="bg1"/>
                </a:solidFill>
                <a:latin typeface="Gill Sans MT" panose="020B0502020104020203" pitchFamily="34" charset="0"/>
              </a:rPr>
              <a:t>Iteradores</a:t>
            </a:r>
            <a:endParaRPr lang="en-US" altLang="en-US" sz="3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629EC3-0FAF-E54C-8119-686244F3F7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827" y="5592844"/>
            <a:ext cx="1324173" cy="1265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2FD83A-EDA4-DB41-90AF-7983634A6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618" y="5656976"/>
            <a:ext cx="3239193" cy="11368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440540-716A-6148-9647-5644B3A02C7A}"/>
              </a:ext>
            </a:extLst>
          </p:cNvPr>
          <p:cNvSpPr/>
          <p:nvPr/>
        </p:nvSpPr>
        <p:spPr>
          <a:xfrm>
            <a:off x="3768440" y="4420198"/>
            <a:ext cx="4655121" cy="5847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entury Gothic" pitchFamily="34" charset="0"/>
              </a:rPr>
              <a:t>Gonzalo Gabriel Méndez, Ph.D.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entury Gothic" pitchFamily="34" charset="0"/>
                <a:hlinkClick r:id="rId4"/>
              </a:rPr>
              <a:t>www.ggmendez.com</a:t>
            </a:r>
            <a:endParaRPr lang="en-US" sz="1400" dirty="0">
              <a:solidFill>
                <a:srgbClr val="00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77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Interface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Iterator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8E814B-FA7C-4A6E-8840-C7AB955BEAD7}"/>
              </a:ext>
            </a:extLst>
          </p:cNvPr>
          <p:cNvSpPr/>
          <p:nvPr/>
        </p:nvSpPr>
        <p:spPr>
          <a:xfrm>
            <a:off x="175264" y="1133222"/>
            <a:ext cx="11935622" cy="2517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El método </a:t>
            </a:r>
            <a:r>
              <a:rPr lang="es-EC" sz="2700" dirty="0" err="1">
                <a:latin typeface="Consolas" panose="020B0609020204030204" pitchFamily="49" charset="0"/>
                <a:cs typeface="Arial" pitchFamily="34" charset="0"/>
              </a:rPr>
              <a:t>iterator</a:t>
            </a:r>
            <a:r>
              <a:rPr lang="es-EC" sz="2700" dirty="0">
                <a:latin typeface="Consolas" panose="020B0609020204030204" pitchFamily="49" charset="0"/>
                <a:cs typeface="Arial" pitchFamily="34" charset="0"/>
              </a:rPr>
              <a:t>() </a:t>
            </a:r>
            <a:r>
              <a:rPr lang="es-EC" sz="2800" dirty="0">
                <a:latin typeface="+mj-lt"/>
                <a:cs typeface="Arial" pitchFamily="34" charset="0"/>
              </a:rPr>
              <a:t>retorna un objecto de tipo </a:t>
            </a:r>
            <a:r>
              <a:rPr lang="es-EC" sz="2700" dirty="0" err="1">
                <a:latin typeface="Consolas" panose="020B0609020204030204" pitchFamily="49" charset="0"/>
                <a:cs typeface="Arial" pitchFamily="34" charset="0"/>
              </a:rPr>
              <a:t>Iterator</a:t>
            </a:r>
            <a:endParaRPr lang="es-EC" sz="2700" dirty="0">
              <a:latin typeface="Consolas" panose="020B0609020204030204" pitchFamily="49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Un iterador es una </a:t>
            </a:r>
            <a:r>
              <a:rPr lang="es-ES" sz="2800" dirty="0">
                <a:latin typeface="+mj-lt"/>
                <a:cs typeface="Arial" pitchFamily="34" charset="0"/>
              </a:rPr>
              <a:t>es una abstracción que provee acceso a los elementos de la lista</a:t>
            </a:r>
            <a:endParaRPr lang="es-EC" sz="28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Quien usa el TDA no tiene que instanciar un nodo viajero ni llamar a </a:t>
            </a:r>
            <a:r>
              <a:rPr lang="es-EC" sz="2700" dirty="0" err="1">
                <a:latin typeface="Consolas" panose="020B0609020204030204" pitchFamily="49" charset="0"/>
                <a:cs typeface="Arial" pitchFamily="34" charset="0"/>
              </a:rPr>
              <a:t>getContent</a:t>
            </a:r>
            <a:endParaRPr lang="es-EC" sz="2700" dirty="0">
              <a:latin typeface="Consolas" panose="020B0609020204030204" pitchFamily="49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En Java, </a:t>
            </a:r>
            <a:r>
              <a:rPr lang="es-EC" sz="2700" dirty="0" err="1">
                <a:latin typeface="Consolas" panose="020B0609020204030204" pitchFamily="49" charset="0"/>
                <a:cs typeface="Arial" pitchFamily="34" charset="0"/>
              </a:rPr>
              <a:t>Iterator</a:t>
            </a:r>
            <a:r>
              <a:rPr lang="es-EC" sz="2800" dirty="0">
                <a:latin typeface="+mj-lt"/>
                <a:cs typeface="Arial" pitchFamily="34" charset="0"/>
              </a:rPr>
              <a:t> es una interface parametrizada por tipo.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C21DE4-61C4-4079-9205-7B49AD127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12" y="4078179"/>
            <a:ext cx="7858125" cy="2371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495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Interface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Iterator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82F3F-1AEE-44C3-B6DC-2F5A19DD5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" t="3504" b="3972"/>
          <a:stretch/>
        </p:blipFill>
        <p:spPr>
          <a:xfrm>
            <a:off x="304130" y="1126438"/>
            <a:ext cx="11583741" cy="29201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9B19C9-A5FB-49AB-8878-010F84307A2D}"/>
              </a:ext>
            </a:extLst>
          </p:cNvPr>
          <p:cNvSpPr/>
          <p:nvPr/>
        </p:nvSpPr>
        <p:spPr>
          <a:xfrm>
            <a:off x="175264" y="4222143"/>
            <a:ext cx="11935622" cy="21368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+mj-lt"/>
                <a:cs typeface="Arial" pitchFamily="34" charset="0"/>
              </a:rPr>
              <a:t>Toda </a:t>
            </a:r>
            <a:r>
              <a:rPr lang="en-GB" sz="3200" dirty="0" err="1">
                <a:latin typeface="+mj-lt"/>
                <a:cs typeface="Arial" pitchFamily="34" charset="0"/>
              </a:rPr>
              <a:t>clase</a:t>
            </a:r>
            <a:r>
              <a:rPr lang="en-GB" sz="3200" dirty="0">
                <a:latin typeface="+mj-lt"/>
                <a:cs typeface="Arial" pitchFamily="34" charset="0"/>
              </a:rPr>
              <a:t> que </a:t>
            </a:r>
            <a:r>
              <a:rPr lang="en-GB" sz="3200" dirty="0" err="1">
                <a:latin typeface="+mj-lt"/>
                <a:cs typeface="Arial" pitchFamily="34" charset="0"/>
              </a:rPr>
              <a:t>implementa</a:t>
            </a:r>
            <a:r>
              <a:rPr lang="en-GB" sz="3200" dirty="0">
                <a:latin typeface="+mj-lt"/>
                <a:cs typeface="Arial" pitchFamily="34" charset="0"/>
              </a:rPr>
              <a:t> </a:t>
            </a:r>
            <a:r>
              <a:rPr lang="en-GB" sz="3200" dirty="0" err="1">
                <a:latin typeface="+mj-lt"/>
                <a:cs typeface="Arial" pitchFamily="34" charset="0"/>
              </a:rPr>
              <a:t>esta</a:t>
            </a:r>
            <a:r>
              <a:rPr lang="en-GB" sz="3200" dirty="0">
                <a:latin typeface="+mj-lt"/>
                <a:cs typeface="Arial" pitchFamily="34" charset="0"/>
              </a:rPr>
              <a:t> </a:t>
            </a:r>
            <a:r>
              <a:rPr lang="en-GB" sz="3200" dirty="0" err="1">
                <a:latin typeface="+mj-lt"/>
                <a:cs typeface="Arial" pitchFamily="34" charset="0"/>
              </a:rPr>
              <a:t>interfaz</a:t>
            </a:r>
            <a:r>
              <a:rPr lang="en-GB" sz="3200" dirty="0">
                <a:latin typeface="+mj-lt"/>
                <a:cs typeface="Arial" pitchFamily="34" charset="0"/>
              </a:rPr>
              <a:t> debe </a:t>
            </a:r>
            <a:r>
              <a:rPr lang="en-GB" sz="3200" dirty="0" err="1">
                <a:latin typeface="+mj-lt"/>
                <a:cs typeface="Arial" pitchFamily="34" charset="0"/>
              </a:rPr>
              <a:t>definir</a:t>
            </a:r>
            <a:r>
              <a:rPr lang="en-GB" sz="3200" dirty="0">
                <a:latin typeface="+mj-lt"/>
                <a:cs typeface="Arial" pitchFamily="34" charset="0"/>
              </a:rPr>
              <a:t> dos </a:t>
            </a:r>
            <a:r>
              <a:rPr lang="en-GB" sz="3200" dirty="0" err="1">
                <a:latin typeface="+mj-lt"/>
                <a:cs typeface="Arial" pitchFamily="34" charset="0"/>
              </a:rPr>
              <a:t>métodos</a:t>
            </a:r>
            <a:r>
              <a:rPr lang="en-GB" sz="3200" dirty="0">
                <a:latin typeface="+mj-lt"/>
                <a:cs typeface="Arial" pitchFamily="34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GB" sz="3200" dirty="0" err="1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boolean</a:t>
            </a:r>
            <a:r>
              <a:rPr lang="en-GB" sz="32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GB" sz="3200" dirty="0" err="1">
                <a:latin typeface="Consolas" panose="020B0609020204030204" pitchFamily="49" charset="0"/>
                <a:cs typeface="Arial" pitchFamily="34" charset="0"/>
              </a:rPr>
              <a:t>hasNext</a:t>
            </a:r>
            <a:r>
              <a:rPr lang="en-GB" sz="3200" dirty="0">
                <a:latin typeface="Consolas" panose="020B0609020204030204" pitchFamily="49" charset="0"/>
                <a:cs typeface="Arial" pitchFamily="34" charset="0"/>
              </a:rPr>
              <a:t> ();</a:t>
            </a:r>
            <a:br>
              <a:rPr lang="en-GB" sz="3200" dirty="0">
                <a:latin typeface="Consolas" panose="020B0609020204030204" pitchFamily="49" charset="0"/>
                <a:cs typeface="Arial" pitchFamily="34" charset="0"/>
              </a:rPr>
            </a:br>
            <a:r>
              <a:rPr lang="en-GB" sz="32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E</a:t>
            </a:r>
            <a:r>
              <a:rPr lang="en-GB" sz="3200" dirty="0">
                <a:latin typeface="Consolas" panose="020B0609020204030204" pitchFamily="49" charset="0"/>
                <a:cs typeface="Arial" pitchFamily="34" charset="0"/>
              </a:rPr>
              <a:t> next();</a:t>
            </a:r>
            <a:endParaRPr lang="es-EC" sz="3200" dirty="0"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15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Qué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hacen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next()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y </a:t>
            </a:r>
            <a:r>
              <a:rPr lang="en-GB" sz="3600" dirty="0" err="1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hasNext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()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lang="en-GB" sz="3600" dirty="0">
              <a:solidFill>
                <a:srgbClr val="FFFFFF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9C99CC-FF32-44B9-BED1-1BBB604DCCF0}"/>
              </a:ext>
            </a:extLst>
          </p:cNvPr>
          <p:cNvSpPr/>
          <p:nvPr/>
        </p:nvSpPr>
        <p:spPr>
          <a:xfrm>
            <a:off x="175263" y="1178396"/>
            <a:ext cx="118353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Un </a:t>
            </a:r>
            <a:r>
              <a:rPr lang="en-GB" sz="2800" dirty="0" err="1"/>
              <a:t>iterador</a:t>
            </a:r>
            <a:r>
              <a:rPr lang="en-GB" sz="2800" dirty="0"/>
              <a:t> debe </a:t>
            </a:r>
            <a:r>
              <a:rPr lang="en-GB" sz="2800" dirty="0" err="1"/>
              <a:t>hacer</a:t>
            </a:r>
            <a:r>
              <a:rPr lang="en-GB" sz="2800" dirty="0"/>
              <a:t> </a:t>
            </a:r>
            <a:r>
              <a:rPr lang="en-GB" sz="2800" dirty="0" err="1"/>
              <a:t>seguimiento</a:t>
            </a:r>
            <a:r>
              <a:rPr lang="en-GB" sz="2800" dirty="0"/>
              <a:t> del </a:t>
            </a:r>
            <a:r>
              <a:rPr lang="en-GB" sz="2800" dirty="0" err="1"/>
              <a:t>elemento</a:t>
            </a:r>
            <a:r>
              <a:rPr lang="en-GB" sz="2800" dirty="0"/>
              <a:t> </a:t>
            </a:r>
            <a:r>
              <a:rPr lang="en-GB" sz="2800" dirty="0" err="1"/>
              <a:t>en</a:t>
            </a:r>
            <a:r>
              <a:rPr lang="en-GB" sz="2800" dirty="0"/>
              <a:t> el que </a:t>
            </a:r>
            <a:r>
              <a:rPr lang="en-GB" sz="2800" dirty="0" err="1"/>
              <a:t>está</a:t>
            </a:r>
            <a:r>
              <a:rPr lang="en-GB" sz="2800" dirty="0"/>
              <a:t> </a:t>
            </a:r>
            <a:r>
              <a:rPr lang="en-GB" sz="2800" dirty="0" err="1"/>
              <a:t>actualmente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Debe </a:t>
            </a:r>
            <a:r>
              <a:rPr lang="en-GB" sz="2800" dirty="0" err="1"/>
              <a:t>permitir</a:t>
            </a:r>
            <a:r>
              <a:rPr lang="en-GB" sz="2800" dirty="0"/>
              <a:t> </a:t>
            </a:r>
            <a:r>
              <a:rPr lang="en-GB" sz="2800" dirty="0" err="1"/>
              <a:t>avanzar</a:t>
            </a:r>
            <a:r>
              <a:rPr lang="en-GB" sz="2800" dirty="0"/>
              <a:t> de un </a:t>
            </a:r>
            <a:r>
              <a:rPr lang="en-GB" sz="2800" dirty="0" err="1"/>
              <a:t>elemento</a:t>
            </a:r>
            <a:r>
              <a:rPr lang="en-GB" sz="2800" dirty="0"/>
              <a:t> a </a:t>
            </a:r>
            <a:r>
              <a:rPr lang="en-GB" sz="2800" dirty="0" err="1"/>
              <a:t>otro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 err="1"/>
              <a:t>Esto</a:t>
            </a:r>
            <a:r>
              <a:rPr lang="en-GB" sz="2800" dirty="0"/>
              <a:t> se </a:t>
            </a:r>
            <a:r>
              <a:rPr lang="en-GB" sz="2800" dirty="0" err="1"/>
              <a:t>hace</a:t>
            </a:r>
            <a:r>
              <a:rPr lang="en-GB" sz="2800" dirty="0"/>
              <a:t> </a:t>
            </a:r>
            <a:r>
              <a:rPr lang="en-GB" sz="2800" dirty="0" err="1"/>
              <a:t>en</a:t>
            </a:r>
            <a:r>
              <a:rPr lang="en-GB" sz="2800" dirty="0"/>
              <a:t> el </a:t>
            </a:r>
            <a:r>
              <a:rPr lang="en-GB" sz="2800" dirty="0" err="1"/>
              <a:t>método</a:t>
            </a:r>
            <a:r>
              <a:rPr lang="en-GB" sz="2800" dirty="0"/>
              <a:t> </a:t>
            </a:r>
            <a:r>
              <a:rPr lang="en-GB" sz="2800" b="1" dirty="0">
                <a:latin typeface="Consolas" panose="020B0609020204030204" pitchFamily="49" charset="0"/>
              </a:rPr>
              <a:t>next()</a:t>
            </a:r>
            <a:r>
              <a:rPr lang="en-GB" sz="2800" dirty="0"/>
              <a:t> que:</a:t>
            </a:r>
          </a:p>
          <a:p>
            <a:pPr lvl="1"/>
            <a:r>
              <a:rPr lang="en-GB" sz="2800" dirty="0"/>
              <a:t>1. </a:t>
            </a:r>
            <a:r>
              <a:rPr lang="en-GB" sz="2800" dirty="0" err="1"/>
              <a:t>devuelve</a:t>
            </a:r>
            <a:r>
              <a:rPr lang="en-GB" sz="2800" dirty="0"/>
              <a:t> el </a:t>
            </a:r>
            <a:r>
              <a:rPr lang="en-GB" sz="2800" dirty="0" err="1"/>
              <a:t>elemento</a:t>
            </a:r>
            <a:r>
              <a:rPr lang="en-GB" sz="2800" dirty="0"/>
              <a:t> actual y,</a:t>
            </a:r>
            <a:br>
              <a:rPr lang="en-GB" sz="2800" dirty="0"/>
            </a:br>
            <a:r>
              <a:rPr lang="en-GB" sz="2800" dirty="0"/>
              <a:t>2. </a:t>
            </a:r>
            <a:r>
              <a:rPr lang="en-GB" sz="2800" dirty="0" err="1"/>
              <a:t>avanza</a:t>
            </a:r>
            <a:r>
              <a:rPr lang="en-GB" sz="2800" dirty="0"/>
              <a:t> el cursor al </a:t>
            </a:r>
            <a:r>
              <a:rPr lang="en-GB" sz="2800" dirty="0" err="1"/>
              <a:t>siguiente</a:t>
            </a:r>
            <a:r>
              <a:rPr lang="en-GB" sz="2800" dirty="0"/>
              <a:t> </a:t>
            </a:r>
            <a:r>
              <a:rPr lang="en-GB" sz="2800" dirty="0" err="1"/>
              <a:t>elemento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Antes de </a:t>
            </a:r>
            <a:r>
              <a:rPr lang="en-GB" sz="2800" dirty="0" err="1"/>
              <a:t>avanzar</a:t>
            </a:r>
            <a:r>
              <a:rPr lang="en-GB" sz="2800" dirty="0"/>
              <a:t>, </a:t>
            </a:r>
            <a:r>
              <a:rPr lang="en-GB" sz="2800" dirty="0" err="1"/>
              <a:t>verificamos</a:t>
            </a:r>
            <a:r>
              <a:rPr lang="en-GB" sz="2800" dirty="0"/>
              <a:t> </a:t>
            </a:r>
            <a:r>
              <a:rPr lang="en-GB" sz="2800" dirty="0" err="1"/>
              <a:t>si</a:t>
            </a:r>
            <a:r>
              <a:rPr lang="en-GB" sz="2800" dirty="0"/>
              <a:t> hay </a:t>
            </a:r>
            <a:r>
              <a:rPr lang="en-GB" sz="2800" dirty="0" err="1"/>
              <a:t>siguiente</a:t>
            </a:r>
            <a:r>
              <a:rPr lang="en-GB" sz="2800" dirty="0"/>
              <a:t> </a:t>
            </a:r>
            <a:r>
              <a:rPr lang="en-GB" sz="2800" dirty="0" err="1"/>
              <a:t>elemento</a:t>
            </a:r>
            <a:r>
              <a:rPr lang="en-GB" sz="2800" dirty="0"/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145BF6-F571-46AF-900B-ABE6F7598398}"/>
              </a:ext>
            </a:extLst>
          </p:cNvPr>
          <p:cNvSpPr/>
          <p:nvPr/>
        </p:nvSpPr>
        <p:spPr>
          <a:xfrm>
            <a:off x="783771" y="5331068"/>
            <a:ext cx="106244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602FF"/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iterator.hasNext</a:t>
            </a:r>
            <a:r>
              <a:rPr lang="en-US" sz="2800" dirty="0">
                <a:latin typeface="Consolas" panose="020B0609020204030204" pitchFamily="49" charset="0"/>
              </a:rPr>
              <a:t>()) </a:t>
            </a:r>
            <a:r>
              <a:rPr lang="en-US" sz="2800" b="1" dirty="0">
                <a:latin typeface="Consolas" panose="020B0609020204030204" pitchFamily="49" charset="0"/>
              </a:rPr>
              <a:t>{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386223"/>
                </a:solidFill>
                <a:latin typeface="Consolas" panose="020B0609020204030204" pitchFamily="49" charset="0"/>
              </a:rPr>
              <a:t>//if next element exists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next(); // advance the pointer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}</a:t>
            </a:r>
            <a:endParaRPr lang="en-GB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84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C003B1-DCD1-4BD8-8026-874DD212B0C6}"/>
              </a:ext>
            </a:extLst>
          </p:cNvPr>
          <p:cNvSpPr/>
          <p:nvPr/>
        </p:nvSpPr>
        <p:spPr>
          <a:xfrm>
            <a:off x="496032" y="2325858"/>
            <a:ext cx="4368019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3200" dirty="0" err="1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boolean</a:t>
            </a:r>
            <a:r>
              <a:rPr lang="en-GB" sz="32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GB" sz="3200" dirty="0" err="1">
                <a:latin typeface="Consolas" panose="020B0609020204030204" pitchFamily="49" charset="0"/>
                <a:cs typeface="Arial" pitchFamily="34" charset="0"/>
              </a:rPr>
              <a:t>hasNext</a:t>
            </a:r>
            <a:r>
              <a:rPr lang="en-GB" sz="3200" dirty="0">
                <a:latin typeface="Consolas" panose="020B0609020204030204" pitchFamily="49" charset="0"/>
                <a:cs typeface="Arial" pitchFamily="34" charset="0"/>
              </a:rPr>
              <a:t> ();</a:t>
            </a:r>
            <a:br>
              <a:rPr lang="en-GB" sz="3200" dirty="0">
                <a:latin typeface="Consolas" panose="020B0609020204030204" pitchFamily="49" charset="0"/>
                <a:cs typeface="Arial" pitchFamily="34" charset="0"/>
              </a:rPr>
            </a:br>
            <a:r>
              <a:rPr lang="en-GB" sz="32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E</a:t>
            </a:r>
            <a:r>
              <a:rPr lang="en-GB" sz="3200" dirty="0">
                <a:latin typeface="Consolas" panose="020B0609020204030204" pitchFamily="49" charset="0"/>
                <a:cs typeface="Arial" pitchFamily="34" charset="0"/>
              </a:rPr>
              <a:t> next();</a:t>
            </a:r>
            <a:endParaRPr lang="es-EC" sz="32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221676-AFF8-46A5-BF5B-42249060BF3A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Resumen</a:t>
            </a:r>
            <a:endParaRPr lang="en-GB" sz="3600" dirty="0">
              <a:solidFill>
                <a:srgbClr val="FFFFFF"/>
              </a:solidFill>
              <a:latin typeface="Consolas" panose="020B0609020204030204" pitchFamily="49" charset="0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6B16E-40E5-441E-BF13-DAF695B7A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279" b="44"/>
          <a:stretch/>
        </p:blipFill>
        <p:spPr>
          <a:xfrm>
            <a:off x="3170217" y="3249656"/>
            <a:ext cx="6392444" cy="20410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D5800A1-3A85-4C57-A7D7-7DEF09BC215D}"/>
              </a:ext>
            </a:extLst>
          </p:cNvPr>
          <p:cNvSpPr/>
          <p:nvPr/>
        </p:nvSpPr>
        <p:spPr>
          <a:xfrm>
            <a:off x="6366439" y="3120360"/>
            <a:ext cx="2756417" cy="803483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A6FB77-9E01-4905-B58D-24773191931B}"/>
              </a:ext>
            </a:extLst>
          </p:cNvPr>
          <p:cNvSpPr/>
          <p:nvPr/>
        </p:nvSpPr>
        <p:spPr>
          <a:xfrm>
            <a:off x="3170217" y="3129595"/>
            <a:ext cx="1796695" cy="692658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89CFB-B589-4C60-89A2-38FE64755E18}"/>
              </a:ext>
            </a:extLst>
          </p:cNvPr>
          <p:cNvSpPr/>
          <p:nvPr/>
        </p:nvSpPr>
        <p:spPr>
          <a:xfrm>
            <a:off x="7107849" y="2441508"/>
            <a:ext cx="472674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32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Iterator</a:t>
            </a:r>
            <a:r>
              <a:rPr lang="en-GB" sz="3200" dirty="0">
                <a:latin typeface="Consolas" panose="020B0609020204030204" pitchFamily="49" charset="0"/>
                <a:cs typeface="Arial" pitchFamily="34" charset="0"/>
              </a:rPr>
              <a:t> iterator ();</a:t>
            </a:r>
            <a:endParaRPr lang="es-EC" sz="3200" dirty="0"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74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2220771" y="3096602"/>
            <a:ext cx="7750520" cy="6647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Implementando</a:t>
            </a:r>
            <a:r>
              <a:rPr lang="en-US" alt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4800" b="1" dirty="0">
                <a:solidFill>
                  <a:schemeClr val="bg1"/>
                </a:solidFill>
                <a:latin typeface="Consolas" panose="020B0609020204030204" pitchFamily="49" charset="0"/>
              </a:rPr>
              <a:t>Iterator</a:t>
            </a:r>
            <a:r>
              <a:rPr lang="en-US" alt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s</a:t>
            </a:r>
            <a:endParaRPr lang="en-US" altLang="en-US" sz="4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497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Forma 1: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Clase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que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implemente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la interface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Iterator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474E0B-8D5E-4DE6-A9E7-5F02BCCB9902}"/>
              </a:ext>
            </a:extLst>
          </p:cNvPr>
          <p:cNvSpPr/>
          <p:nvPr/>
        </p:nvSpPr>
        <p:spPr>
          <a:xfrm>
            <a:off x="266700" y="1329809"/>
            <a:ext cx="11582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602FF"/>
                </a:solidFill>
                <a:latin typeface="Consolas" panose="020B0609020204030204" pitchFamily="49" charset="0"/>
              </a:rPr>
              <a:t>public class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b="1" dirty="0" err="1">
                <a:latin typeface="Consolas" panose="020B0609020204030204" pitchFamily="49" charset="0"/>
              </a:rPr>
              <a:t>MyIterator</a:t>
            </a:r>
            <a:r>
              <a:rPr lang="en-GB" sz="3200" dirty="0">
                <a:latin typeface="Consolas" panose="020B0609020204030204" pitchFamily="49" charset="0"/>
              </a:rPr>
              <a:t>&lt;E&gt; </a:t>
            </a:r>
            <a:r>
              <a:rPr lang="en-GB" sz="3200">
                <a:solidFill>
                  <a:srgbClr val="0602FF"/>
                </a:solidFill>
                <a:latin typeface="Consolas" panose="020B0609020204030204" pitchFamily="49" charset="0"/>
              </a:rPr>
              <a:t>implements</a:t>
            </a:r>
            <a:r>
              <a:rPr lang="en-GB" sz="3200">
                <a:latin typeface="Consolas" panose="020B0609020204030204" pitchFamily="49" charset="0"/>
              </a:rPr>
              <a:t> </a:t>
            </a:r>
            <a:r>
              <a:rPr lang="en-GB" sz="3200" b="1">
                <a:latin typeface="Consolas" panose="020B0609020204030204" pitchFamily="49" charset="0"/>
              </a:rPr>
              <a:t>Iterator</a:t>
            </a:r>
            <a:r>
              <a:rPr lang="en-GB" sz="3200">
                <a:latin typeface="Consolas" panose="020B0609020204030204" pitchFamily="49" charset="0"/>
              </a:rPr>
              <a:t> </a:t>
            </a:r>
            <a:r>
              <a:rPr lang="en-GB" sz="3200" b="1" dirty="0">
                <a:latin typeface="Consolas" panose="020B0609020204030204" pitchFamily="49" charset="0"/>
              </a:rPr>
              <a:t>{</a:t>
            </a:r>
          </a:p>
          <a:p>
            <a:endParaRPr lang="en-GB" sz="3200" b="1" dirty="0">
              <a:latin typeface="Consolas" panose="020B0609020204030204" pitchFamily="49" charset="0"/>
            </a:endParaRPr>
          </a:p>
          <a:p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// interface implementation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AD106-1D4F-45F0-9E10-31974A5B578A}"/>
              </a:ext>
            </a:extLst>
          </p:cNvPr>
          <p:cNvSpPr/>
          <p:nvPr/>
        </p:nvSpPr>
        <p:spPr>
          <a:xfrm>
            <a:off x="1530778" y="4498818"/>
            <a:ext cx="101659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602FF"/>
                </a:solidFill>
                <a:latin typeface="Consolas" panose="020B0609020204030204" pitchFamily="49" charset="0"/>
              </a:rPr>
              <a:t>public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b="1" dirty="0">
                <a:latin typeface="Consolas" panose="020B0609020204030204" pitchFamily="49" charset="0"/>
              </a:rPr>
              <a:t>Iterator</a:t>
            </a:r>
            <a:r>
              <a:rPr lang="en-GB" sz="3200" dirty="0">
                <a:latin typeface="Consolas" panose="020B0609020204030204" pitchFamily="49" charset="0"/>
              </a:rPr>
              <a:t>&lt;E&gt; </a:t>
            </a:r>
            <a:r>
              <a:rPr lang="en-GB" sz="3200" b="1" dirty="0">
                <a:latin typeface="Consolas" panose="020B0609020204030204" pitchFamily="49" charset="0"/>
              </a:rPr>
              <a:t>iterator</a:t>
            </a:r>
            <a:r>
              <a:rPr lang="en-GB" sz="3200" dirty="0">
                <a:latin typeface="Consolas" panose="020B0609020204030204" pitchFamily="49" charset="0"/>
              </a:rPr>
              <a:t>() </a:t>
            </a:r>
            <a:r>
              <a:rPr lang="en-GB" sz="3200" b="1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GB" sz="3200" dirty="0">
                <a:solidFill>
                  <a:srgbClr val="0602FF"/>
                </a:solidFill>
                <a:latin typeface="Consolas" panose="020B0609020204030204" pitchFamily="49" charset="0"/>
              </a:rPr>
              <a:t>return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602FF"/>
                </a:solidFill>
                <a:latin typeface="Consolas" panose="020B0609020204030204" pitchFamily="49" charset="0"/>
              </a:rPr>
              <a:t>new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b="1" dirty="0" err="1">
                <a:latin typeface="Consolas" panose="020B0609020204030204" pitchFamily="49" charset="0"/>
              </a:rPr>
              <a:t>MyIterator</a:t>
            </a:r>
            <a:r>
              <a:rPr lang="en-GB" sz="3200" dirty="0">
                <a:latin typeface="Consolas" panose="020B0609020204030204" pitchFamily="49" charset="0"/>
              </a:rPr>
              <a:t>&lt;E&gt;();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20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Forma 2: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Creando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una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clase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anónima</a:t>
            </a:r>
            <a:endParaRPr lang="en-GB" sz="3600" dirty="0">
              <a:solidFill>
                <a:srgbClr val="FFFFFF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CAB000-7AB1-47C0-B172-843BB71614E7}"/>
              </a:ext>
            </a:extLst>
          </p:cNvPr>
          <p:cNvSpPr/>
          <p:nvPr/>
        </p:nvSpPr>
        <p:spPr>
          <a:xfrm>
            <a:off x="1054528" y="1444109"/>
            <a:ext cx="101659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602FF"/>
                </a:solidFill>
                <a:latin typeface="Consolas" panose="020B0609020204030204" pitchFamily="49" charset="0"/>
              </a:rPr>
              <a:t>public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b="1" dirty="0">
                <a:latin typeface="Consolas" panose="020B0609020204030204" pitchFamily="49" charset="0"/>
              </a:rPr>
              <a:t>Iterator</a:t>
            </a:r>
            <a:r>
              <a:rPr lang="en-GB" sz="3200" dirty="0">
                <a:latin typeface="Consolas" panose="020B0609020204030204" pitchFamily="49" charset="0"/>
              </a:rPr>
              <a:t>&lt;E&gt; </a:t>
            </a:r>
            <a:r>
              <a:rPr lang="en-GB" sz="3200" b="1" dirty="0">
                <a:latin typeface="Consolas" panose="020B0609020204030204" pitchFamily="49" charset="0"/>
              </a:rPr>
              <a:t>iterator</a:t>
            </a:r>
            <a:r>
              <a:rPr lang="en-GB" sz="3200" dirty="0">
                <a:latin typeface="Consolas" panose="020B0609020204030204" pitchFamily="49" charset="0"/>
              </a:rPr>
              <a:t>() </a:t>
            </a:r>
            <a:r>
              <a:rPr lang="en-GB" sz="3200" b="1" dirty="0">
                <a:latin typeface="Consolas" panose="020B0609020204030204" pitchFamily="49" charset="0"/>
              </a:rPr>
              <a:t>{</a:t>
            </a:r>
          </a:p>
          <a:p>
            <a:endParaRPr lang="en-GB" sz="3200" b="1" dirty="0">
              <a:latin typeface="Consolas" panose="020B0609020204030204" pitchFamily="49" charset="0"/>
            </a:endParaRPr>
          </a:p>
          <a:p>
            <a:pPr lvl="1"/>
            <a:r>
              <a:rPr lang="en-GB" sz="3200" b="1" dirty="0">
                <a:latin typeface="Consolas" panose="020B0609020204030204" pitchFamily="49" charset="0"/>
              </a:rPr>
              <a:t>Iterator</a:t>
            </a:r>
            <a:r>
              <a:rPr lang="en-GB" sz="3200" dirty="0">
                <a:latin typeface="Consolas" panose="020B0609020204030204" pitchFamily="49" charset="0"/>
              </a:rPr>
              <a:t>&lt;E&gt; it = </a:t>
            </a:r>
            <a:r>
              <a:rPr lang="en-GB" sz="3200" dirty="0">
                <a:solidFill>
                  <a:srgbClr val="0602FF"/>
                </a:solidFill>
                <a:latin typeface="Consolas" panose="020B0609020204030204" pitchFamily="49" charset="0"/>
              </a:rPr>
              <a:t>new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b="1" dirty="0">
                <a:latin typeface="Consolas" panose="020B0609020204030204" pitchFamily="49" charset="0"/>
              </a:rPr>
              <a:t>Iterator</a:t>
            </a:r>
            <a:r>
              <a:rPr lang="en-GB" sz="3200" dirty="0">
                <a:latin typeface="Consolas" panose="020B0609020204030204" pitchFamily="49" charset="0"/>
              </a:rPr>
              <a:t>&lt;E&gt;()</a:t>
            </a:r>
            <a:r>
              <a:rPr lang="en-GB" sz="3200" b="1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// interface implementation</a:t>
            </a:r>
          </a:p>
          <a:p>
            <a:pPr lvl="1"/>
            <a:r>
              <a:rPr lang="en-GB" sz="3200" b="1" dirty="0">
                <a:latin typeface="Consolas" panose="020B0609020204030204" pitchFamily="49" charset="0"/>
              </a:rPr>
              <a:t>}</a:t>
            </a:r>
          </a:p>
          <a:p>
            <a:pPr lvl="1"/>
            <a:endParaRPr lang="en-GB" sz="3200" dirty="0">
              <a:latin typeface="Consolas" panose="020B0609020204030204" pitchFamily="49" charset="0"/>
            </a:endParaRPr>
          </a:p>
          <a:p>
            <a:pPr lvl="1"/>
            <a:r>
              <a:rPr lang="en-GB" sz="3200" dirty="0">
                <a:latin typeface="Consolas" panose="020B0609020204030204" pitchFamily="49" charset="0"/>
              </a:rPr>
              <a:t>return it;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14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2923690" y="3096602"/>
            <a:ext cx="6344687" cy="6647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La </a:t>
            </a:r>
            <a:r>
              <a:rPr lang="en-US" altLang="en-US" sz="4800" b="1">
                <a:solidFill>
                  <a:schemeClr val="bg1"/>
                </a:solidFill>
                <a:latin typeface="Gill Sans MT" panose="020B0502020104020203" pitchFamily="34" charset="0"/>
              </a:rPr>
              <a:t>Interface </a:t>
            </a:r>
            <a:r>
              <a:rPr lang="en-US" altLang="en-US" sz="4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endParaRPr lang="en-US" altLang="en-US" sz="4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57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Utilidad</a:t>
            </a:r>
            <a:endParaRPr lang="en-GB" sz="3600" dirty="0">
              <a:solidFill>
                <a:srgbClr val="FFFFFF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A67D1-8233-F54E-ABDF-8B5AEDD91A25}"/>
              </a:ext>
            </a:extLst>
          </p:cNvPr>
          <p:cNvSpPr/>
          <p:nvPr/>
        </p:nvSpPr>
        <p:spPr>
          <a:xfrm>
            <a:off x="307055" y="959337"/>
            <a:ext cx="11665870" cy="745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3600" dirty="0">
                <a:latin typeface="+mj-lt"/>
                <a:cs typeface="Arial" pitchFamily="34" charset="0"/>
              </a:rPr>
              <a:t>Permite el uso de una versión mejorada de lazo </a:t>
            </a:r>
            <a:r>
              <a:rPr lang="es-EC" sz="3600" b="1" dirty="0" err="1">
                <a:solidFill>
                  <a:srgbClr val="0602FF"/>
                </a:solidFill>
                <a:latin typeface="+mj-lt"/>
                <a:cs typeface="Arial" pitchFamily="34" charset="0"/>
              </a:rPr>
              <a:t>for</a:t>
            </a:r>
            <a:endParaRPr lang="es-EC" sz="3600" b="1" dirty="0">
              <a:solidFill>
                <a:srgbClr val="0602FF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A03D1-201D-7C47-AB4B-C4831A1288B1}"/>
              </a:ext>
            </a:extLst>
          </p:cNvPr>
          <p:cNvSpPr/>
          <p:nvPr/>
        </p:nvSpPr>
        <p:spPr>
          <a:xfrm>
            <a:off x="307054" y="1856832"/>
            <a:ext cx="11335011" cy="745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3600" dirty="0">
                <a:latin typeface="+mj-lt"/>
                <a:cs typeface="Arial" pitchFamily="34" charset="0"/>
              </a:rPr>
              <a:t>A este tipo de lazo se lo conoce como </a:t>
            </a:r>
            <a:r>
              <a:rPr lang="es-EC" sz="3600" b="1" dirty="0" err="1">
                <a:solidFill>
                  <a:srgbClr val="0602FF"/>
                </a:solidFill>
                <a:latin typeface="+mj-lt"/>
                <a:cs typeface="Arial" pitchFamily="34" charset="0"/>
              </a:rPr>
              <a:t>for-each</a:t>
            </a:r>
            <a:endParaRPr lang="es-EC" sz="3600" b="1" dirty="0">
              <a:solidFill>
                <a:srgbClr val="0602FF"/>
              </a:solidFill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8C7E1E-90DB-4FAA-8DA8-E9DCC30B706E}"/>
              </a:ext>
            </a:extLst>
          </p:cNvPr>
          <p:cNvSpPr/>
          <p:nvPr/>
        </p:nvSpPr>
        <p:spPr>
          <a:xfrm>
            <a:off x="1590675" y="3429000"/>
            <a:ext cx="90106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602F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latin typeface="Consolas" panose="020B0609020204030204" pitchFamily="49" charset="0"/>
              </a:rPr>
              <a:t> (Item </a:t>
            </a:r>
            <a:r>
              <a:rPr lang="en-US" sz="3200" dirty="0" err="1">
                <a:latin typeface="Consolas" panose="020B0609020204030204" pitchFamily="49" charset="0"/>
              </a:rPr>
              <a:t>item</a:t>
            </a:r>
            <a:r>
              <a:rPr lang="en-US" sz="3200" dirty="0">
                <a:latin typeface="Consolas" panose="020B0609020204030204" pitchFamily="49" charset="0"/>
              </a:rPr>
              <a:t>: </a:t>
            </a:r>
            <a:r>
              <a:rPr lang="en-US" sz="3200" dirty="0" err="1">
                <a:latin typeface="Consolas" panose="020B0609020204030204" pitchFamily="49" charset="0"/>
              </a:rPr>
              <a:t>customDataStructure</a:t>
            </a:r>
            <a:r>
              <a:rPr lang="en-US" sz="3200" dirty="0">
                <a:latin typeface="Consolas" panose="020B0609020204030204" pitchFamily="49" charset="0"/>
              </a:rPr>
              <a:t>) </a:t>
            </a:r>
            <a:r>
              <a:rPr lang="en-US" sz="3200" b="1" dirty="0">
                <a:latin typeface="Consolas" panose="020B0609020204030204" pitchFamily="49" charset="0"/>
              </a:rPr>
              <a:t>{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do stuff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b="1" dirty="0">
                <a:latin typeface="Consolas" panose="020B0609020204030204" pitchFamily="49" charset="0"/>
              </a:rPr>
              <a:t>}</a:t>
            </a:r>
            <a:endParaRPr lang="en-GB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3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¿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Cómo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Implementarla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A67D1-8233-F54E-ABDF-8B5AEDD91A25}"/>
              </a:ext>
            </a:extLst>
          </p:cNvPr>
          <p:cNvSpPr/>
          <p:nvPr/>
        </p:nvSpPr>
        <p:spPr>
          <a:xfrm>
            <a:off x="352491" y="891437"/>
            <a:ext cx="11478148" cy="14003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3200" dirty="0">
                <a:latin typeface="+mj-lt"/>
                <a:cs typeface="Arial" pitchFamily="34" charset="0"/>
              </a:rPr>
              <a:t>Implementar la interface </a:t>
            </a:r>
            <a:r>
              <a:rPr lang="es-EC" sz="3200" b="1" dirty="0">
                <a:latin typeface="Consolas" panose="020B0609020204030204" pitchFamily="49" charset="0"/>
                <a:cs typeface="Arial" pitchFamily="34" charset="0"/>
              </a:rPr>
              <a:t>Iterable</a:t>
            </a:r>
          </a:p>
          <a:p>
            <a:pPr>
              <a:lnSpc>
                <a:spcPct val="150000"/>
              </a:lnSpc>
            </a:pPr>
            <a:r>
              <a:rPr lang="es-EC" sz="3200" dirty="0">
                <a:latin typeface="+mj-lt"/>
                <a:cs typeface="Arial" pitchFamily="34" charset="0"/>
              </a:rPr>
              <a:t>Crear una clase que implemente la interface </a:t>
            </a:r>
            <a:r>
              <a:rPr lang="es-EC" sz="3200" b="1" dirty="0">
                <a:latin typeface="Consolas" panose="020B0609020204030204" pitchFamily="49" charset="0"/>
                <a:cs typeface="Arial" pitchFamily="34" charset="0"/>
              </a:rPr>
              <a:t>Iterable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BC3795-1DAC-4E4A-B269-2339598B78C8}"/>
              </a:ext>
            </a:extLst>
          </p:cNvPr>
          <p:cNvSpPr/>
          <p:nvPr/>
        </p:nvSpPr>
        <p:spPr>
          <a:xfrm>
            <a:off x="133350" y="2825056"/>
            <a:ext cx="119443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602FF"/>
                </a:solidFill>
                <a:latin typeface="Consolas" panose="020B0609020204030204" pitchFamily="49" charset="0"/>
              </a:rPr>
              <a:t>class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b="1" dirty="0" err="1">
                <a:latin typeface="Consolas" panose="020B0609020204030204" pitchFamily="49" charset="0"/>
              </a:rPr>
              <a:t>CustomDataStructure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602FF"/>
                </a:solidFill>
                <a:latin typeface="Consolas" panose="020B0609020204030204" pitchFamily="49" charset="0"/>
              </a:rPr>
              <a:t>implements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 err="1">
                <a:latin typeface="Consolas" panose="020B0609020204030204" pitchFamily="49" charset="0"/>
              </a:rPr>
              <a:t>Iterable</a:t>
            </a:r>
            <a:r>
              <a:rPr lang="en-GB" sz="2800" dirty="0">
                <a:latin typeface="Consolas" panose="020B0609020204030204" pitchFamily="49" charset="0"/>
              </a:rPr>
              <a:t>&lt;E&gt; </a:t>
            </a:r>
            <a:r>
              <a:rPr lang="en-GB" sz="2800" b="1" dirty="0">
                <a:latin typeface="Consolas" panose="020B0609020204030204" pitchFamily="49" charset="0"/>
              </a:rPr>
              <a:t>{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dirty="0">
                <a:latin typeface="Consolas" panose="020B0609020204030204" pitchFamily="49" charset="0"/>
              </a:rPr>
              <a:t>	</a:t>
            </a:r>
            <a:r>
              <a:rPr lang="en-GB" sz="2800" dirty="0">
                <a:solidFill>
                  <a:srgbClr val="386223"/>
                </a:solidFill>
                <a:latin typeface="Consolas" panose="020B0609020204030204" pitchFamily="49" charset="0"/>
              </a:rPr>
              <a:t>// code for data structure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	</a:t>
            </a:r>
            <a:r>
              <a:rPr lang="en-GB" sz="2800" dirty="0">
                <a:solidFill>
                  <a:srgbClr val="0602FF"/>
                </a:solidFill>
                <a:latin typeface="Consolas" panose="020B0609020204030204" pitchFamily="49" charset="0"/>
              </a:rPr>
              <a:t>public</a:t>
            </a:r>
            <a:r>
              <a:rPr lang="en-GB" sz="2800" dirty="0">
                <a:latin typeface="Consolas" panose="020B0609020204030204" pitchFamily="49" charset="0"/>
              </a:rPr>
              <a:t> Iterator&lt;E&gt; iterator() </a:t>
            </a:r>
            <a:r>
              <a:rPr lang="en-GB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		</a:t>
            </a:r>
            <a:r>
              <a:rPr lang="en-GB" sz="2800" dirty="0">
                <a:solidFill>
                  <a:srgbClr val="0602FF"/>
                </a:solidFill>
                <a:latin typeface="Consolas" panose="020B0609020204030204" pitchFamily="49" charset="0"/>
              </a:rPr>
              <a:t>return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602FF"/>
                </a:solidFill>
                <a:latin typeface="Consolas" panose="020B0609020204030204" pitchFamily="49" charset="0"/>
              </a:rPr>
              <a:t>new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 err="1">
                <a:latin typeface="Consolas" panose="020B0609020204030204" pitchFamily="49" charset="0"/>
              </a:rPr>
              <a:t>CustomIterator</a:t>
            </a:r>
            <a:r>
              <a:rPr lang="en-GB" sz="2800" dirty="0">
                <a:latin typeface="Consolas" panose="020B0609020204030204" pitchFamily="49" charset="0"/>
              </a:rPr>
              <a:t>&lt;&gt;(</a:t>
            </a:r>
            <a:r>
              <a:rPr lang="en-GB" sz="2800" dirty="0">
                <a:solidFill>
                  <a:srgbClr val="0602FF"/>
                </a:solidFill>
                <a:latin typeface="Consolas" panose="020B0609020204030204" pitchFamily="49" charset="0"/>
              </a:rPr>
              <a:t>this</a:t>
            </a:r>
            <a:r>
              <a:rPr lang="en-GB" sz="2800" dirty="0">
                <a:latin typeface="Consolas" panose="020B0609020204030204" pitchFamily="49" charset="0"/>
              </a:rPr>
              <a:t>); 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	</a:t>
            </a:r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631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ArrayList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versus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LinkedList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5157EB-E1EE-4E9B-922C-1E14445CCD13}"/>
              </a:ext>
            </a:extLst>
          </p:cNvPr>
          <p:cNvGrpSpPr/>
          <p:nvPr/>
        </p:nvGrpSpPr>
        <p:grpSpPr>
          <a:xfrm>
            <a:off x="3257055" y="1762226"/>
            <a:ext cx="5677890" cy="4329034"/>
            <a:chOff x="3602699" y="2748880"/>
            <a:chExt cx="4435691" cy="338193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A9DC635-A493-4C2C-AC08-9EB5C2EA1BBB}"/>
                </a:ext>
              </a:extLst>
            </p:cNvPr>
            <p:cNvSpPr/>
            <p:nvPr/>
          </p:nvSpPr>
          <p:spPr>
            <a:xfrm>
              <a:off x="4765103" y="2748880"/>
              <a:ext cx="1942390" cy="91440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List</a:t>
              </a:r>
            </a:p>
            <a:p>
              <a:pPr algn="ctr"/>
              <a:r>
                <a:rPr lang="en-GB" sz="3200" dirty="0"/>
                <a:t>&lt;interface&gt;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5E770A-1980-446A-961D-96DC2F0168FD}"/>
                </a:ext>
              </a:extLst>
            </p:cNvPr>
            <p:cNvSpPr/>
            <p:nvPr/>
          </p:nvSpPr>
          <p:spPr>
            <a:xfrm>
              <a:off x="3602699" y="5216415"/>
              <a:ext cx="1942390" cy="91440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err="1"/>
                <a:t>ArrayList</a:t>
              </a:r>
              <a:endParaRPr lang="en-GB" sz="3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F9EE06-14EE-4834-BF39-B805E75A4792}"/>
                </a:ext>
              </a:extLst>
            </p:cNvPr>
            <p:cNvSpPr/>
            <p:nvPr/>
          </p:nvSpPr>
          <p:spPr>
            <a:xfrm>
              <a:off x="6096000" y="5216415"/>
              <a:ext cx="1942390" cy="91440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LinkedList</a:t>
              </a:r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F5505C28-751F-403E-BA9C-C4A744E1AD3A}"/>
                </a:ext>
              </a:extLst>
            </p:cNvPr>
            <p:cNvSpPr/>
            <p:nvPr/>
          </p:nvSpPr>
          <p:spPr>
            <a:xfrm>
              <a:off x="5509118" y="3691886"/>
              <a:ext cx="454360" cy="391690"/>
            </a:xfrm>
            <a:prstGeom prst="triangl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19C1838B-7381-429D-8D0C-8142BB78768B}"/>
                </a:ext>
              </a:extLst>
            </p:cNvPr>
            <p:cNvCxnSpPr>
              <a:stCxn id="12" idx="0"/>
              <a:endCxn id="3" idx="3"/>
            </p:cNvCxnSpPr>
            <p:nvPr/>
          </p:nvCxnSpPr>
          <p:spPr>
            <a:xfrm rot="16200000" flipV="1">
              <a:off x="5835328" y="3984547"/>
              <a:ext cx="1132839" cy="1330897"/>
            </a:xfrm>
            <a:prstGeom prst="bentConnector3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3E2EA45-BB77-4C5A-825B-6508239A1C01}"/>
                </a:ext>
              </a:extLst>
            </p:cNvPr>
            <p:cNvCxnSpPr>
              <a:stCxn id="11" idx="0"/>
              <a:endCxn id="3" idx="3"/>
            </p:cNvCxnSpPr>
            <p:nvPr/>
          </p:nvCxnSpPr>
          <p:spPr>
            <a:xfrm rot="5400000" flipH="1" flipV="1">
              <a:off x="4588677" y="4068794"/>
              <a:ext cx="1132839" cy="1162404"/>
            </a:xfrm>
            <a:prstGeom prst="bentConnector3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D92765D-698B-4358-BA64-3FF5BD71AE7E}"/>
              </a:ext>
            </a:extLst>
          </p:cNvPr>
          <p:cNvSpPr/>
          <p:nvPr/>
        </p:nvSpPr>
        <p:spPr>
          <a:xfrm>
            <a:off x="307055" y="959337"/>
            <a:ext cx="8208912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Ambas implementan la interface </a:t>
            </a:r>
            <a:r>
              <a:rPr lang="es-EC" sz="2800" dirty="0" err="1">
                <a:latin typeface="+mj-lt"/>
                <a:cs typeface="Arial" pitchFamily="34" charset="0"/>
              </a:rPr>
              <a:t>List</a:t>
            </a:r>
            <a:endParaRPr lang="es-EC" sz="2800" dirty="0">
              <a:latin typeface="+mj-lt"/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99195F-EBB9-4C67-8512-A04F7F73DE62}"/>
              </a:ext>
            </a:extLst>
          </p:cNvPr>
          <p:cNvSpPr/>
          <p:nvPr/>
        </p:nvSpPr>
        <p:spPr>
          <a:xfrm>
            <a:off x="307054" y="6207406"/>
            <a:ext cx="11335011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Se usan de manera similar, lo que varía es la implementación interna</a:t>
            </a:r>
            <a:endParaRPr lang="es-EC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1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Clase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CustomIterator</a:t>
            </a:r>
            <a:endParaRPr lang="en-GB" sz="3600" dirty="0">
              <a:solidFill>
                <a:srgbClr val="FFFFFF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C32026-551B-4DC2-9929-DE63F0E0B232}"/>
              </a:ext>
            </a:extLst>
          </p:cNvPr>
          <p:cNvSpPr/>
          <p:nvPr/>
        </p:nvSpPr>
        <p:spPr>
          <a:xfrm>
            <a:off x="2052638" y="1090375"/>
            <a:ext cx="80867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602FF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CustomIterator</a:t>
            </a:r>
            <a:r>
              <a:rPr lang="en-GB" dirty="0">
                <a:latin typeface="Consolas" panose="020B0609020204030204" pitchFamily="49" charset="0"/>
              </a:rPr>
              <a:t>&lt;E&gt; </a:t>
            </a:r>
            <a:r>
              <a:rPr lang="en-GB" dirty="0">
                <a:solidFill>
                  <a:srgbClr val="0602FF"/>
                </a:solidFill>
                <a:latin typeface="Consolas" panose="020B0609020204030204" pitchFamily="49" charset="0"/>
              </a:rPr>
              <a:t>implements</a:t>
            </a:r>
            <a:r>
              <a:rPr lang="en-GB" dirty="0">
                <a:latin typeface="Consolas" panose="020B0609020204030204" pitchFamily="49" charset="0"/>
              </a:rPr>
              <a:t> Iterator&lt;E&gt; {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</a:p>
          <a:p>
            <a:r>
              <a:rPr lang="en-GB" dirty="0">
                <a:latin typeface="Consolas" panose="020B0609020204030204" pitchFamily="49" charset="0"/>
              </a:rPr>
              <a:t>	// constructor 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CustomIterator</a:t>
            </a:r>
            <a:r>
              <a:rPr lang="en-GB" dirty="0">
                <a:latin typeface="Consolas" panose="020B0609020204030204" pitchFamily="49" charset="0"/>
              </a:rPr>
              <a:t>&lt;E&gt;(</a:t>
            </a:r>
            <a:r>
              <a:rPr lang="en-GB" dirty="0" err="1">
                <a:latin typeface="Consolas" panose="020B0609020204030204" pitchFamily="49" charset="0"/>
              </a:rPr>
              <a:t>CustomDataStructure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obj</a:t>
            </a:r>
            <a:r>
              <a:rPr lang="en-GB" dirty="0">
                <a:latin typeface="Consolas" panose="020B0609020204030204" pitchFamily="49" charset="0"/>
              </a:rPr>
              <a:t>) {</a:t>
            </a:r>
          </a:p>
          <a:p>
            <a:r>
              <a:rPr lang="en-GB" dirty="0">
                <a:latin typeface="Consolas" panose="020B0609020204030204" pitchFamily="49" charset="0"/>
              </a:rPr>
              <a:t>		// initialize cursor </a:t>
            </a:r>
          </a:p>
          <a:p>
            <a:r>
              <a:rPr lang="en-GB" dirty="0">
                <a:latin typeface="Consolas" panose="020B0609020204030204" pitchFamily="49" charset="0"/>
              </a:rPr>
              <a:t>	} 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</a:p>
          <a:p>
            <a:r>
              <a:rPr lang="en-GB" dirty="0">
                <a:latin typeface="Consolas" panose="020B0609020204030204" pitchFamily="49" charset="0"/>
              </a:rPr>
              <a:t>	// Checks if the next element exists 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0602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602FF"/>
                </a:solidFill>
                <a:latin typeface="Consolas" panose="020B0609020204030204" pitchFamily="49" charset="0"/>
              </a:rPr>
              <a:t>boolean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hasNext</a:t>
            </a:r>
            <a:r>
              <a:rPr lang="en-GB" dirty="0">
                <a:latin typeface="Consolas" panose="020B0609020204030204" pitchFamily="49" charset="0"/>
              </a:rPr>
              <a:t>() { </a:t>
            </a:r>
          </a:p>
          <a:p>
            <a:r>
              <a:rPr lang="en-GB" dirty="0">
                <a:latin typeface="Consolas" panose="020B0609020204030204" pitchFamily="49" charset="0"/>
              </a:rPr>
              <a:t>	} 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</a:p>
          <a:p>
            <a:r>
              <a:rPr lang="en-GB" dirty="0">
                <a:latin typeface="Consolas" panose="020B0609020204030204" pitchFamily="49" charset="0"/>
              </a:rPr>
              <a:t>	// moves the cursor/iterator to next element 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0602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latin typeface="Consolas" panose="020B0609020204030204" pitchFamily="49" charset="0"/>
              </a:rPr>
              <a:t> E next() { </a:t>
            </a:r>
          </a:p>
          <a:p>
            <a:r>
              <a:rPr lang="en-GB" dirty="0">
                <a:latin typeface="Consolas" panose="020B0609020204030204" pitchFamily="49" charset="0"/>
              </a:rPr>
              <a:t>	} 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</a:p>
          <a:p>
            <a:r>
              <a:rPr lang="en-GB" dirty="0">
                <a:latin typeface="Consolas" panose="020B0609020204030204" pitchFamily="49" charset="0"/>
              </a:rPr>
              <a:t>	// Used to remove an element. Implement only if needed 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0602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602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 remove() { </a:t>
            </a:r>
          </a:p>
          <a:p>
            <a:r>
              <a:rPr lang="en-GB" dirty="0">
                <a:latin typeface="Consolas" panose="020B0609020204030204" pitchFamily="49" charset="0"/>
              </a:rPr>
              <a:t>		// Default throws </a:t>
            </a:r>
            <a:r>
              <a:rPr lang="en-GB" dirty="0" err="1">
                <a:latin typeface="Consolas" panose="020B0609020204030204" pitchFamily="49" charset="0"/>
              </a:rPr>
              <a:t>UnsupportedOperationException</a:t>
            </a:r>
            <a:r>
              <a:rPr lang="en-GB" dirty="0">
                <a:latin typeface="Consolas" panose="020B0609020204030204" pitchFamily="49" charset="0"/>
              </a:rPr>
              <a:t>. </a:t>
            </a:r>
          </a:p>
          <a:p>
            <a:r>
              <a:rPr lang="en-GB" dirty="0">
                <a:latin typeface="Consolas" panose="020B0609020204030204" pitchFamily="49" charset="0"/>
              </a:rPr>
              <a:t>	} </a:t>
            </a:r>
          </a:p>
          <a:p>
            <a:r>
              <a:rPr lang="en-GB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63823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>
            <a:extLst>
              <a:ext uri="{FF2B5EF4-FFF2-40B4-BE49-F238E27FC236}">
                <a16:creationId xmlns:a16="http://schemas.microsoft.com/office/drawing/2014/main" id="{D4B76732-D9C2-47CA-AA44-616BAAC28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141664"/>
            <a:ext cx="6858000" cy="403225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s-ES_tradnl" altLang="es-EC" sz="3600"/>
              <a:t>ESTRUCTURAS DE DATOS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E285D-C79D-463F-82A1-4DE29B9F17CC}"/>
              </a:ext>
            </a:extLst>
          </p:cNvPr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43E39688-51D6-4BF3-B15E-C5A9211C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550" y="3054350"/>
            <a:ext cx="6692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bg1"/>
                </a:solidFill>
                <a:latin typeface="Gill Sans MT" panose="020B0502020104020203" pitchFamily="34" charset="0"/>
              </a:rPr>
              <a:t>Interfaz ListIterator</a:t>
            </a:r>
            <a:endParaRPr lang="en-US" altLang="en-US" sz="540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2247225" y="3096602"/>
            <a:ext cx="7697621" cy="6647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La Interface </a:t>
            </a:r>
            <a:r>
              <a:rPr lang="en-US" altLang="en-US" sz="4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ListIterator</a:t>
            </a:r>
            <a:endParaRPr lang="en-US" altLang="en-US" sz="4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140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>
            <a:extLst>
              <a:ext uri="{FF2B5EF4-FFF2-40B4-BE49-F238E27FC236}">
                <a16:creationId xmlns:a16="http://schemas.microsoft.com/office/drawing/2014/main" id="{F48E1F27-52DA-4643-8767-C9B04B54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5"/>
            <a:ext cx="7886700" cy="6238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s-MX" altLang="es-EC"/>
              <a:t>Interfaz ListIterator</a:t>
            </a:r>
            <a:endParaRPr lang="es-EC" altLang="es-EC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67A6E96-273E-4686-B11A-D264D1F56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252539"/>
            <a:ext cx="8785225" cy="808037"/>
          </a:xfrm>
        </p:spPr>
        <p:txBody>
          <a:bodyPr rtlCol="0">
            <a:normAutofit lnSpcReduction="10000"/>
          </a:bodyPr>
          <a:lstStyle/>
          <a:p>
            <a:pPr marL="0" indent="0" algn="just">
              <a:buNone/>
              <a:defRPr/>
            </a:pPr>
            <a:r>
              <a:rPr lang="es-ES" dirty="0"/>
              <a:t>Permite implementar iteradores para recorrer la lista en cualquier dirección:</a:t>
            </a:r>
            <a:endParaRPr lang="es-EC" dirty="0"/>
          </a:p>
        </p:txBody>
      </p:sp>
      <p:pic>
        <p:nvPicPr>
          <p:cNvPr id="34820" name="Imagen 1">
            <a:extLst>
              <a:ext uri="{FF2B5EF4-FFF2-40B4-BE49-F238E27FC236}">
                <a16:creationId xmlns:a16="http://schemas.microsoft.com/office/drawing/2014/main" id="{04481299-4CD8-4B7F-A5F4-72A982B86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92338"/>
            <a:ext cx="9144000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ArrayList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versus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LinkedList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CADFC-EA75-42F9-8AF0-67E31A670089}"/>
              </a:ext>
            </a:extLst>
          </p:cNvPr>
          <p:cNvSpPr/>
          <p:nvPr/>
        </p:nvSpPr>
        <p:spPr>
          <a:xfrm>
            <a:off x="6287206" y="1079327"/>
            <a:ext cx="5499647" cy="21587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400" dirty="0">
                <a:latin typeface="+mj-lt"/>
                <a:cs typeface="Arial" pitchFamily="34" charset="0"/>
              </a:rPr>
              <a:t>Doblemente enlazadas</a:t>
            </a:r>
          </a:p>
          <a:p>
            <a:pPr>
              <a:lnSpc>
                <a:spcPct val="150000"/>
              </a:lnSpc>
            </a:pPr>
            <a:r>
              <a:rPr lang="es-EC" sz="2400" dirty="0">
                <a:latin typeface="+mj-lt"/>
                <a:cs typeface="Arial" pitchFamily="34" charset="0"/>
              </a:rPr>
              <a:t>Eficientes para añadir y remover</a:t>
            </a:r>
          </a:p>
          <a:p>
            <a:pPr>
              <a:lnSpc>
                <a:spcPct val="150000"/>
              </a:lnSpc>
            </a:pPr>
            <a:r>
              <a:rPr lang="es-EC" sz="2400" dirty="0">
                <a:latin typeface="+mj-lt"/>
                <a:cs typeface="Arial" pitchFamily="34" charset="0"/>
              </a:rPr>
              <a:t>Menos eficiente para </a:t>
            </a:r>
            <a:r>
              <a:rPr lang="es-EC" sz="2400" dirty="0" err="1">
                <a:latin typeface="+mj-lt"/>
                <a:cs typeface="Arial" pitchFamily="34" charset="0"/>
              </a:rPr>
              <a:t>get</a:t>
            </a:r>
            <a:r>
              <a:rPr lang="es-EC" sz="2400" dirty="0">
                <a:latin typeface="+mj-lt"/>
                <a:cs typeface="Arial" pitchFamily="34" charset="0"/>
              </a:rPr>
              <a:t> y set</a:t>
            </a:r>
          </a:p>
          <a:p>
            <a:pPr>
              <a:lnSpc>
                <a:spcPct val="150000"/>
              </a:lnSpc>
            </a:pPr>
            <a:endParaRPr lang="es-EC" sz="2400" dirty="0">
              <a:latin typeface="+mj-lt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8E814B-FA7C-4A6E-8840-C7AB955BEAD7}"/>
              </a:ext>
            </a:extLst>
          </p:cNvPr>
          <p:cNvSpPr/>
          <p:nvPr/>
        </p:nvSpPr>
        <p:spPr>
          <a:xfrm>
            <a:off x="256378" y="1079327"/>
            <a:ext cx="5701419" cy="21587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400" dirty="0">
                <a:latin typeface="+mj-lt"/>
                <a:cs typeface="Arial" pitchFamily="34" charset="0"/>
              </a:rPr>
              <a:t>Arreglos con tamaño variable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+mj-lt"/>
              </a:rPr>
              <a:t>Crece</a:t>
            </a:r>
            <a:r>
              <a:rPr lang="en-US" sz="2400" dirty="0">
                <a:latin typeface="+mj-lt"/>
              </a:rPr>
              <a:t> 50% </a:t>
            </a:r>
            <a:r>
              <a:rPr lang="en-US" sz="2400" dirty="0" err="1">
                <a:latin typeface="+mj-lt"/>
              </a:rPr>
              <a:t>cada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vez</a:t>
            </a:r>
            <a:r>
              <a:rPr lang="en-US" sz="2400" dirty="0">
                <a:latin typeface="+mj-lt"/>
              </a:rPr>
              <a:t> que cambia de tam</a:t>
            </a:r>
            <a:r>
              <a:rPr lang="en-GB" sz="2400" dirty="0" err="1">
                <a:latin typeface="+mj-lt"/>
              </a:rPr>
              <a:t>año</a:t>
            </a:r>
            <a:endParaRPr lang="en-GB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2400" dirty="0" err="1">
                <a:latin typeface="+mj-lt"/>
                <a:cs typeface="Arial" pitchFamily="34" charset="0"/>
              </a:rPr>
              <a:t>Eficiente</a:t>
            </a:r>
            <a:r>
              <a:rPr lang="en-GB" sz="2400" dirty="0">
                <a:latin typeface="+mj-lt"/>
                <a:cs typeface="Arial" pitchFamily="34" charset="0"/>
              </a:rPr>
              <a:t> para get y set</a:t>
            </a:r>
          </a:p>
          <a:p>
            <a:pPr>
              <a:lnSpc>
                <a:spcPct val="150000"/>
              </a:lnSpc>
            </a:pPr>
            <a:r>
              <a:rPr lang="en-GB" sz="2400" dirty="0" err="1">
                <a:latin typeface="+mj-lt"/>
                <a:cs typeface="Arial" pitchFamily="34" charset="0"/>
              </a:rPr>
              <a:t>Ineficiente</a:t>
            </a:r>
            <a:r>
              <a:rPr lang="en-GB" sz="2400" dirty="0">
                <a:latin typeface="+mj-lt"/>
                <a:cs typeface="Arial" pitchFamily="34" charset="0"/>
              </a:rPr>
              <a:t> para </a:t>
            </a:r>
            <a:r>
              <a:rPr lang="en-GB" sz="2400" dirty="0" err="1">
                <a:latin typeface="+mj-lt"/>
                <a:cs typeface="Arial" pitchFamily="34" charset="0"/>
              </a:rPr>
              <a:t>añadir</a:t>
            </a:r>
            <a:r>
              <a:rPr lang="en-GB" sz="2400" dirty="0">
                <a:latin typeface="+mj-lt"/>
                <a:cs typeface="Arial" pitchFamily="34" charset="0"/>
              </a:rPr>
              <a:t> y remover</a:t>
            </a:r>
            <a:endParaRPr lang="es-EC" sz="2400" dirty="0">
              <a:latin typeface="+mj-lt"/>
              <a:cs typeface="Arial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1179B1-A8D6-40F8-B1AB-B8478CC2E111}"/>
              </a:ext>
            </a:extLst>
          </p:cNvPr>
          <p:cNvCxnSpPr>
            <a:cxnSpLocks/>
          </p:cNvCxnSpPr>
          <p:nvPr/>
        </p:nvCxnSpPr>
        <p:spPr>
          <a:xfrm>
            <a:off x="6096000" y="1147260"/>
            <a:ext cx="0" cy="56093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AFFED31-C64E-4E3A-B472-CA350F82E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519"/>
          <a:stretch/>
        </p:blipFill>
        <p:spPr>
          <a:xfrm>
            <a:off x="364701" y="3495366"/>
            <a:ext cx="5104160" cy="32144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5A7891-9993-4E32-A1C9-9A33747874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223"/>
          <a:stretch/>
        </p:blipFill>
        <p:spPr>
          <a:xfrm>
            <a:off x="6723141" y="3505346"/>
            <a:ext cx="5047537" cy="3214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322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Implementando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Listas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como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Java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0BA26C-D891-43DD-AB6A-BC7470024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5"/>
          <a:stretch/>
        </p:blipFill>
        <p:spPr>
          <a:xfrm>
            <a:off x="96487" y="1069258"/>
            <a:ext cx="5999513" cy="573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Implementando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Listas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como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Java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0BFF32-0681-456A-8467-3EB0249B1AF4}"/>
              </a:ext>
            </a:extLst>
          </p:cNvPr>
          <p:cNvSpPr/>
          <p:nvPr/>
        </p:nvSpPr>
        <p:spPr>
          <a:xfrm>
            <a:off x="1754955" y="3655460"/>
            <a:ext cx="9461193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602FF"/>
                </a:solidFill>
                <a:latin typeface="+mj-lt"/>
                <a:cs typeface="Arial" pitchFamily="34" charset="0"/>
              </a:rPr>
              <a:t>public class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b="1" dirty="0">
                <a:latin typeface="+mj-lt"/>
                <a:cs typeface="Arial" pitchFamily="34" charset="0"/>
              </a:rPr>
              <a:t>LinkedList</a:t>
            </a:r>
            <a:r>
              <a:rPr lang="en-US" sz="2800" dirty="0">
                <a:latin typeface="+mj-lt"/>
                <a:cs typeface="Arial" pitchFamily="34" charset="0"/>
              </a:rPr>
              <a:t> &lt;E&gt; </a:t>
            </a:r>
            <a:r>
              <a:rPr lang="en-US" sz="2800" dirty="0">
                <a:solidFill>
                  <a:srgbClr val="0602FF"/>
                </a:solidFill>
                <a:latin typeface="+mj-lt"/>
                <a:cs typeface="Arial" pitchFamily="34" charset="0"/>
              </a:rPr>
              <a:t>implements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b="1" dirty="0">
                <a:latin typeface="+mj-lt"/>
                <a:cs typeface="Arial" pitchFamily="34" charset="0"/>
              </a:rPr>
              <a:t>List</a:t>
            </a:r>
            <a:r>
              <a:rPr lang="en-US" sz="2800" dirty="0">
                <a:latin typeface="+mj-lt"/>
                <a:cs typeface="Arial" pitchFamily="34" charset="0"/>
              </a:rPr>
              <a:t>&lt;E&gt;</a:t>
            </a:r>
            <a:endParaRPr lang="es-EC" sz="2800" dirty="0">
              <a:latin typeface="+mj-lt"/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4EA9B-708E-4849-932F-6C035A4557F2}"/>
              </a:ext>
            </a:extLst>
          </p:cNvPr>
          <p:cNvSpPr/>
          <p:nvPr/>
        </p:nvSpPr>
        <p:spPr>
          <a:xfrm>
            <a:off x="1754955" y="2885327"/>
            <a:ext cx="9557058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602FF"/>
                </a:solidFill>
                <a:latin typeface="+mj-lt"/>
                <a:cs typeface="Arial" pitchFamily="34" charset="0"/>
              </a:rPr>
              <a:t>public class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b="1" dirty="0" err="1">
                <a:latin typeface="+mj-lt"/>
                <a:cs typeface="Arial" pitchFamily="34" charset="0"/>
              </a:rPr>
              <a:t>ArrayList</a:t>
            </a:r>
            <a:r>
              <a:rPr lang="en-US" sz="2800" dirty="0">
                <a:latin typeface="+mj-lt"/>
                <a:cs typeface="Arial" pitchFamily="34" charset="0"/>
              </a:rPr>
              <a:t>&lt;E&gt; </a:t>
            </a:r>
            <a:r>
              <a:rPr lang="en-US" sz="2800" dirty="0">
                <a:solidFill>
                  <a:srgbClr val="0602FF"/>
                </a:solidFill>
                <a:latin typeface="+mj-lt"/>
                <a:cs typeface="Arial" pitchFamily="34" charset="0"/>
              </a:rPr>
              <a:t>implements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b="1" dirty="0">
                <a:latin typeface="+mj-lt"/>
                <a:cs typeface="Arial" pitchFamily="34" charset="0"/>
              </a:rPr>
              <a:t>List</a:t>
            </a:r>
            <a:r>
              <a:rPr lang="en-US" sz="2800" dirty="0">
                <a:latin typeface="+mj-lt"/>
                <a:cs typeface="Arial" pitchFamily="34" charset="0"/>
              </a:rPr>
              <a:t>&lt;E&gt;</a:t>
            </a:r>
            <a:endParaRPr lang="es-EC" sz="28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Recorriendo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ArrayList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y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LinkedList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C63805-F25E-44B1-A1BF-BCABE5529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"/>
          <a:stretch/>
        </p:blipFill>
        <p:spPr>
          <a:xfrm>
            <a:off x="416320" y="1295249"/>
            <a:ext cx="5104160" cy="51424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894DB1-41DC-43A5-A40A-76C4B0458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430"/>
          <a:stretch/>
        </p:blipFill>
        <p:spPr>
          <a:xfrm>
            <a:off x="6804259" y="1295250"/>
            <a:ext cx="5047537" cy="51424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E95CAB-8F90-4CEA-BB2B-35171E487DD1}"/>
              </a:ext>
            </a:extLst>
          </p:cNvPr>
          <p:cNvSpPr/>
          <p:nvPr/>
        </p:nvSpPr>
        <p:spPr>
          <a:xfrm>
            <a:off x="9321501" y="4878594"/>
            <a:ext cx="398033" cy="301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latin typeface="Consolas" panose="020B0609020204030204" pitchFamily="49" charset="0"/>
              </a:rPr>
              <a:t>ll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07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Recorriendo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ArrayList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y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LinkedList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C63805-F25E-44B1-A1BF-BCABE5529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"/>
          <a:stretch/>
        </p:blipFill>
        <p:spPr>
          <a:xfrm>
            <a:off x="416320" y="1295249"/>
            <a:ext cx="5104160" cy="51424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894DB1-41DC-43A5-A40A-76C4B0458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430"/>
          <a:stretch/>
        </p:blipFill>
        <p:spPr>
          <a:xfrm>
            <a:off x="6804259" y="1295250"/>
            <a:ext cx="5047537" cy="51424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520E3D-DDE2-43CF-801E-C75A200308FE}"/>
              </a:ext>
            </a:extLst>
          </p:cNvPr>
          <p:cNvSpPr/>
          <p:nvPr/>
        </p:nvSpPr>
        <p:spPr>
          <a:xfrm>
            <a:off x="416320" y="4807974"/>
            <a:ext cx="5104160" cy="1629694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23CA2A-4355-4063-919A-B931EB1D2410}"/>
              </a:ext>
            </a:extLst>
          </p:cNvPr>
          <p:cNvSpPr/>
          <p:nvPr/>
        </p:nvSpPr>
        <p:spPr>
          <a:xfrm>
            <a:off x="6804259" y="4807974"/>
            <a:ext cx="5047537" cy="1629694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26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Recorriendo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ArrayList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y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LinkedList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C63805-F25E-44B1-A1BF-BCABE5529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279" b="44"/>
          <a:stretch/>
        </p:blipFill>
        <p:spPr>
          <a:xfrm>
            <a:off x="416320" y="4807974"/>
            <a:ext cx="5104160" cy="1629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894DB1-41DC-43A5-A40A-76C4B0458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603" b="-430"/>
          <a:stretch/>
        </p:blipFill>
        <p:spPr>
          <a:xfrm>
            <a:off x="6804259" y="4807974"/>
            <a:ext cx="5047537" cy="16296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C0B8EB7-5530-4484-8854-9255FACADD2B}"/>
              </a:ext>
            </a:extLst>
          </p:cNvPr>
          <p:cNvSpPr/>
          <p:nvPr/>
        </p:nvSpPr>
        <p:spPr>
          <a:xfrm>
            <a:off x="2968400" y="4704735"/>
            <a:ext cx="2200910" cy="64155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F18B83-2526-486B-8F6B-AD92796D6815}"/>
              </a:ext>
            </a:extLst>
          </p:cNvPr>
          <p:cNvSpPr/>
          <p:nvPr/>
        </p:nvSpPr>
        <p:spPr>
          <a:xfrm>
            <a:off x="416320" y="4712109"/>
            <a:ext cx="1434603" cy="55306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0DDEA5-AB27-47DA-B5F2-C243C301274F}"/>
              </a:ext>
            </a:extLst>
          </p:cNvPr>
          <p:cNvSpPr/>
          <p:nvPr/>
        </p:nvSpPr>
        <p:spPr>
          <a:xfrm>
            <a:off x="9302832" y="4704735"/>
            <a:ext cx="2200910" cy="64155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2D94C6-AF0F-4B4E-B0CF-D8F08014251F}"/>
              </a:ext>
            </a:extLst>
          </p:cNvPr>
          <p:cNvSpPr/>
          <p:nvPr/>
        </p:nvSpPr>
        <p:spPr>
          <a:xfrm>
            <a:off x="6750752" y="4712109"/>
            <a:ext cx="1434603" cy="55306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F8CC8C-9FB1-4FBE-85EC-69A53B13F179}"/>
              </a:ext>
            </a:extLst>
          </p:cNvPr>
          <p:cNvSpPr/>
          <p:nvPr/>
        </p:nvSpPr>
        <p:spPr>
          <a:xfrm>
            <a:off x="1932039" y="1801656"/>
            <a:ext cx="4163961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Objecto de tipo </a:t>
            </a:r>
            <a:r>
              <a:rPr lang="es-EC" sz="2400" dirty="0" err="1">
                <a:latin typeface="Consolas" panose="020B0609020204030204" pitchFamily="49" charset="0"/>
                <a:cs typeface="Arial" pitchFamily="34" charset="0"/>
              </a:rPr>
              <a:t>Iterator</a:t>
            </a:r>
            <a:endParaRPr lang="es-EC" sz="2800" dirty="0">
              <a:latin typeface="+mj-lt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B08721-A92D-4859-AA24-9D301292B453}"/>
              </a:ext>
            </a:extLst>
          </p:cNvPr>
          <p:cNvSpPr/>
          <p:nvPr/>
        </p:nvSpPr>
        <p:spPr>
          <a:xfrm>
            <a:off x="7334126" y="1801655"/>
            <a:ext cx="4163961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Método </a:t>
            </a:r>
            <a:r>
              <a:rPr lang="es-EC" sz="2400" dirty="0" err="1">
                <a:latin typeface="Consolas" panose="020B0609020204030204" pitchFamily="49" charset="0"/>
                <a:cs typeface="Arial" pitchFamily="34" charset="0"/>
              </a:rPr>
              <a:t>iterator</a:t>
            </a:r>
            <a:r>
              <a:rPr lang="es-EC" sz="2400" dirty="0">
                <a:latin typeface="Consolas" panose="020B0609020204030204" pitchFamily="49" charset="0"/>
                <a:cs typeface="Arial" pitchFamily="34" charset="0"/>
              </a:rPr>
              <a:t>()</a:t>
            </a:r>
            <a:endParaRPr lang="es-EC" sz="2800" dirty="0">
              <a:latin typeface="+mj-lt"/>
              <a:cs typeface="Arial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FCB944-2B82-4354-BB49-20FAFD2CB7B1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1133622" y="2381174"/>
            <a:ext cx="2880398" cy="23309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3544BC-31C7-4899-B56C-692882C11284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4014020" y="2381174"/>
            <a:ext cx="3454034" cy="23309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D8F728-6270-478A-BEDA-0CEABDD610F4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 flipH="1">
            <a:off x="4068855" y="2381173"/>
            <a:ext cx="5347252" cy="23235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D822D8-3B93-46D0-BE54-C074A22700E5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>
            <a:off x="9416107" y="2381173"/>
            <a:ext cx="987180" cy="23235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32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El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método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iterator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8E814B-FA7C-4A6E-8840-C7AB955BEAD7}"/>
              </a:ext>
            </a:extLst>
          </p:cNvPr>
          <p:cNvSpPr/>
          <p:nvPr/>
        </p:nvSpPr>
        <p:spPr>
          <a:xfrm>
            <a:off x="175264" y="1027716"/>
            <a:ext cx="11935622" cy="25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Retorna una instancia de la interface </a:t>
            </a:r>
            <a:r>
              <a:rPr lang="es-EC" sz="2800" dirty="0" err="1">
                <a:latin typeface="Consolas" panose="020B0609020204030204" pitchFamily="49" charset="0"/>
                <a:cs typeface="Arial" pitchFamily="34" charset="0"/>
              </a:rPr>
              <a:t>Iterator</a:t>
            </a:r>
            <a:endParaRPr lang="es-EC" sz="2800" dirty="0">
              <a:latin typeface="Consolas" panose="020B0609020204030204" pitchFamily="49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800" dirty="0" err="1">
                <a:latin typeface="+mj-lt"/>
                <a:cs typeface="Arial" pitchFamily="34" charset="0"/>
              </a:rPr>
              <a:t>Dicha</a:t>
            </a:r>
            <a:r>
              <a:rPr lang="en-GB" sz="2800" dirty="0">
                <a:latin typeface="+mj-lt"/>
                <a:cs typeface="Arial" pitchFamily="34" charset="0"/>
              </a:rPr>
              <a:t> </a:t>
            </a:r>
            <a:r>
              <a:rPr lang="en-GB" sz="2800" dirty="0" err="1">
                <a:latin typeface="+mj-lt"/>
                <a:cs typeface="Arial" pitchFamily="34" charset="0"/>
              </a:rPr>
              <a:t>instancia</a:t>
            </a:r>
            <a:r>
              <a:rPr lang="en-GB" sz="2800" dirty="0">
                <a:latin typeface="+mj-lt"/>
                <a:cs typeface="Arial" pitchFamily="34" charset="0"/>
              </a:rPr>
              <a:t> </a:t>
            </a:r>
            <a:r>
              <a:rPr lang="en-GB" sz="2800" dirty="0" err="1">
                <a:latin typeface="+mj-lt"/>
                <a:cs typeface="Arial" pitchFamily="34" charset="0"/>
              </a:rPr>
              <a:t>guarda</a:t>
            </a:r>
            <a:r>
              <a:rPr lang="en-GB" sz="2800" dirty="0">
                <a:latin typeface="+mj-lt"/>
                <a:cs typeface="Arial" pitchFamily="34" charset="0"/>
              </a:rPr>
              <a:t> el </a:t>
            </a:r>
            <a:r>
              <a:rPr lang="en-GB" sz="2800" dirty="0" err="1">
                <a:latin typeface="+mj-lt"/>
                <a:cs typeface="Arial" pitchFamily="34" charset="0"/>
              </a:rPr>
              <a:t>estado</a:t>
            </a:r>
            <a:r>
              <a:rPr lang="en-GB" sz="2800" dirty="0">
                <a:latin typeface="+mj-lt"/>
                <a:cs typeface="Arial" pitchFamily="34" charset="0"/>
              </a:rPr>
              <a:t> de la </a:t>
            </a:r>
            <a:r>
              <a:rPr lang="en-GB" sz="2800" dirty="0" err="1">
                <a:latin typeface="+mj-lt"/>
                <a:cs typeface="Arial" pitchFamily="34" charset="0"/>
              </a:rPr>
              <a:t>iteración</a:t>
            </a:r>
            <a:r>
              <a:rPr lang="en-GB" sz="2800" dirty="0">
                <a:latin typeface="+mj-lt"/>
                <a:cs typeface="Arial" pitchFamily="34" charset="0"/>
              </a:rPr>
              <a:t> (</a:t>
            </a:r>
            <a:r>
              <a:rPr lang="en-GB" sz="2800" dirty="0" err="1">
                <a:latin typeface="+mj-lt"/>
                <a:cs typeface="Arial" pitchFamily="34" charset="0"/>
              </a:rPr>
              <a:t>en</a:t>
            </a:r>
            <a:r>
              <a:rPr lang="en-GB" sz="2800" dirty="0">
                <a:latin typeface="+mj-lt"/>
                <a:cs typeface="Arial" pitchFamily="34" charset="0"/>
              </a:rPr>
              <a:t> </a:t>
            </a:r>
            <a:r>
              <a:rPr lang="en-GB" sz="2800" dirty="0" err="1">
                <a:latin typeface="+mj-lt"/>
                <a:cs typeface="Arial" pitchFamily="34" charset="0"/>
              </a:rPr>
              <a:t>qué</a:t>
            </a:r>
            <a:r>
              <a:rPr lang="en-GB" sz="2800" dirty="0">
                <a:latin typeface="+mj-lt"/>
                <a:cs typeface="Arial" pitchFamily="34" charset="0"/>
              </a:rPr>
              <a:t> punto del </a:t>
            </a:r>
            <a:r>
              <a:rPr lang="en-GB" sz="2800" dirty="0" err="1">
                <a:latin typeface="+mj-lt"/>
                <a:cs typeface="Arial" pitchFamily="34" charset="0"/>
              </a:rPr>
              <a:t>recorrido</a:t>
            </a:r>
            <a:r>
              <a:rPr lang="en-GB" sz="2800" dirty="0">
                <a:latin typeface="+mj-lt"/>
                <a:cs typeface="Arial" pitchFamily="34" charset="0"/>
              </a:rPr>
              <a:t> </a:t>
            </a:r>
            <a:r>
              <a:rPr lang="en-GB" sz="2800" dirty="0" err="1">
                <a:latin typeface="+mj-lt"/>
                <a:cs typeface="Arial" pitchFamily="34" charset="0"/>
              </a:rPr>
              <a:t>vamos</a:t>
            </a:r>
            <a:r>
              <a:rPr lang="en-GB" sz="2800" dirty="0">
                <a:latin typeface="+mj-lt"/>
                <a:cs typeface="Arial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latin typeface="+mj-lt"/>
                <a:cs typeface="Arial" pitchFamily="34" charset="0"/>
              </a:rPr>
              <a:t>Debe </a:t>
            </a:r>
            <a:r>
              <a:rPr lang="en-GB" sz="2800" dirty="0" err="1">
                <a:latin typeface="+mj-lt"/>
                <a:cs typeface="Arial" pitchFamily="34" charset="0"/>
              </a:rPr>
              <a:t>producir</a:t>
            </a:r>
            <a:r>
              <a:rPr lang="en-GB" sz="2800" dirty="0">
                <a:latin typeface="+mj-lt"/>
                <a:cs typeface="Arial" pitchFamily="34" charset="0"/>
              </a:rPr>
              <a:t> un nuevo </a:t>
            </a:r>
            <a:r>
              <a:rPr lang="en-GB" sz="2800" dirty="0" err="1">
                <a:latin typeface="+mj-lt"/>
                <a:cs typeface="Arial" pitchFamily="34" charset="0"/>
              </a:rPr>
              <a:t>iterador</a:t>
            </a:r>
            <a:r>
              <a:rPr lang="en-GB" sz="2800" dirty="0">
                <a:latin typeface="+mj-lt"/>
                <a:cs typeface="Arial" pitchFamily="34" charset="0"/>
              </a:rPr>
              <a:t> </a:t>
            </a:r>
            <a:r>
              <a:rPr lang="en-GB" sz="2800" dirty="0" err="1">
                <a:latin typeface="+mj-lt"/>
                <a:cs typeface="Arial" pitchFamily="34" charset="0"/>
              </a:rPr>
              <a:t>cada</a:t>
            </a:r>
            <a:r>
              <a:rPr lang="en-GB" sz="2800" dirty="0">
                <a:latin typeface="+mj-lt"/>
                <a:cs typeface="Arial" pitchFamily="34" charset="0"/>
              </a:rPr>
              <a:t> </a:t>
            </a:r>
            <a:r>
              <a:rPr lang="en-GB" sz="2800" dirty="0" err="1">
                <a:latin typeface="+mj-lt"/>
                <a:cs typeface="Arial" pitchFamily="34" charset="0"/>
              </a:rPr>
              <a:t>vez</a:t>
            </a:r>
            <a:r>
              <a:rPr lang="en-GB" sz="2800" dirty="0">
                <a:latin typeface="+mj-lt"/>
                <a:cs typeface="Arial" pitchFamily="34" charset="0"/>
              </a:rPr>
              <a:t> que es </a:t>
            </a:r>
            <a:r>
              <a:rPr lang="en-GB" sz="2800" dirty="0" err="1">
                <a:latin typeface="+mj-lt"/>
                <a:cs typeface="Arial" pitchFamily="34" charset="0"/>
              </a:rPr>
              <a:t>invocado</a:t>
            </a:r>
            <a:endParaRPr lang="en-GB" sz="28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800" dirty="0">
                <a:latin typeface="+mj-lt"/>
                <a:cs typeface="Arial" pitchFamily="34" charset="0"/>
              </a:rPr>
              <a:t>No debe </a:t>
            </a:r>
            <a:r>
              <a:rPr lang="en-GB" sz="2800" dirty="0" err="1">
                <a:latin typeface="+mj-lt"/>
                <a:cs typeface="Arial" pitchFamily="34" charset="0"/>
              </a:rPr>
              <a:t>retornar</a:t>
            </a:r>
            <a:r>
              <a:rPr lang="en-GB" sz="2800" dirty="0">
                <a:latin typeface="+mj-lt"/>
                <a:cs typeface="Arial" pitchFamily="34" charset="0"/>
              </a:rPr>
              <a:t> el </a:t>
            </a:r>
            <a:r>
              <a:rPr lang="en-GB" sz="2800" dirty="0" err="1">
                <a:latin typeface="+mj-lt"/>
                <a:cs typeface="Arial" pitchFamily="34" charset="0"/>
              </a:rPr>
              <a:t>mismo</a:t>
            </a:r>
            <a:r>
              <a:rPr lang="en-GB" sz="2800" dirty="0">
                <a:latin typeface="+mj-lt"/>
                <a:cs typeface="Arial" pitchFamily="34" charset="0"/>
              </a:rPr>
              <a:t> </a:t>
            </a:r>
            <a:r>
              <a:rPr lang="en-GB" sz="2800" dirty="0" err="1">
                <a:latin typeface="+mj-lt"/>
                <a:cs typeface="Arial" pitchFamily="34" charset="0"/>
              </a:rPr>
              <a:t>iterador</a:t>
            </a:r>
            <a:r>
              <a:rPr lang="en-GB" sz="2800" dirty="0">
                <a:latin typeface="+mj-lt"/>
                <a:cs typeface="Arial" pitchFamily="34" charset="0"/>
              </a:rPr>
              <a:t> dos </a:t>
            </a:r>
            <a:r>
              <a:rPr lang="en-GB" sz="2800" dirty="0" err="1">
                <a:latin typeface="+mj-lt"/>
                <a:cs typeface="Arial" pitchFamily="34" charset="0"/>
              </a:rPr>
              <a:t>veces</a:t>
            </a:r>
            <a:r>
              <a:rPr lang="en-GB" sz="2800" dirty="0">
                <a:latin typeface="+mj-lt"/>
                <a:cs typeface="Arial" pitchFamily="34" charset="0"/>
              </a:rPr>
              <a:t>. De </a:t>
            </a:r>
            <a:r>
              <a:rPr lang="en-GB" sz="2800" dirty="0" err="1">
                <a:latin typeface="+mj-lt"/>
                <a:cs typeface="Arial" pitchFamily="34" charset="0"/>
              </a:rPr>
              <a:t>otro</a:t>
            </a:r>
            <a:r>
              <a:rPr lang="en-GB" sz="2800" dirty="0">
                <a:latin typeface="+mj-lt"/>
                <a:cs typeface="Arial" pitchFamily="34" charset="0"/>
              </a:rPr>
              <a:t> modo, hay </a:t>
            </a:r>
            <a:r>
              <a:rPr lang="en-GB" sz="2800" dirty="0" err="1">
                <a:latin typeface="+mj-lt"/>
                <a:cs typeface="Arial" pitchFamily="34" charset="0"/>
              </a:rPr>
              <a:t>conflictos</a:t>
            </a:r>
            <a:endParaRPr lang="es-EC" sz="2800" dirty="0">
              <a:latin typeface="+mj-lt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2389A3-3CCC-4A35-B869-2ED38B6D0EE3}"/>
              </a:ext>
            </a:extLst>
          </p:cNvPr>
          <p:cNvSpPr/>
          <p:nvPr/>
        </p:nvSpPr>
        <p:spPr>
          <a:xfrm>
            <a:off x="769258" y="4508358"/>
            <a:ext cx="1082765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err="1">
                <a:cs typeface="Arial" pitchFamily="34" charset="0"/>
              </a:rPr>
              <a:t>Cómo</a:t>
            </a:r>
            <a:r>
              <a:rPr lang="en-GB" sz="3200" dirty="0">
                <a:cs typeface="Arial" pitchFamily="34" charset="0"/>
              </a:rPr>
              <a:t> </a:t>
            </a:r>
            <a:r>
              <a:rPr lang="en-GB" sz="3200" dirty="0" err="1">
                <a:cs typeface="Arial" pitchFamily="34" charset="0"/>
              </a:rPr>
              <a:t>podemos</a:t>
            </a:r>
            <a:r>
              <a:rPr lang="en-GB" sz="3200" dirty="0">
                <a:cs typeface="Arial" pitchFamily="34" charset="0"/>
              </a:rPr>
              <a:t> </a:t>
            </a:r>
            <a:r>
              <a:rPr lang="en-GB" sz="3200" dirty="0" err="1">
                <a:cs typeface="Arial" pitchFamily="34" charset="0"/>
              </a:rPr>
              <a:t>guardar</a:t>
            </a:r>
            <a:r>
              <a:rPr lang="en-GB" sz="3200" dirty="0">
                <a:cs typeface="Arial" pitchFamily="34" charset="0"/>
              </a:rPr>
              <a:t> el </a:t>
            </a:r>
            <a:r>
              <a:rPr lang="en-GB" sz="3200" dirty="0" err="1">
                <a:cs typeface="Arial" pitchFamily="34" charset="0"/>
              </a:rPr>
              <a:t>estado</a:t>
            </a:r>
            <a:r>
              <a:rPr lang="en-GB" sz="3200" dirty="0">
                <a:cs typeface="Arial" pitchFamily="34" charset="0"/>
              </a:rPr>
              <a:t> de la </a:t>
            </a:r>
            <a:r>
              <a:rPr lang="en-GB" sz="3200" dirty="0" err="1">
                <a:cs typeface="Arial" pitchFamily="34" charset="0"/>
              </a:rPr>
              <a:t>iteración</a:t>
            </a:r>
            <a:r>
              <a:rPr lang="en-GB" sz="3200" dirty="0">
                <a:cs typeface="Arial" pitchFamily="34" charset="0"/>
              </a:rPr>
              <a:t> de una </a:t>
            </a:r>
            <a:r>
              <a:rPr lang="en-GB" sz="3200" dirty="0" err="1">
                <a:cs typeface="Arial" pitchFamily="34" charset="0"/>
              </a:rPr>
              <a:t>lista</a:t>
            </a:r>
            <a:r>
              <a:rPr lang="en-GB" sz="3200" dirty="0">
                <a:cs typeface="Arial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224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649</Words>
  <Application>Microsoft Office PowerPoint</Application>
  <PresentationFormat>Widescreen</PresentationFormat>
  <Paragraphs>123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Consolas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Interfaz ListIterator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Gonzalo Gabriel Mendez Cobena</dc:creator>
  <cp:lastModifiedBy>Gonzalo Gabriel Méndez Cobeña</cp:lastModifiedBy>
  <cp:revision>212</cp:revision>
  <dcterms:created xsi:type="dcterms:W3CDTF">2019-05-18T17:25:17Z</dcterms:created>
  <dcterms:modified xsi:type="dcterms:W3CDTF">2020-06-11T20:24:35Z</dcterms:modified>
</cp:coreProperties>
</file>