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4"/>
  </p:notesMasterIdLst>
  <p:sldIdLst>
    <p:sldId id="296" r:id="rId3"/>
    <p:sldId id="257" r:id="rId4"/>
    <p:sldId id="258" r:id="rId5"/>
    <p:sldId id="259" r:id="rId6"/>
    <p:sldId id="260" r:id="rId7"/>
    <p:sldId id="651" r:id="rId8"/>
    <p:sldId id="262" r:id="rId9"/>
    <p:sldId id="263" r:id="rId10"/>
    <p:sldId id="654" r:id="rId11"/>
    <p:sldId id="267" r:id="rId12"/>
    <p:sldId id="268" r:id="rId13"/>
  </p:sldIdLst>
  <p:sldSz cx="9144000" cy="6858000" type="screen4x3"/>
  <p:notesSz cx="6858000" cy="9144000"/>
  <p:defaultTextStyle>
    <a:lvl1pPr>
      <a:defRPr>
        <a:latin typeface="Arial Narrow"/>
        <a:ea typeface="Arial Narrow"/>
        <a:cs typeface="Arial Narrow"/>
        <a:sym typeface="Arial Narrow"/>
      </a:defRPr>
    </a:lvl1pPr>
    <a:lvl2pPr indent="457200">
      <a:defRPr>
        <a:latin typeface="Arial Narrow"/>
        <a:ea typeface="Arial Narrow"/>
        <a:cs typeface="Arial Narrow"/>
        <a:sym typeface="Arial Narrow"/>
      </a:defRPr>
    </a:lvl2pPr>
    <a:lvl3pPr indent="914400">
      <a:defRPr>
        <a:latin typeface="Arial Narrow"/>
        <a:ea typeface="Arial Narrow"/>
        <a:cs typeface="Arial Narrow"/>
        <a:sym typeface="Arial Narrow"/>
      </a:defRPr>
    </a:lvl3pPr>
    <a:lvl4pPr indent="1371600">
      <a:defRPr>
        <a:latin typeface="Arial Narrow"/>
        <a:ea typeface="Arial Narrow"/>
        <a:cs typeface="Arial Narrow"/>
        <a:sym typeface="Arial Narrow"/>
      </a:defRPr>
    </a:lvl4pPr>
    <a:lvl5pPr indent="1828800">
      <a:defRPr>
        <a:latin typeface="Arial Narrow"/>
        <a:ea typeface="Arial Narrow"/>
        <a:cs typeface="Arial Narrow"/>
        <a:sym typeface="Arial Narrow"/>
      </a:defRPr>
    </a:lvl5pPr>
    <a:lvl6pPr>
      <a:defRPr>
        <a:latin typeface="Arial Narrow"/>
        <a:ea typeface="Arial Narrow"/>
        <a:cs typeface="Arial Narrow"/>
        <a:sym typeface="Arial Narrow"/>
      </a:defRPr>
    </a:lvl6pPr>
    <a:lvl7pPr>
      <a:defRPr>
        <a:latin typeface="Arial Narrow"/>
        <a:ea typeface="Arial Narrow"/>
        <a:cs typeface="Arial Narrow"/>
        <a:sym typeface="Arial Narrow"/>
      </a:defRPr>
    </a:lvl7pPr>
    <a:lvl8pPr>
      <a:defRPr>
        <a:latin typeface="Arial Narrow"/>
        <a:ea typeface="Arial Narrow"/>
        <a:cs typeface="Arial Narrow"/>
        <a:sym typeface="Arial Narrow"/>
      </a:defRPr>
    </a:lvl8pPr>
    <a:lvl9pPr>
      <a:defRPr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CFF"/>
          </a:solidFill>
        </a:fill>
      </a:tcStyle>
    </a:wholeTbl>
    <a:band2H>
      <a:tcTxStyle/>
      <a:tcStyle>
        <a:tcBdr/>
        <a:fill>
          <a:solidFill>
            <a:srgbClr val="EFF6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E6F6"/>
          </a:solidFill>
        </a:fill>
      </a:tcStyle>
    </a:wholeTbl>
    <a:band2H>
      <a:tcTxStyle/>
      <a:tcStyle>
        <a:tcBdr/>
        <a:fill>
          <a:solidFill>
            <a:srgbClr val="F3F3FA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8"/>
    <p:restoredTop sz="94653"/>
  </p:normalViewPr>
  <p:slideViewPr>
    <p:cSldViewPr snapToGrid="0" snapToObjects="1">
      <p:cViewPr varScale="1">
        <p:scale>
          <a:sx n="87" d="100"/>
          <a:sy n="87" d="100"/>
        </p:scale>
        <p:origin x="47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315363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292-13BF-6549-A870-199B2D81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3E9-599E-3249-935B-B4A7348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D23C-22A1-C745-B1DE-B0B913C2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7007-8AD1-074C-A85B-EF51B80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CE5-7887-2F47-9051-FA5492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543E-1B21-854E-A0A6-748BADE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BC08-C78D-1A43-B259-EF945402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9B8-2204-6942-B237-6CDA68AD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A941-CDEB-B74F-BF11-114E7D22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3637-74B2-7B4A-9D15-AC70616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2E1C-6714-7041-830F-2A18AFD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F7C8-99E3-F045-AC63-2D4205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60E-15E0-B347-8B6A-FAE6D4A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D632-127A-614E-96F3-E7CDBF7A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507-0F28-4C4B-88D8-0A78C2B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BE0-AF9D-494B-A2E9-189A176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607-2EC8-DC4E-B95F-546694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8133-B729-E343-A779-74B1E381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37CB-B51B-1A4C-AF79-DA78485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2A0-DE72-7A49-905B-6BB82C7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B65-8DAD-C04C-866D-B0F5160B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75B-8158-FE46-A8E5-2EAEA65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4E5B6-92CE-F948-AD48-829B5A7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D656-84A3-364E-84DB-5D0A1F4523F2}" type="datetimeFigureOut">
              <a:rPr lang="es-EC"/>
              <a:pPr>
                <a:defRPr/>
              </a:pPr>
              <a:t>21/7/2020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7041F-E72B-7749-BB87-CB96C4C4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D07-2956-2D48-97C0-9BFB952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1F4E6-8930-3C4C-B5F5-D9725A5C3E7A}" type="slidenum">
              <a:rPr lang="es-EC"/>
              <a:pPr>
                <a:defRPr/>
              </a:pPr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39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978-D975-DC4B-9464-A52C1865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9E85-31DC-6D48-8F7E-7941EEBE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A65-275B-994E-B4A5-41B1349E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6D3F-B924-C442-B152-B54F74A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AA8-92D2-194C-8900-4E42A2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949-D63B-004E-A805-F08AA10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C768-B53E-4548-8321-B60BE80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4C8-B0FD-5D4B-906B-63B0A3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3353-0064-4940-ABD5-E7BDDF7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FCD-7F0D-6746-9A00-8165B6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6A5-3C68-554E-A920-E9775B5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C367-C340-1F4E-BC46-F67E84FA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D1A0-6F54-1A49-9DFE-30B790F6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E52C9-5FF8-2249-B65A-C3016CA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BC41-2A92-A542-ABFB-3395621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93E-FA5F-CE4F-88BB-D02FD58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5A8-190C-5F4F-A648-9A5ED28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AACE-B739-5F4B-9B9D-6B5CCEC8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EDC-DD77-944E-9F64-0CEA2A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F2BF7-45C4-4B43-85B1-9D2E627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4B22C-FE1E-DD48-A6B0-D75E874D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102C-E77D-5A44-B3C1-4ACB7F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4538-7C5E-AE4B-B366-F9A3DE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3BADD-6B65-D749-A766-3858590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835-C76B-3448-B1CE-F4F5962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0646-26CD-224B-82D3-5854A1A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689-C546-984C-AE4D-1BDDC4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4EFF-5D56-C849-83D0-360317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E8BA-C4B7-064B-AFE3-804FD5FA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6AF9-E7B1-AA48-85FA-037855E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6B9B-25C7-3D4F-85F9-B053C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3771" indent="-326571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235200" indent="-4064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924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496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6068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640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4B51-AEE0-9148-B05D-04C2A1C6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65D-97B8-AF48-84B6-D2CA7940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24C-B0D2-8148-8333-E4BBCA32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7DEF-198E-3B49-AC2D-7B1346328AF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3D3-9E58-7446-B859-C1143F1E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D89E-2CDD-104D-BD59-5B6B1262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9" y="3500377"/>
            <a:ext cx="147636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Árboles</a:t>
            </a:r>
            <a:endParaRPr lang="en-US" altLang="en-US" sz="3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4408488"/>
            <a:ext cx="465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entury Gothic" panose="020B0502020202020204" pitchFamily="34" charset="0"/>
              </a:rPr>
              <a:t>Gonzalo Gabriel Méndez, Ph.D.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entury Gothic" panose="020B0502020202020204" pitchFamily="34" charset="0"/>
                <a:hlinkClick r:id="rId4"/>
              </a:rPr>
              <a:t>www.ggmendez.com</a:t>
            </a:r>
            <a:endParaRPr lang="en-US" altLang="en-US" sz="1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RECORRIDOS DE UN A.B.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Recorrer es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Visitar todos los elementos de una estructura</a:t>
            </a:r>
          </a:p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Como recorrer un árbol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Hay tantos caminos, cual escoger?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Existe tres recorridos típicos</a:t>
            </a:r>
          </a:p>
          <a:p>
            <a:pPr marL="1104900" lvl="2" indent="-19050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Nombrados de acuerdo a la posición de la raíz</a:t>
            </a:r>
          </a:p>
          <a:p>
            <a:pPr marL="1104900" lvl="2" indent="-19050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Preorden: raíz - subarbol izq. - subarbol der.</a:t>
            </a:r>
          </a:p>
          <a:p>
            <a:pPr marL="1104900" lvl="2" indent="-19050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Enorden : subarbol izq. - raíz - subarbol der.</a:t>
            </a:r>
          </a:p>
          <a:p>
            <a:pPr marL="1104900" lvl="2" indent="-19050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Postorden : subarbol izq. - subarbol der. -raíz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EJEMPLO PREORDEN</a:t>
            </a:r>
          </a:p>
        </p:txBody>
      </p:sp>
      <p:sp>
        <p:nvSpPr>
          <p:cNvPr id="262" name="Shape 262"/>
          <p:cNvSpPr/>
          <p:nvPr/>
        </p:nvSpPr>
        <p:spPr>
          <a:xfrm>
            <a:off x="4170836" y="2394405"/>
            <a:ext cx="3604005" cy="3157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4" h="20976" extrusionOk="0">
                <a:moveTo>
                  <a:pt x="10806" y="292"/>
                </a:moveTo>
                <a:cubicBezTo>
                  <a:pt x="11920" y="39"/>
                  <a:pt x="13553" y="-214"/>
                  <a:pt x="14369" y="292"/>
                </a:cubicBezTo>
                <a:cubicBezTo>
                  <a:pt x="15186" y="799"/>
                  <a:pt x="14889" y="2570"/>
                  <a:pt x="15705" y="3330"/>
                </a:cubicBezTo>
                <a:cubicBezTo>
                  <a:pt x="16522" y="4089"/>
                  <a:pt x="18377" y="3920"/>
                  <a:pt x="19268" y="4849"/>
                </a:cubicBezTo>
                <a:cubicBezTo>
                  <a:pt x="20159" y="5777"/>
                  <a:pt x="21198" y="7549"/>
                  <a:pt x="21050" y="8899"/>
                </a:cubicBezTo>
                <a:cubicBezTo>
                  <a:pt x="20901" y="10249"/>
                  <a:pt x="19342" y="11767"/>
                  <a:pt x="18377" y="12948"/>
                </a:cubicBezTo>
                <a:cubicBezTo>
                  <a:pt x="17412" y="14130"/>
                  <a:pt x="16670" y="15648"/>
                  <a:pt x="15260" y="15986"/>
                </a:cubicBezTo>
                <a:cubicBezTo>
                  <a:pt x="13850" y="16323"/>
                  <a:pt x="11697" y="14214"/>
                  <a:pt x="9916" y="14973"/>
                </a:cubicBezTo>
                <a:cubicBezTo>
                  <a:pt x="8134" y="15733"/>
                  <a:pt x="6204" y="19698"/>
                  <a:pt x="4571" y="20542"/>
                </a:cubicBezTo>
                <a:cubicBezTo>
                  <a:pt x="2938" y="21386"/>
                  <a:pt x="637" y="20880"/>
                  <a:pt x="118" y="20036"/>
                </a:cubicBezTo>
                <a:cubicBezTo>
                  <a:pt x="-402" y="19192"/>
                  <a:pt x="934" y="16408"/>
                  <a:pt x="1454" y="15480"/>
                </a:cubicBezTo>
                <a:cubicBezTo>
                  <a:pt x="1973" y="14552"/>
                  <a:pt x="2716" y="15395"/>
                  <a:pt x="3235" y="14467"/>
                </a:cubicBezTo>
                <a:cubicBezTo>
                  <a:pt x="3755" y="13539"/>
                  <a:pt x="3829" y="12020"/>
                  <a:pt x="4571" y="9911"/>
                </a:cubicBezTo>
                <a:cubicBezTo>
                  <a:pt x="5313" y="7802"/>
                  <a:pt x="6650" y="3414"/>
                  <a:pt x="7689" y="1811"/>
                </a:cubicBezTo>
                <a:cubicBezTo>
                  <a:pt x="8728" y="208"/>
                  <a:pt x="9693" y="545"/>
                  <a:pt x="10806" y="292"/>
                </a:cubicBezTo>
                <a:close/>
              </a:path>
            </a:pathLst>
          </a:custGeom>
          <a:solidFill>
            <a:srgbClr val="FEF800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329371" y="3118816"/>
            <a:ext cx="1870345" cy="230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1" h="20843" extrusionOk="0">
                <a:moveTo>
                  <a:pt x="6799" y="7632"/>
                </a:moveTo>
                <a:cubicBezTo>
                  <a:pt x="5830" y="9125"/>
                  <a:pt x="6245" y="8780"/>
                  <a:pt x="5968" y="9700"/>
                </a:cubicBezTo>
                <a:cubicBezTo>
                  <a:pt x="5691" y="10619"/>
                  <a:pt x="5830" y="12342"/>
                  <a:pt x="5137" y="13146"/>
                </a:cubicBezTo>
                <a:cubicBezTo>
                  <a:pt x="4445" y="13951"/>
                  <a:pt x="2507" y="14066"/>
                  <a:pt x="1814" y="14525"/>
                </a:cubicBezTo>
                <a:cubicBezTo>
                  <a:pt x="1122" y="14985"/>
                  <a:pt x="1261" y="15100"/>
                  <a:pt x="984" y="15904"/>
                </a:cubicBezTo>
                <a:cubicBezTo>
                  <a:pt x="707" y="16708"/>
                  <a:pt x="-401" y="18546"/>
                  <a:pt x="153" y="19351"/>
                </a:cubicBezTo>
                <a:cubicBezTo>
                  <a:pt x="707" y="20155"/>
                  <a:pt x="2507" y="21189"/>
                  <a:pt x="4307" y="20729"/>
                </a:cubicBezTo>
                <a:cubicBezTo>
                  <a:pt x="6107" y="20270"/>
                  <a:pt x="8322" y="19121"/>
                  <a:pt x="10953" y="16593"/>
                </a:cubicBezTo>
                <a:cubicBezTo>
                  <a:pt x="13584" y="14066"/>
                  <a:pt x="18984" y="8206"/>
                  <a:pt x="20091" y="5563"/>
                </a:cubicBezTo>
                <a:cubicBezTo>
                  <a:pt x="21199" y="2921"/>
                  <a:pt x="18984" y="1542"/>
                  <a:pt x="17599" y="738"/>
                </a:cubicBezTo>
                <a:cubicBezTo>
                  <a:pt x="16214" y="-66"/>
                  <a:pt x="13584" y="-411"/>
                  <a:pt x="11784" y="738"/>
                </a:cubicBezTo>
                <a:cubicBezTo>
                  <a:pt x="9984" y="1887"/>
                  <a:pt x="7768" y="6138"/>
                  <a:pt x="6799" y="7632"/>
                </a:cubicBezTo>
                <a:close/>
              </a:path>
            </a:pathLst>
          </a:custGeom>
          <a:solidFill>
            <a:srgbClr val="ADFFAD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427916" y="3886200"/>
            <a:ext cx="1134684" cy="145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321" extrusionOk="0">
                <a:moveTo>
                  <a:pt x="10050" y="3352"/>
                </a:moveTo>
                <a:cubicBezTo>
                  <a:pt x="10524" y="1862"/>
                  <a:pt x="10524" y="1676"/>
                  <a:pt x="11474" y="1117"/>
                </a:cubicBezTo>
                <a:cubicBezTo>
                  <a:pt x="12423" y="559"/>
                  <a:pt x="14322" y="0"/>
                  <a:pt x="15746" y="0"/>
                </a:cubicBezTo>
                <a:cubicBezTo>
                  <a:pt x="17170" y="0"/>
                  <a:pt x="19069" y="372"/>
                  <a:pt x="20019" y="1117"/>
                </a:cubicBezTo>
                <a:cubicBezTo>
                  <a:pt x="20968" y="1862"/>
                  <a:pt x="21443" y="3352"/>
                  <a:pt x="21443" y="4469"/>
                </a:cubicBezTo>
                <a:cubicBezTo>
                  <a:pt x="21443" y="5586"/>
                  <a:pt x="21206" y="6890"/>
                  <a:pt x="20019" y="7821"/>
                </a:cubicBezTo>
                <a:cubicBezTo>
                  <a:pt x="18832" y="8752"/>
                  <a:pt x="15984" y="8193"/>
                  <a:pt x="14322" y="10055"/>
                </a:cubicBezTo>
                <a:cubicBezTo>
                  <a:pt x="12661" y="11917"/>
                  <a:pt x="11948" y="17131"/>
                  <a:pt x="10050" y="18993"/>
                </a:cubicBezTo>
                <a:cubicBezTo>
                  <a:pt x="8151" y="20855"/>
                  <a:pt x="4590" y="21600"/>
                  <a:pt x="2929" y="21228"/>
                </a:cubicBezTo>
                <a:cubicBezTo>
                  <a:pt x="1267" y="20855"/>
                  <a:pt x="318" y="18062"/>
                  <a:pt x="80" y="16759"/>
                </a:cubicBezTo>
                <a:cubicBezTo>
                  <a:pt x="-157" y="15455"/>
                  <a:pt x="80" y="14524"/>
                  <a:pt x="1505" y="13407"/>
                </a:cubicBezTo>
                <a:cubicBezTo>
                  <a:pt x="2929" y="12290"/>
                  <a:pt x="7201" y="11731"/>
                  <a:pt x="8625" y="10055"/>
                </a:cubicBezTo>
                <a:cubicBezTo>
                  <a:pt x="10050" y="8379"/>
                  <a:pt x="9575" y="4841"/>
                  <a:pt x="10050" y="3352"/>
                </a:cubicBezTo>
                <a:close/>
              </a:path>
            </a:pathLst>
          </a:custGeom>
          <a:solidFill>
            <a:srgbClr val="D5FFD5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047644" y="3124199"/>
            <a:ext cx="1410431" cy="1545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9" h="20703" extrusionOk="0">
                <a:moveTo>
                  <a:pt x="7287" y="2041"/>
                </a:moveTo>
                <a:cubicBezTo>
                  <a:pt x="8935" y="170"/>
                  <a:pt x="9667" y="0"/>
                  <a:pt x="11681" y="0"/>
                </a:cubicBezTo>
                <a:cubicBezTo>
                  <a:pt x="13694" y="0"/>
                  <a:pt x="18087" y="340"/>
                  <a:pt x="19369" y="2041"/>
                </a:cubicBezTo>
                <a:cubicBezTo>
                  <a:pt x="20650" y="3742"/>
                  <a:pt x="20650" y="7143"/>
                  <a:pt x="19369" y="10205"/>
                </a:cubicBezTo>
                <a:cubicBezTo>
                  <a:pt x="18087" y="13266"/>
                  <a:pt x="14792" y="19219"/>
                  <a:pt x="11681" y="20409"/>
                </a:cubicBezTo>
                <a:cubicBezTo>
                  <a:pt x="8569" y="21600"/>
                  <a:pt x="2345" y="18879"/>
                  <a:pt x="697" y="17348"/>
                </a:cubicBezTo>
                <a:cubicBezTo>
                  <a:pt x="-950" y="15817"/>
                  <a:pt x="697" y="13776"/>
                  <a:pt x="1796" y="11225"/>
                </a:cubicBezTo>
                <a:cubicBezTo>
                  <a:pt x="2894" y="8674"/>
                  <a:pt x="5640" y="3912"/>
                  <a:pt x="7287" y="2041"/>
                </a:cubicBezTo>
                <a:close/>
              </a:path>
            </a:pathLst>
          </a:custGeom>
          <a:solidFill>
            <a:srgbClr val="FFFF95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445255" y="4715042"/>
            <a:ext cx="538710" cy="54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4" h="19826" extrusionOk="0">
                <a:moveTo>
                  <a:pt x="252" y="5854"/>
                </a:moveTo>
                <a:cubicBezTo>
                  <a:pt x="821" y="4475"/>
                  <a:pt x="1389" y="4015"/>
                  <a:pt x="3663" y="3096"/>
                </a:cubicBezTo>
                <a:cubicBezTo>
                  <a:pt x="5937" y="2177"/>
                  <a:pt x="11052" y="-1040"/>
                  <a:pt x="13895" y="339"/>
                </a:cubicBezTo>
                <a:cubicBezTo>
                  <a:pt x="16737" y="1717"/>
                  <a:pt x="21284" y="8151"/>
                  <a:pt x="20716" y="11369"/>
                </a:cubicBezTo>
                <a:cubicBezTo>
                  <a:pt x="20147" y="14586"/>
                  <a:pt x="13326" y="18722"/>
                  <a:pt x="10484" y="19641"/>
                </a:cubicBezTo>
                <a:cubicBezTo>
                  <a:pt x="7642" y="20560"/>
                  <a:pt x="5368" y="17803"/>
                  <a:pt x="3663" y="16883"/>
                </a:cubicBezTo>
                <a:cubicBezTo>
                  <a:pt x="1958" y="15964"/>
                  <a:pt x="821" y="15045"/>
                  <a:pt x="252" y="14126"/>
                </a:cubicBezTo>
                <a:cubicBezTo>
                  <a:pt x="-316" y="13207"/>
                  <a:pt x="252" y="12747"/>
                  <a:pt x="252" y="11369"/>
                </a:cubicBezTo>
                <a:cubicBezTo>
                  <a:pt x="252" y="9990"/>
                  <a:pt x="-316" y="7232"/>
                  <a:pt x="252" y="5854"/>
                </a:cubicBezTo>
                <a:close/>
              </a:path>
            </a:pathLst>
          </a:custGeom>
          <a:solidFill>
            <a:srgbClr val="FBFFFB"/>
          </a:solidFill>
          <a:ln>
            <a:solidFill>
              <a:srgbClr val="0080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170210" y="3942277"/>
            <a:ext cx="615881" cy="587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0" h="20376" extrusionOk="0">
                <a:moveTo>
                  <a:pt x="7844" y="698"/>
                </a:moveTo>
                <a:cubicBezTo>
                  <a:pt x="5684" y="1139"/>
                  <a:pt x="3956" y="1580"/>
                  <a:pt x="2660" y="3343"/>
                </a:cubicBezTo>
                <a:cubicBezTo>
                  <a:pt x="1364" y="5107"/>
                  <a:pt x="-364" y="8633"/>
                  <a:pt x="68" y="11278"/>
                </a:cubicBezTo>
                <a:cubicBezTo>
                  <a:pt x="500" y="13923"/>
                  <a:pt x="2228" y="17890"/>
                  <a:pt x="5252" y="19213"/>
                </a:cubicBezTo>
                <a:cubicBezTo>
                  <a:pt x="8276" y="20535"/>
                  <a:pt x="15620" y="20976"/>
                  <a:pt x="18212" y="19213"/>
                </a:cubicBezTo>
                <a:cubicBezTo>
                  <a:pt x="20804" y="17449"/>
                  <a:pt x="21236" y="11719"/>
                  <a:pt x="20804" y="8633"/>
                </a:cubicBezTo>
                <a:cubicBezTo>
                  <a:pt x="20372" y="5547"/>
                  <a:pt x="17780" y="2021"/>
                  <a:pt x="15620" y="698"/>
                </a:cubicBezTo>
                <a:cubicBezTo>
                  <a:pt x="13460" y="-624"/>
                  <a:pt x="10004" y="258"/>
                  <a:pt x="7844" y="698"/>
                </a:cubicBezTo>
                <a:close/>
              </a:path>
            </a:pathLst>
          </a:custGeom>
          <a:solidFill>
            <a:srgbClr val="D5FFD5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70" name="Group 270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68" name="Shape 268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-1"/>
              <a:ext cx="307589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71" name="Shape 271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-1"/>
              <a:ext cx="625039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</a:t>
              </a:r>
            </a:p>
          </p:txBody>
        </p:sp>
      </p:grpSp>
      <p:grpSp>
        <p:nvGrpSpPr>
          <p:cNvPr id="276" name="Group 276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74" name="Shape 274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0" y="-1"/>
              <a:ext cx="91540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</a:t>
              </a: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77" name="Shape 277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-1"/>
              <a:ext cx="120338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80" name="Shape 280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0" y="-1"/>
              <a:ext cx="149017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83" name="Shape 283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0" y="-1"/>
              <a:ext cx="176491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1611565" y="2507877"/>
            <a:ext cx="3202363" cy="2237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0797" extrusionOk="0">
                <a:moveTo>
                  <a:pt x="9704" y="888"/>
                </a:moveTo>
                <a:cubicBezTo>
                  <a:pt x="11149" y="-646"/>
                  <a:pt x="10384" y="298"/>
                  <a:pt x="10724" y="180"/>
                </a:cubicBezTo>
                <a:cubicBezTo>
                  <a:pt x="11064" y="62"/>
                  <a:pt x="11319" y="62"/>
                  <a:pt x="11744" y="180"/>
                </a:cubicBezTo>
                <a:cubicBezTo>
                  <a:pt x="12170" y="298"/>
                  <a:pt x="12935" y="298"/>
                  <a:pt x="13275" y="888"/>
                </a:cubicBezTo>
                <a:cubicBezTo>
                  <a:pt x="13615" y="1479"/>
                  <a:pt x="13020" y="2895"/>
                  <a:pt x="13785" y="3721"/>
                </a:cubicBezTo>
                <a:cubicBezTo>
                  <a:pt x="14551" y="4547"/>
                  <a:pt x="16677" y="4902"/>
                  <a:pt x="17867" y="5846"/>
                </a:cubicBezTo>
                <a:cubicBezTo>
                  <a:pt x="19058" y="6790"/>
                  <a:pt x="20333" y="8206"/>
                  <a:pt x="20929" y="9387"/>
                </a:cubicBezTo>
                <a:cubicBezTo>
                  <a:pt x="21524" y="10567"/>
                  <a:pt x="21439" y="11629"/>
                  <a:pt x="21439" y="12928"/>
                </a:cubicBezTo>
                <a:cubicBezTo>
                  <a:pt x="21439" y="14226"/>
                  <a:pt x="21439" y="15997"/>
                  <a:pt x="20929" y="17177"/>
                </a:cubicBezTo>
                <a:cubicBezTo>
                  <a:pt x="20418" y="18357"/>
                  <a:pt x="19228" y="19538"/>
                  <a:pt x="18378" y="20010"/>
                </a:cubicBezTo>
                <a:cubicBezTo>
                  <a:pt x="17527" y="20482"/>
                  <a:pt x="16847" y="20128"/>
                  <a:pt x="15826" y="20010"/>
                </a:cubicBezTo>
                <a:cubicBezTo>
                  <a:pt x="14806" y="19892"/>
                  <a:pt x="13530" y="19184"/>
                  <a:pt x="12255" y="19302"/>
                </a:cubicBezTo>
                <a:cubicBezTo>
                  <a:pt x="10979" y="19420"/>
                  <a:pt x="9789" y="20600"/>
                  <a:pt x="8173" y="20718"/>
                </a:cubicBezTo>
                <a:cubicBezTo>
                  <a:pt x="6557" y="20836"/>
                  <a:pt x="3921" y="20954"/>
                  <a:pt x="2560" y="20010"/>
                </a:cubicBezTo>
                <a:cubicBezTo>
                  <a:pt x="1200" y="19065"/>
                  <a:pt x="94" y="16823"/>
                  <a:pt x="9" y="15052"/>
                </a:cubicBezTo>
                <a:cubicBezTo>
                  <a:pt x="-76" y="13282"/>
                  <a:pt x="434" y="11747"/>
                  <a:pt x="2050" y="9387"/>
                </a:cubicBezTo>
                <a:cubicBezTo>
                  <a:pt x="3666" y="7026"/>
                  <a:pt x="8258" y="2423"/>
                  <a:pt x="9704" y="888"/>
                </a:cubicBezTo>
                <a:close/>
              </a:path>
            </a:pathLst>
          </a:custGeom>
          <a:solidFill>
            <a:srgbClr val="61FF61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847850" y="3160335"/>
            <a:ext cx="1595783" cy="1477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8" h="21291" extrusionOk="0">
                <a:moveTo>
                  <a:pt x="6729" y="2408"/>
                </a:moveTo>
                <a:cubicBezTo>
                  <a:pt x="8059" y="760"/>
                  <a:pt x="7893" y="577"/>
                  <a:pt x="8723" y="211"/>
                </a:cubicBezTo>
                <a:cubicBezTo>
                  <a:pt x="9554" y="-155"/>
                  <a:pt x="11049" y="28"/>
                  <a:pt x="11714" y="211"/>
                </a:cubicBezTo>
                <a:cubicBezTo>
                  <a:pt x="12379" y="394"/>
                  <a:pt x="12213" y="760"/>
                  <a:pt x="12711" y="1309"/>
                </a:cubicBezTo>
                <a:cubicBezTo>
                  <a:pt x="13209" y="1859"/>
                  <a:pt x="13376" y="1492"/>
                  <a:pt x="14705" y="3506"/>
                </a:cubicBezTo>
                <a:cubicBezTo>
                  <a:pt x="16034" y="5520"/>
                  <a:pt x="20022" y="10645"/>
                  <a:pt x="20686" y="13391"/>
                </a:cubicBezTo>
                <a:cubicBezTo>
                  <a:pt x="21351" y="16137"/>
                  <a:pt x="20188" y="18699"/>
                  <a:pt x="18693" y="19981"/>
                </a:cubicBezTo>
                <a:cubicBezTo>
                  <a:pt x="17197" y="21262"/>
                  <a:pt x="13708" y="20896"/>
                  <a:pt x="11714" y="21079"/>
                </a:cubicBezTo>
                <a:cubicBezTo>
                  <a:pt x="9720" y="21262"/>
                  <a:pt x="8557" y="21445"/>
                  <a:pt x="6729" y="21079"/>
                </a:cubicBezTo>
                <a:cubicBezTo>
                  <a:pt x="4902" y="20713"/>
                  <a:pt x="1745" y="20713"/>
                  <a:pt x="748" y="18882"/>
                </a:cubicBezTo>
                <a:cubicBezTo>
                  <a:pt x="-249" y="17052"/>
                  <a:pt x="-249" y="12842"/>
                  <a:pt x="748" y="10096"/>
                </a:cubicBezTo>
                <a:cubicBezTo>
                  <a:pt x="1745" y="7350"/>
                  <a:pt x="5400" y="4055"/>
                  <a:pt x="6729" y="2408"/>
                </a:cubicBezTo>
                <a:close/>
              </a:path>
            </a:pathLst>
          </a:custGeom>
          <a:solidFill>
            <a:srgbClr val="ADFFAD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933742" y="3914942"/>
            <a:ext cx="626915" cy="6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8" h="20641" extrusionOk="0">
                <a:moveTo>
                  <a:pt x="2746" y="5394"/>
                </a:moveTo>
                <a:cubicBezTo>
                  <a:pt x="3561" y="2853"/>
                  <a:pt x="3561" y="3700"/>
                  <a:pt x="5191" y="2853"/>
                </a:cubicBezTo>
                <a:cubicBezTo>
                  <a:pt x="6821" y="2006"/>
                  <a:pt x="10082" y="-959"/>
                  <a:pt x="12527" y="312"/>
                </a:cubicBezTo>
                <a:cubicBezTo>
                  <a:pt x="14972" y="1582"/>
                  <a:pt x="19048" y="7512"/>
                  <a:pt x="19863" y="10476"/>
                </a:cubicBezTo>
                <a:cubicBezTo>
                  <a:pt x="20678" y="13441"/>
                  <a:pt x="19455" y="16406"/>
                  <a:pt x="17418" y="18100"/>
                </a:cubicBezTo>
                <a:cubicBezTo>
                  <a:pt x="15380" y="19794"/>
                  <a:pt x="10489" y="20641"/>
                  <a:pt x="7636" y="20641"/>
                </a:cubicBezTo>
                <a:cubicBezTo>
                  <a:pt x="4784" y="20641"/>
                  <a:pt x="1523" y="20641"/>
                  <a:pt x="301" y="18100"/>
                </a:cubicBezTo>
                <a:cubicBezTo>
                  <a:pt x="-922" y="15559"/>
                  <a:pt x="1931" y="7935"/>
                  <a:pt x="2746" y="5394"/>
                </a:cubicBezTo>
                <a:close/>
              </a:path>
            </a:pathLst>
          </a:custGeom>
          <a:solidFill>
            <a:srgbClr val="D5FFD5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731578" y="3959225"/>
            <a:ext cx="578528" cy="613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81" h="20886" extrusionOk="0">
                <a:moveTo>
                  <a:pt x="3048" y="2700"/>
                </a:moveTo>
                <a:cubicBezTo>
                  <a:pt x="4812" y="540"/>
                  <a:pt x="8338" y="-324"/>
                  <a:pt x="10983" y="108"/>
                </a:cubicBezTo>
                <a:cubicBezTo>
                  <a:pt x="13628" y="540"/>
                  <a:pt x="17595" y="2700"/>
                  <a:pt x="18918" y="5292"/>
                </a:cubicBezTo>
                <a:cubicBezTo>
                  <a:pt x="20240" y="7884"/>
                  <a:pt x="20681" y="13068"/>
                  <a:pt x="18918" y="15660"/>
                </a:cubicBezTo>
                <a:cubicBezTo>
                  <a:pt x="17154" y="18252"/>
                  <a:pt x="11424" y="21276"/>
                  <a:pt x="8338" y="20844"/>
                </a:cubicBezTo>
                <a:cubicBezTo>
                  <a:pt x="5252" y="20412"/>
                  <a:pt x="1726" y="16092"/>
                  <a:pt x="403" y="13068"/>
                </a:cubicBezTo>
                <a:cubicBezTo>
                  <a:pt x="-919" y="10044"/>
                  <a:pt x="1285" y="4860"/>
                  <a:pt x="3048" y="2700"/>
                </a:cubicBezTo>
                <a:close/>
              </a:path>
            </a:pathLst>
          </a:custGeom>
          <a:solidFill>
            <a:srgbClr val="FFFFE9"/>
          </a:solidFill>
          <a:ln>
            <a:solidFill>
              <a:srgbClr val="9933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414053" y="3118104"/>
            <a:ext cx="1338720" cy="153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9" h="20919" extrusionOk="0">
                <a:moveTo>
                  <a:pt x="1409" y="1120"/>
                </a:moveTo>
                <a:cubicBezTo>
                  <a:pt x="2587" y="-435"/>
                  <a:pt x="5337" y="83"/>
                  <a:pt x="7300" y="83"/>
                </a:cubicBezTo>
                <a:cubicBezTo>
                  <a:pt x="9264" y="83"/>
                  <a:pt x="11031" y="-89"/>
                  <a:pt x="13191" y="1120"/>
                </a:cubicBezTo>
                <a:cubicBezTo>
                  <a:pt x="15351" y="2330"/>
                  <a:pt x="19278" y="4749"/>
                  <a:pt x="20260" y="7341"/>
                </a:cubicBezTo>
                <a:cubicBezTo>
                  <a:pt x="21242" y="9933"/>
                  <a:pt x="20457" y="14426"/>
                  <a:pt x="19082" y="16672"/>
                </a:cubicBezTo>
                <a:cubicBezTo>
                  <a:pt x="17707" y="18919"/>
                  <a:pt x="14369" y="20474"/>
                  <a:pt x="12013" y="20819"/>
                </a:cubicBezTo>
                <a:cubicBezTo>
                  <a:pt x="9657" y="21165"/>
                  <a:pt x="6907" y="20647"/>
                  <a:pt x="4944" y="18746"/>
                </a:cubicBezTo>
                <a:cubicBezTo>
                  <a:pt x="2980" y="16845"/>
                  <a:pt x="820" y="12352"/>
                  <a:pt x="231" y="9415"/>
                </a:cubicBezTo>
                <a:cubicBezTo>
                  <a:pt x="-358" y="6477"/>
                  <a:pt x="231" y="2675"/>
                  <a:pt x="1409" y="1120"/>
                </a:cubicBezTo>
                <a:close/>
              </a:path>
            </a:pathLst>
          </a:custGeom>
          <a:solidFill>
            <a:srgbClr val="FFFF95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61890" y="3946525"/>
            <a:ext cx="578529" cy="613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81" h="20886" extrusionOk="0">
                <a:moveTo>
                  <a:pt x="3048" y="2700"/>
                </a:moveTo>
                <a:cubicBezTo>
                  <a:pt x="4812" y="540"/>
                  <a:pt x="8338" y="-324"/>
                  <a:pt x="10983" y="108"/>
                </a:cubicBezTo>
                <a:cubicBezTo>
                  <a:pt x="13628" y="540"/>
                  <a:pt x="17595" y="2700"/>
                  <a:pt x="18918" y="5292"/>
                </a:cubicBezTo>
                <a:cubicBezTo>
                  <a:pt x="20240" y="7884"/>
                  <a:pt x="20681" y="13068"/>
                  <a:pt x="18918" y="15660"/>
                </a:cubicBezTo>
                <a:cubicBezTo>
                  <a:pt x="17154" y="18252"/>
                  <a:pt x="11424" y="21276"/>
                  <a:pt x="8338" y="20844"/>
                </a:cubicBezTo>
                <a:cubicBezTo>
                  <a:pt x="5252" y="20412"/>
                  <a:pt x="1726" y="16092"/>
                  <a:pt x="403" y="13068"/>
                </a:cubicBezTo>
                <a:cubicBezTo>
                  <a:pt x="-919" y="10044"/>
                  <a:pt x="1285" y="4860"/>
                  <a:pt x="3048" y="2700"/>
                </a:cubicBezTo>
                <a:close/>
              </a:path>
            </a:pathLst>
          </a:custGeom>
          <a:solidFill>
            <a:srgbClr val="FFFFE9"/>
          </a:solidFill>
          <a:ln>
            <a:solidFill>
              <a:srgbClr val="8000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43" name="Group 343"/>
          <p:cNvGrpSpPr/>
          <p:nvPr/>
        </p:nvGrpSpPr>
        <p:grpSpPr>
          <a:xfrm>
            <a:off x="2057400" y="1981200"/>
            <a:ext cx="5105400" cy="3200400"/>
            <a:chOff x="0" y="0"/>
            <a:chExt cx="5105400" cy="3200400"/>
          </a:xfrm>
        </p:grpSpPr>
        <p:grpSp>
          <p:nvGrpSpPr>
            <p:cNvPr id="294" name="Group 294"/>
            <p:cNvGrpSpPr/>
            <p:nvPr/>
          </p:nvGrpSpPr>
          <p:grpSpPr>
            <a:xfrm>
              <a:off x="2438400" y="0"/>
              <a:ext cx="381000" cy="381000"/>
              <a:chOff x="0" y="0"/>
              <a:chExt cx="381000" cy="38100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62136" y="5080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G</a:t>
                </a:r>
              </a:p>
            </p:txBody>
          </p:sp>
        </p:grpSp>
        <p:grpSp>
          <p:nvGrpSpPr>
            <p:cNvPr id="297" name="Group 297"/>
            <p:cNvGrpSpPr/>
            <p:nvPr/>
          </p:nvGrpSpPr>
          <p:grpSpPr>
            <a:xfrm>
              <a:off x="990600" y="685800"/>
              <a:ext cx="381000" cy="381000"/>
              <a:chOff x="0" y="0"/>
              <a:chExt cx="381000" cy="381000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60909" y="5080"/>
                <a:ext cx="2591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D</a:t>
                </a:r>
              </a:p>
            </p:txBody>
          </p:sp>
        </p:grpSp>
        <p:grpSp>
          <p:nvGrpSpPr>
            <p:cNvPr id="300" name="Group 300"/>
            <p:cNvGrpSpPr/>
            <p:nvPr/>
          </p:nvGrpSpPr>
          <p:grpSpPr>
            <a:xfrm>
              <a:off x="4038600" y="685800"/>
              <a:ext cx="381000" cy="381000"/>
              <a:chOff x="0" y="0"/>
              <a:chExt cx="381000" cy="381000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71234" y="5080"/>
                <a:ext cx="23853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K</a:t>
                </a:r>
              </a:p>
            </p:txBody>
          </p:sp>
        </p:grpSp>
        <p:grpSp>
          <p:nvGrpSpPr>
            <p:cNvPr id="303" name="Group 303"/>
            <p:cNvGrpSpPr/>
            <p:nvPr/>
          </p:nvGrpSpPr>
          <p:grpSpPr>
            <a:xfrm>
              <a:off x="381000" y="1371600"/>
              <a:ext cx="381000" cy="381000"/>
              <a:chOff x="0" y="0"/>
              <a:chExt cx="381000" cy="381000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71066" y="5080"/>
                <a:ext cx="23886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B</a:t>
                </a:r>
              </a:p>
            </p:txBody>
          </p:sp>
        </p:grpSp>
        <p:grpSp>
          <p:nvGrpSpPr>
            <p:cNvPr id="306" name="Group 306"/>
            <p:cNvGrpSpPr/>
            <p:nvPr/>
          </p:nvGrpSpPr>
          <p:grpSpPr>
            <a:xfrm>
              <a:off x="1600200" y="1371600"/>
              <a:ext cx="381000" cy="381000"/>
              <a:chOff x="0" y="0"/>
              <a:chExt cx="381000" cy="381000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74303" y="5080"/>
                <a:ext cx="23239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E</a:t>
                </a:r>
              </a:p>
            </p:txBody>
          </p:sp>
        </p:grpSp>
        <p:grpSp>
          <p:nvGrpSpPr>
            <p:cNvPr id="309" name="Group 309"/>
            <p:cNvGrpSpPr/>
            <p:nvPr/>
          </p:nvGrpSpPr>
          <p:grpSpPr>
            <a:xfrm>
              <a:off x="3505200" y="1371600"/>
              <a:ext cx="381000" cy="381000"/>
              <a:chOff x="0" y="0"/>
              <a:chExt cx="381000" cy="381000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61244" y="5080"/>
                <a:ext cx="2585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H</a:t>
                </a:r>
              </a:p>
            </p:txBody>
          </p:sp>
        </p:grpSp>
        <p:grpSp>
          <p:nvGrpSpPr>
            <p:cNvPr id="312" name="Group 312"/>
            <p:cNvGrpSpPr/>
            <p:nvPr/>
          </p:nvGrpSpPr>
          <p:grpSpPr>
            <a:xfrm>
              <a:off x="4724400" y="1371600"/>
              <a:ext cx="381000" cy="381000"/>
              <a:chOff x="0" y="0"/>
              <a:chExt cx="381000" cy="38100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50360" y="5080"/>
                <a:ext cx="28028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M</a:t>
                </a:r>
              </a:p>
            </p:txBody>
          </p:sp>
        </p:grpSp>
        <p:grpSp>
          <p:nvGrpSpPr>
            <p:cNvPr id="315" name="Group 315"/>
            <p:cNvGrpSpPr/>
            <p:nvPr/>
          </p:nvGrpSpPr>
          <p:grpSpPr>
            <a:xfrm>
              <a:off x="0" y="2057400"/>
              <a:ext cx="381000" cy="381000"/>
              <a:chOff x="0" y="0"/>
              <a:chExt cx="381000" cy="381000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69894" y="5080"/>
                <a:ext cx="2412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A</a:t>
                </a:r>
              </a:p>
            </p:txBody>
          </p:sp>
        </p:grpSp>
        <p:grpSp>
          <p:nvGrpSpPr>
            <p:cNvPr id="318" name="Group 318"/>
            <p:cNvGrpSpPr/>
            <p:nvPr/>
          </p:nvGrpSpPr>
          <p:grpSpPr>
            <a:xfrm>
              <a:off x="762000" y="2057400"/>
              <a:ext cx="381000" cy="381000"/>
              <a:chOff x="0" y="0"/>
              <a:chExt cx="381000" cy="381000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69783" y="5080"/>
                <a:ext cx="2414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C</a:t>
                </a:r>
              </a:p>
            </p:txBody>
          </p:sp>
        </p:grpSp>
        <p:grpSp>
          <p:nvGrpSpPr>
            <p:cNvPr id="321" name="Group 321"/>
            <p:cNvGrpSpPr/>
            <p:nvPr/>
          </p:nvGrpSpPr>
          <p:grpSpPr>
            <a:xfrm>
              <a:off x="1981200" y="2057400"/>
              <a:ext cx="381000" cy="381000"/>
              <a:chOff x="0" y="0"/>
              <a:chExt cx="381000" cy="3810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78824" y="5080"/>
                <a:ext cx="22335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F</a:t>
                </a:r>
              </a:p>
            </p:txBody>
          </p:sp>
        </p:grpSp>
        <p:grpSp>
          <p:nvGrpSpPr>
            <p:cNvPr id="324" name="Group 324"/>
            <p:cNvGrpSpPr/>
            <p:nvPr/>
          </p:nvGrpSpPr>
          <p:grpSpPr>
            <a:xfrm>
              <a:off x="2971800" y="2057400"/>
              <a:ext cx="381000" cy="381000"/>
              <a:chOff x="0" y="0"/>
              <a:chExt cx="381000" cy="381000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90823" y="5080"/>
                <a:ext cx="19935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J</a:t>
                </a:r>
              </a:p>
            </p:txBody>
          </p:sp>
        </p:grpSp>
        <p:grpSp>
          <p:nvGrpSpPr>
            <p:cNvPr id="327" name="Group 327"/>
            <p:cNvGrpSpPr/>
            <p:nvPr/>
          </p:nvGrpSpPr>
          <p:grpSpPr>
            <a:xfrm>
              <a:off x="2438400" y="2819400"/>
              <a:ext cx="381000" cy="381000"/>
              <a:chOff x="0" y="0"/>
              <a:chExt cx="381000" cy="38100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95790" y="5080"/>
                <a:ext cx="18942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I</a:t>
                </a:r>
              </a:p>
            </p:txBody>
          </p:sp>
        </p:grpSp>
        <p:grpSp>
          <p:nvGrpSpPr>
            <p:cNvPr id="330" name="Group 330"/>
            <p:cNvGrpSpPr/>
            <p:nvPr/>
          </p:nvGrpSpPr>
          <p:grpSpPr>
            <a:xfrm>
              <a:off x="4191000" y="2057400"/>
              <a:ext cx="381000" cy="381000"/>
              <a:chOff x="0" y="0"/>
              <a:chExt cx="381000" cy="381000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81559" y="5080"/>
                <a:ext cx="2178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L</a:t>
                </a:r>
              </a:p>
            </p:txBody>
          </p:sp>
        </p:grpSp>
        <p:sp>
          <p:nvSpPr>
            <p:cNvPr id="331" name="Shape 331"/>
            <p:cNvSpPr/>
            <p:nvPr/>
          </p:nvSpPr>
          <p:spPr>
            <a:xfrm flipH="1">
              <a:off x="1181099" y="190500"/>
              <a:ext cx="1257301" cy="4953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819400" y="190499"/>
              <a:ext cx="1409700" cy="4953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 flipH="1">
              <a:off x="706437" y="1011237"/>
              <a:ext cx="3397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316037" y="1011237"/>
              <a:ext cx="3397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 flipH="1">
              <a:off x="3830637" y="101123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364037" y="1011237"/>
              <a:ext cx="4159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 flipH="1">
              <a:off x="190499" y="1697037"/>
              <a:ext cx="246064" cy="3603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06437" y="1697037"/>
              <a:ext cx="246064" cy="3603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5637" y="1697037"/>
              <a:ext cx="246064" cy="3603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 flipH="1">
              <a:off x="3297237" y="169703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flipH="1">
              <a:off x="2763837" y="2382837"/>
              <a:ext cx="263526" cy="4921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flipH="1">
              <a:off x="4516437" y="169703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4495800" y="1981200"/>
            <a:ext cx="381000" cy="713741"/>
            <a:chOff x="0" y="0"/>
            <a:chExt cx="381000" cy="713740"/>
          </a:xfrm>
        </p:grpSpPr>
        <p:grpSp>
          <p:nvGrpSpPr>
            <p:cNvPr id="346" name="Group 34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62136" y="5080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G</a:t>
                </a:r>
              </a:p>
            </p:txBody>
          </p:sp>
        </p:grpSp>
        <p:sp>
          <p:nvSpPr>
            <p:cNvPr id="347" name="Shape 347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3048000" y="2667000"/>
            <a:ext cx="381000" cy="713741"/>
            <a:chOff x="0" y="0"/>
            <a:chExt cx="381000" cy="713740"/>
          </a:xfrm>
        </p:grpSpPr>
        <p:grpSp>
          <p:nvGrpSpPr>
            <p:cNvPr id="351" name="Group 351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0909" y="5080"/>
                <a:ext cx="2591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D</a:t>
                </a:r>
              </a:p>
            </p:txBody>
          </p:sp>
        </p:grpSp>
        <p:sp>
          <p:nvSpPr>
            <p:cNvPr id="352" name="Shape 352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58" name="Group 358"/>
          <p:cNvGrpSpPr/>
          <p:nvPr/>
        </p:nvGrpSpPr>
        <p:grpSpPr>
          <a:xfrm>
            <a:off x="2438400" y="3352800"/>
            <a:ext cx="381000" cy="713741"/>
            <a:chOff x="0" y="0"/>
            <a:chExt cx="381000" cy="713740"/>
          </a:xfrm>
        </p:grpSpPr>
        <p:grpSp>
          <p:nvGrpSpPr>
            <p:cNvPr id="356" name="Group 35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54" name="Shape 35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71066" y="5080"/>
                <a:ext cx="23886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B</a:t>
                </a:r>
              </a:p>
            </p:txBody>
          </p:sp>
        </p:grpSp>
        <p:sp>
          <p:nvSpPr>
            <p:cNvPr id="357" name="Shape 357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3</a:t>
              </a:r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2057400" y="4038600"/>
            <a:ext cx="381000" cy="713741"/>
            <a:chOff x="0" y="0"/>
            <a:chExt cx="381000" cy="713740"/>
          </a:xfrm>
        </p:grpSpPr>
        <p:grpSp>
          <p:nvGrpSpPr>
            <p:cNvPr id="361" name="Group 361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69894" y="5080"/>
                <a:ext cx="2412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A</a:t>
                </a:r>
              </a:p>
            </p:txBody>
          </p:sp>
        </p:grpSp>
        <p:sp>
          <p:nvSpPr>
            <p:cNvPr id="362" name="Shape 362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4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2819400" y="4038600"/>
            <a:ext cx="381000" cy="713741"/>
            <a:chOff x="0" y="0"/>
            <a:chExt cx="381000" cy="713740"/>
          </a:xfrm>
        </p:grpSpPr>
        <p:grpSp>
          <p:nvGrpSpPr>
            <p:cNvPr id="366" name="Group 36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69783" y="5080"/>
                <a:ext cx="2414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C</a:t>
                </a:r>
              </a:p>
            </p:txBody>
          </p:sp>
        </p:grpSp>
        <p:sp>
          <p:nvSpPr>
            <p:cNvPr id="367" name="Shape 367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5</a:t>
              </a:r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3657600" y="3352800"/>
            <a:ext cx="381000" cy="713741"/>
            <a:chOff x="0" y="0"/>
            <a:chExt cx="381000" cy="713740"/>
          </a:xfrm>
        </p:grpSpPr>
        <p:grpSp>
          <p:nvGrpSpPr>
            <p:cNvPr id="371" name="Group 371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74303" y="5080"/>
                <a:ext cx="23239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E</a:t>
                </a:r>
              </a:p>
            </p:txBody>
          </p:sp>
        </p:grpSp>
        <p:sp>
          <p:nvSpPr>
            <p:cNvPr id="372" name="Shape 372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6</a:t>
              </a:r>
            </a:p>
          </p:txBody>
        </p:sp>
      </p:grpSp>
      <p:grpSp>
        <p:nvGrpSpPr>
          <p:cNvPr id="378" name="Group 378"/>
          <p:cNvGrpSpPr/>
          <p:nvPr/>
        </p:nvGrpSpPr>
        <p:grpSpPr>
          <a:xfrm>
            <a:off x="4038600" y="4038600"/>
            <a:ext cx="381000" cy="713741"/>
            <a:chOff x="0" y="0"/>
            <a:chExt cx="381000" cy="713740"/>
          </a:xfrm>
        </p:grpSpPr>
        <p:grpSp>
          <p:nvGrpSpPr>
            <p:cNvPr id="376" name="Group 37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78824" y="5080"/>
                <a:ext cx="22335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F</a:t>
                </a:r>
              </a:p>
            </p:txBody>
          </p:sp>
        </p:grpSp>
        <p:sp>
          <p:nvSpPr>
            <p:cNvPr id="377" name="Shape 377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7</a:t>
              </a:r>
            </a:p>
          </p:txBody>
        </p:sp>
      </p:grpSp>
      <p:grpSp>
        <p:nvGrpSpPr>
          <p:cNvPr id="381" name="Group 381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379" name="Shape 379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0" y="-1"/>
              <a:ext cx="203459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</a:t>
              </a:r>
            </a:p>
          </p:txBody>
        </p:sp>
      </p:grpSp>
      <p:grpSp>
        <p:nvGrpSpPr>
          <p:cNvPr id="386" name="Group 386"/>
          <p:cNvGrpSpPr/>
          <p:nvPr/>
        </p:nvGrpSpPr>
        <p:grpSpPr>
          <a:xfrm>
            <a:off x="6096000" y="2667000"/>
            <a:ext cx="381000" cy="713741"/>
            <a:chOff x="0" y="0"/>
            <a:chExt cx="381000" cy="713740"/>
          </a:xfrm>
        </p:grpSpPr>
        <p:grpSp>
          <p:nvGrpSpPr>
            <p:cNvPr id="384" name="Group 384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71234" y="5080"/>
                <a:ext cx="23853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K</a:t>
                </a:r>
              </a:p>
            </p:txBody>
          </p:sp>
        </p:grpSp>
        <p:sp>
          <p:nvSpPr>
            <p:cNvPr id="385" name="Shape 385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8</a:t>
              </a:r>
            </a:p>
          </p:txBody>
        </p:sp>
      </p:grpSp>
      <p:grpSp>
        <p:nvGrpSpPr>
          <p:cNvPr id="389" name="Group 389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387" name="Shape 387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0" y="-1"/>
              <a:ext cx="232450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</a:t>
              </a:r>
            </a:p>
          </p:txBody>
        </p:sp>
      </p:grpSp>
      <p:grpSp>
        <p:nvGrpSpPr>
          <p:cNvPr id="394" name="Group 394"/>
          <p:cNvGrpSpPr/>
          <p:nvPr/>
        </p:nvGrpSpPr>
        <p:grpSpPr>
          <a:xfrm>
            <a:off x="5562600" y="3352800"/>
            <a:ext cx="381000" cy="713741"/>
            <a:chOff x="0" y="0"/>
            <a:chExt cx="381000" cy="713740"/>
          </a:xfrm>
        </p:grpSpPr>
        <p:grpSp>
          <p:nvGrpSpPr>
            <p:cNvPr id="392" name="Group 39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90" name="Shape 39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90823" y="5080"/>
                <a:ext cx="19935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J</a:t>
                </a:r>
              </a:p>
            </p:txBody>
          </p:sp>
        </p:grpSp>
        <p:sp>
          <p:nvSpPr>
            <p:cNvPr id="393" name="Shape 393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9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395" name="Shape 395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0" y="-1"/>
              <a:ext cx="262558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</a:t>
              </a: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5029200" y="4038600"/>
            <a:ext cx="381000" cy="713741"/>
            <a:chOff x="0" y="0"/>
            <a:chExt cx="381000" cy="713740"/>
          </a:xfrm>
        </p:grpSpPr>
        <p:grpSp>
          <p:nvGrpSpPr>
            <p:cNvPr id="400" name="Group 400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95790" y="5080"/>
                <a:ext cx="18942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I</a:t>
                </a:r>
              </a:p>
            </p:txBody>
          </p:sp>
        </p:grpSp>
        <p:sp>
          <p:nvSpPr>
            <p:cNvPr id="401" name="Shape 401"/>
            <p:cNvSpPr/>
            <p:nvPr/>
          </p:nvSpPr>
          <p:spPr>
            <a:xfrm>
              <a:off x="9525" y="381000"/>
              <a:ext cx="32599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10</a:t>
              </a: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403" name="Shape 403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-1"/>
              <a:ext cx="284927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G-D-B-A-C-E-F-K-H-J</a:t>
              </a:r>
            </a:p>
          </p:txBody>
        </p:sp>
      </p:grpSp>
      <p:grpSp>
        <p:nvGrpSpPr>
          <p:cNvPr id="410" name="Group 410"/>
          <p:cNvGrpSpPr/>
          <p:nvPr/>
        </p:nvGrpSpPr>
        <p:grpSpPr>
          <a:xfrm>
            <a:off x="4495800" y="4800600"/>
            <a:ext cx="381000" cy="713741"/>
            <a:chOff x="0" y="0"/>
            <a:chExt cx="381000" cy="713740"/>
          </a:xfrm>
        </p:grpSpPr>
        <p:grpSp>
          <p:nvGrpSpPr>
            <p:cNvPr id="408" name="Group 408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61244" y="5080"/>
                <a:ext cx="2585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H</a:t>
                </a:r>
              </a:p>
            </p:txBody>
          </p:sp>
        </p:grpSp>
        <p:sp>
          <p:nvSpPr>
            <p:cNvPr id="409" name="Shape 409"/>
            <p:cNvSpPr/>
            <p:nvPr/>
          </p:nvSpPr>
          <p:spPr>
            <a:xfrm>
              <a:off x="9525" y="381000"/>
              <a:ext cx="32599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11</a:t>
              </a:r>
            </a:p>
          </p:txBody>
        </p:sp>
      </p:grpSp>
      <p:grpSp>
        <p:nvGrpSpPr>
          <p:cNvPr id="413" name="Group 413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411" name="Shape 411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0" y="-1"/>
              <a:ext cx="306939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G-D-B-A-C-E-F-K-H-J-I</a:t>
              </a:r>
            </a:p>
          </p:txBody>
        </p:sp>
      </p:grpSp>
      <p:grpSp>
        <p:nvGrpSpPr>
          <p:cNvPr id="418" name="Group 418"/>
          <p:cNvGrpSpPr/>
          <p:nvPr/>
        </p:nvGrpSpPr>
        <p:grpSpPr>
          <a:xfrm>
            <a:off x="6781800" y="3352800"/>
            <a:ext cx="381000" cy="713741"/>
            <a:chOff x="0" y="0"/>
            <a:chExt cx="381000" cy="713740"/>
          </a:xfrm>
        </p:grpSpPr>
        <p:grpSp>
          <p:nvGrpSpPr>
            <p:cNvPr id="416" name="Group 41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414" name="Shape 41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50360" y="5080"/>
                <a:ext cx="28028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M</a:t>
                </a:r>
              </a:p>
            </p:txBody>
          </p:sp>
        </p:grpSp>
        <p:sp>
          <p:nvSpPr>
            <p:cNvPr id="417" name="Shape 417"/>
            <p:cNvSpPr/>
            <p:nvPr/>
          </p:nvSpPr>
          <p:spPr>
            <a:xfrm>
              <a:off x="9525" y="381000"/>
              <a:ext cx="32599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12</a:t>
              </a:r>
            </a:p>
          </p:txBody>
        </p:sp>
      </p:grpSp>
      <p:grpSp>
        <p:nvGrpSpPr>
          <p:cNvPr id="421" name="Group 421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419" name="Shape 419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0" y="-1"/>
              <a:ext cx="341065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G-D-B-A-C-E-F-K-H-J-I-M</a:t>
              </a:r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6248400" y="4038600"/>
            <a:ext cx="381000" cy="713741"/>
            <a:chOff x="0" y="0"/>
            <a:chExt cx="381000" cy="713740"/>
          </a:xfrm>
        </p:grpSpPr>
        <p:grpSp>
          <p:nvGrpSpPr>
            <p:cNvPr id="424" name="Group 424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422" name="Shape 42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81559" y="5080"/>
                <a:ext cx="2178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L</a:t>
                </a:r>
              </a:p>
            </p:txBody>
          </p:sp>
        </p:grpSp>
        <p:sp>
          <p:nvSpPr>
            <p:cNvPr id="425" name="Shape 425"/>
            <p:cNvSpPr/>
            <p:nvPr/>
          </p:nvSpPr>
          <p:spPr>
            <a:xfrm>
              <a:off x="9525" y="381000"/>
              <a:ext cx="32599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13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912812" y="5835967"/>
            <a:ext cx="6402388" cy="459741"/>
            <a:chOff x="0" y="0"/>
            <a:chExt cx="6402387" cy="459740"/>
          </a:xfrm>
        </p:grpSpPr>
        <p:sp>
          <p:nvSpPr>
            <p:cNvPr id="427" name="Shape 427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-1"/>
              <a:ext cx="3673039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G-D-B-A-C-E-F-K-H-J-I-M-L</a:t>
              </a:r>
            </a:p>
          </p:txBody>
        </p:sp>
      </p:grpSp>
      <p:grpSp>
        <p:nvGrpSpPr>
          <p:cNvPr id="436" name="Group 436"/>
          <p:cNvGrpSpPr/>
          <p:nvPr/>
        </p:nvGrpSpPr>
        <p:grpSpPr>
          <a:xfrm>
            <a:off x="2937413" y="47595"/>
            <a:ext cx="5215479" cy="1206531"/>
            <a:chOff x="0" y="0"/>
            <a:chExt cx="5215478" cy="1206530"/>
          </a:xfrm>
        </p:grpSpPr>
        <p:sp>
          <p:nvSpPr>
            <p:cNvPr id="430" name="Shape 430"/>
            <p:cNvSpPr/>
            <p:nvPr/>
          </p:nvSpPr>
          <p:spPr>
            <a:xfrm>
              <a:off x="945577" y="-1"/>
              <a:ext cx="4269902" cy="114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623" extrusionOk="0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67641" y="895274"/>
              <a:ext cx="71173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39417" y="1038360"/>
              <a:ext cx="474487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1143030"/>
              <a:ext cx="237244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158070" y="61696"/>
              <a:ext cx="3917391" cy="97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534171" y="137375"/>
              <a:ext cx="2680257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1. Visitar raiz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2. Preorden al Subarbol Izq.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3. Preorden al Subarbol Der.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3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23" animBg="1" advAuto="0"/>
      <p:bldP spid="263" grpId="26" animBg="1" advAuto="0"/>
      <p:bldP spid="264" grpId="29" animBg="1" advAuto="0"/>
      <p:bldP spid="265" grpId="35" animBg="1" advAuto="0"/>
      <p:bldP spid="266" grpId="32" animBg="1" advAuto="0"/>
      <p:bldP spid="267" grpId="38" animBg="1" advAuto="0"/>
      <p:bldP spid="270" grpId="4" animBg="1" advAuto="0"/>
      <p:bldP spid="273" grpId="7" animBg="1" advAuto="0"/>
      <p:bldP spid="276" grpId="10" animBg="1" advAuto="0"/>
      <p:bldP spid="279" grpId="13" animBg="1" advAuto="0"/>
      <p:bldP spid="282" grpId="16" animBg="1" advAuto="0"/>
      <p:bldP spid="285" grpId="19" animBg="1" advAuto="0"/>
      <p:bldP spid="286" grpId="5" animBg="1" advAuto="0"/>
      <p:bldP spid="287" grpId="8" animBg="1" advAuto="0"/>
      <p:bldP spid="288" grpId="11" animBg="1" advAuto="0"/>
      <p:bldP spid="289" grpId="14" animBg="1" advAuto="0"/>
      <p:bldP spid="290" grpId="17" animBg="1" advAuto="0"/>
      <p:bldP spid="291" grpId="20" animBg="1" advAuto="0"/>
      <p:bldP spid="343" grpId="2" animBg="1" advAuto="0"/>
      <p:bldP spid="348" grpId="3" animBg="1" advAuto="0"/>
      <p:bldP spid="353" grpId="6" animBg="1" advAuto="0"/>
      <p:bldP spid="358" grpId="9" animBg="1" advAuto="0"/>
      <p:bldP spid="363" grpId="12" animBg="1" advAuto="0"/>
      <p:bldP spid="368" grpId="15" animBg="1" advAuto="0"/>
      <p:bldP spid="373" grpId="18" animBg="1" advAuto="0"/>
      <p:bldP spid="378" grpId="21" animBg="1" advAuto="0"/>
      <p:bldP spid="381" grpId="22" animBg="1" advAuto="0"/>
      <p:bldP spid="386" grpId="24" animBg="1" advAuto="0"/>
      <p:bldP spid="389" grpId="25" animBg="1" advAuto="0"/>
      <p:bldP spid="394" grpId="27" animBg="1" advAuto="0"/>
      <p:bldP spid="397" grpId="28" animBg="1" advAuto="0"/>
      <p:bldP spid="402" grpId="30" animBg="1" advAuto="0"/>
      <p:bldP spid="405" grpId="31" animBg="1" advAuto="0"/>
      <p:bldP spid="410" grpId="33" animBg="1" advAuto="0"/>
      <p:bldP spid="413" grpId="34" animBg="1" advAuto="0"/>
      <p:bldP spid="418" grpId="36" animBg="1" advAuto="0"/>
      <p:bldP spid="421" grpId="37" animBg="1" advAuto="0"/>
      <p:bldP spid="426" grpId="39" animBg="1" advAuto="0"/>
      <p:bldP spid="429" grpId="40" animBg="1" advAuto="0"/>
      <p:bldP spid="43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INTRODUCCION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4294967295"/>
          </p:nvPr>
        </p:nvSpPr>
        <p:spPr>
          <a:xfrm>
            <a:off x="457200" y="1566862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Las </a:t>
            </a:r>
            <a:r>
              <a:rPr sz="2800" dirty="0" err="1">
                <a:solidFill>
                  <a:srgbClr val="002850"/>
                </a:solidFill>
              </a:rPr>
              <a:t>listas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enlazadas</a:t>
            </a:r>
            <a:r>
              <a:rPr sz="2800" dirty="0">
                <a:solidFill>
                  <a:srgbClr val="002850"/>
                </a:solidFill>
              </a:rPr>
              <a:t> son </a:t>
            </a:r>
            <a:r>
              <a:rPr sz="2800" dirty="0" err="1">
                <a:solidFill>
                  <a:srgbClr val="002850"/>
                </a:solidFill>
              </a:rPr>
              <a:t>estructuras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lineales</a:t>
            </a:r>
            <a:endParaRPr sz="28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Son f</a:t>
            </a:r>
            <a:r>
              <a:rPr lang="en-US" sz="2400" dirty="0">
                <a:solidFill>
                  <a:srgbClr val="002850"/>
                </a:solidFill>
              </a:rPr>
              <a:t>l</a:t>
            </a:r>
            <a:r>
              <a:rPr sz="2400" dirty="0">
                <a:solidFill>
                  <a:srgbClr val="002850"/>
                </a:solidFill>
              </a:rPr>
              <a:t>exibles </a:t>
            </a:r>
            <a:r>
              <a:rPr sz="2400" dirty="0" err="1">
                <a:solidFill>
                  <a:srgbClr val="002850"/>
                </a:solidFill>
              </a:rPr>
              <a:t>pero</a:t>
            </a:r>
            <a:r>
              <a:rPr sz="2400" dirty="0">
                <a:solidFill>
                  <a:srgbClr val="002850"/>
                </a:solidFill>
              </a:rPr>
              <a:t> son </a:t>
            </a:r>
            <a:r>
              <a:rPr sz="2400" dirty="0" err="1">
                <a:solidFill>
                  <a:srgbClr val="002850"/>
                </a:solidFill>
              </a:rPr>
              <a:t>secuenciales</a:t>
            </a:r>
            <a:r>
              <a:rPr sz="2400" dirty="0">
                <a:solidFill>
                  <a:srgbClr val="002850"/>
                </a:solidFill>
              </a:rPr>
              <a:t>, un </a:t>
            </a:r>
            <a:r>
              <a:rPr sz="2400" dirty="0" err="1">
                <a:solidFill>
                  <a:srgbClr val="002850"/>
                </a:solidFill>
              </a:rPr>
              <a:t>elemento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detrás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otro</a:t>
            </a:r>
            <a:endParaRPr sz="2400" dirty="0">
              <a:solidFill>
                <a:srgbClr val="002850"/>
              </a:solidFill>
            </a:endParaRP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Los </a:t>
            </a:r>
            <a:r>
              <a:rPr sz="2800" dirty="0" err="1">
                <a:solidFill>
                  <a:srgbClr val="002850"/>
                </a:solidFill>
              </a:rPr>
              <a:t>árboles</a:t>
            </a:r>
            <a:endParaRPr sz="28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Junto con </a:t>
            </a:r>
            <a:r>
              <a:rPr sz="2400" dirty="0" err="1">
                <a:solidFill>
                  <a:srgbClr val="002850"/>
                </a:solidFill>
              </a:rPr>
              <a:t>los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grafos</a:t>
            </a:r>
            <a:r>
              <a:rPr sz="2400" dirty="0">
                <a:solidFill>
                  <a:srgbClr val="002850"/>
                </a:solidFill>
              </a:rPr>
              <a:t> son </a:t>
            </a:r>
            <a:r>
              <a:rPr sz="2400" dirty="0" err="1">
                <a:solidFill>
                  <a:srgbClr val="002850"/>
                </a:solidFill>
              </a:rPr>
              <a:t>estructuras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datos</a:t>
            </a:r>
            <a:r>
              <a:rPr sz="2400" dirty="0">
                <a:solidFill>
                  <a:srgbClr val="002850"/>
                </a:solidFill>
              </a:rPr>
              <a:t> no </a:t>
            </a:r>
            <a:r>
              <a:rPr sz="2400" dirty="0" err="1">
                <a:solidFill>
                  <a:srgbClr val="002850"/>
                </a:solidFill>
              </a:rPr>
              <a:t>lineales</a:t>
            </a:r>
            <a:endParaRPr sz="24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Superan</a:t>
            </a:r>
            <a:r>
              <a:rPr sz="2400" dirty="0">
                <a:solidFill>
                  <a:srgbClr val="002850"/>
                </a:solidFill>
              </a:rPr>
              <a:t> las </a:t>
            </a:r>
            <a:r>
              <a:rPr sz="2400" dirty="0" err="1">
                <a:solidFill>
                  <a:srgbClr val="002850"/>
                </a:solidFill>
              </a:rPr>
              <a:t>desventajas</a:t>
            </a:r>
            <a:r>
              <a:rPr sz="2400" dirty="0">
                <a:solidFill>
                  <a:srgbClr val="002850"/>
                </a:solidFill>
              </a:rPr>
              <a:t> de las </a:t>
            </a:r>
            <a:r>
              <a:rPr sz="2400" dirty="0" err="1">
                <a:solidFill>
                  <a:srgbClr val="002850"/>
                </a:solidFill>
              </a:rPr>
              <a:t>listas</a:t>
            </a:r>
            <a:endParaRPr sz="24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Sus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elementos</a:t>
            </a:r>
            <a:r>
              <a:rPr sz="2400" dirty="0">
                <a:solidFill>
                  <a:srgbClr val="002850"/>
                </a:solidFill>
              </a:rPr>
              <a:t> se </a:t>
            </a:r>
            <a:r>
              <a:rPr sz="2400" dirty="0" err="1">
                <a:solidFill>
                  <a:srgbClr val="002850"/>
                </a:solidFill>
              </a:rPr>
              <a:t>pueden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recorrer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distintas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formas</a:t>
            </a:r>
            <a:r>
              <a:rPr sz="2400" dirty="0">
                <a:solidFill>
                  <a:srgbClr val="002850"/>
                </a:solidFill>
              </a:rPr>
              <a:t>, no </a:t>
            </a:r>
            <a:r>
              <a:rPr sz="2400" dirty="0" err="1">
                <a:solidFill>
                  <a:srgbClr val="002850"/>
                </a:solidFill>
              </a:rPr>
              <a:t>necesariamente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uno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detrás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otro</a:t>
            </a:r>
            <a:endParaRPr sz="2400" dirty="0">
              <a:solidFill>
                <a:srgbClr val="002850"/>
              </a:solidFill>
            </a:endParaRP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Son </a:t>
            </a:r>
            <a:r>
              <a:rPr sz="2800" b="1" dirty="0" err="1">
                <a:solidFill>
                  <a:srgbClr val="002850"/>
                </a:solidFill>
              </a:rPr>
              <a:t>muy</a:t>
            </a:r>
            <a:r>
              <a:rPr sz="2800" b="1" dirty="0">
                <a:solidFill>
                  <a:srgbClr val="002850"/>
                </a:solidFill>
              </a:rPr>
              <a:t> </a:t>
            </a:r>
            <a:r>
              <a:rPr sz="2800" b="1" dirty="0" err="1">
                <a:solidFill>
                  <a:srgbClr val="002850"/>
                </a:solidFill>
              </a:rPr>
              <a:t>útiles</a:t>
            </a:r>
            <a:r>
              <a:rPr sz="2800" dirty="0">
                <a:solidFill>
                  <a:srgbClr val="002850"/>
                </a:solidFill>
              </a:rPr>
              <a:t> para la </a:t>
            </a:r>
            <a:r>
              <a:rPr sz="2800" dirty="0" err="1">
                <a:solidFill>
                  <a:srgbClr val="002850"/>
                </a:solidFill>
              </a:rPr>
              <a:t>búsqueda</a:t>
            </a:r>
            <a:r>
              <a:rPr sz="2800" dirty="0">
                <a:solidFill>
                  <a:srgbClr val="002850"/>
                </a:solidFill>
              </a:rPr>
              <a:t> y </a:t>
            </a:r>
            <a:r>
              <a:rPr sz="2800" dirty="0" err="1">
                <a:solidFill>
                  <a:srgbClr val="002850"/>
                </a:solidFill>
              </a:rPr>
              <a:t>recuperación</a:t>
            </a:r>
            <a:r>
              <a:rPr sz="2800" dirty="0">
                <a:solidFill>
                  <a:srgbClr val="002850"/>
                </a:solidFill>
              </a:rPr>
              <a:t> de </a:t>
            </a:r>
            <a:r>
              <a:rPr sz="2800" dirty="0" err="1">
                <a:solidFill>
                  <a:srgbClr val="002850"/>
                </a:solidFill>
              </a:rPr>
              <a:t>información</a:t>
            </a:r>
            <a:endParaRPr sz="2800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381000" y="4857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CONCEPTO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4294967295"/>
          </p:nvPr>
        </p:nvSpPr>
        <p:spPr>
          <a:xfrm>
            <a:off x="449262" y="1749425"/>
            <a:ext cx="5638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214312" indent="-214312">
              <a:lnSpc>
                <a:spcPct val="120000"/>
              </a:lnSpc>
              <a:spcBef>
                <a:spcPts val="400"/>
              </a:spcBef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Estructura que organiza sus elementos formando jerarquías: PADRES E HIJOS</a:t>
            </a:r>
          </a:p>
        </p:txBody>
      </p:sp>
      <p:sp>
        <p:nvSpPr>
          <p:cNvPr id="14" name="Shape 14"/>
          <p:cNvSpPr/>
          <p:nvPr/>
        </p:nvSpPr>
        <p:spPr>
          <a:xfrm>
            <a:off x="465137" y="4868862"/>
            <a:ext cx="6461126" cy="1087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14312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defRPr sz="2000">
                <a:solidFill>
                  <a:srgbClr val="002850"/>
                </a:solidFill>
              </a:defRPr>
            </a:lvl1pPr>
            <a:lvl2pPr marL="661307" indent="-204107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defRPr sz="2000">
                <a:solidFill>
                  <a:srgbClr val="002850"/>
                </a:solidFill>
              </a:defRPr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Un subárbol de un árbol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 cualquier nodo del árbol junto con todos sus descendientes</a:t>
            </a:r>
          </a:p>
        </p:txBody>
      </p:sp>
      <p:sp>
        <p:nvSpPr>
          <p:cNvPr id="15" name="Shape 15"/>
          <p:cNvSpPr/>
          <p:nvPr/>
        </p:nvSpPr>
        <p:spPr>
          <a:xfrm>
            <a:off x="465137" y="2528887"/>
            <a:ext cx="7239001" cy="146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14312" lvl="0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</a:pPr>
            <a:r>
              <a:rPr sz="2000">
                <a:solidFill>
                  <a:srgbClr val="002850"/>
                </a:solidFill>
              </a:rPr>
              <a:t>Los elementos de un árbol se llaman </a:t>
            </a:r>
            <a:r>
              <a:rPr sz="2000" b="1">
                <a:solidFill>
                  <a:srgbClr val="002850"/>
                </a:solidFill>
              </a:rPr>
              <a:t>nodos</a:t>
            </a:r>
          </a:p>
          <a:p>
            <a:pPr marL="214312" lvl="0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</a:pPr>
            <a:r>
              <a:rPr sz="2000">
                <a:solidFill>
                  <a:srgbClr val="002850"/>
                </a:solidFill>
              </a:rPr>
              <a:t>Si un nodo </a:t>
            </a:r>
            <a:r>
              <a:rPr sz="2000" b="1">
                <a:solidFill>
                  <a:srgbClr val="002850"/>
                </a:solidFill>
              </a:rPr>
              <a:t>p</a:t>
            </a:r>
            <a:r>
              <a:rPr sz="2000">
                <a:solidFill>
                  <a:srgbClr val="002850"/>
                </a:solidFill>
              </a:rPr>
              <a:t> tiene un enlace con un nodo </a:t>
            </a:r>
            <a:r>
              <a:rPr sz="2000" b="1">
                <a:solidFill>
                  <a:srgbClr val="002850"/>
                </a:solidFill>
              </a:rPr>
              <a:t>m</a:t>
            </a:r>
            <a:r>
              <a:rPr sz="2000">
                <a:solidFill>
                  <a:srgbClr val="002850"/>
                </a:solidFill>
              </a:rPr>
              <a:t>, </a:t>
            </a:r>
          </a:p>
          <a:p>
            <a:pPr marL="640896" lvl="1" indent="-183696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</a:pPr>
            <a:r>
              <a:rPr b="1">
                <a:solidFill>
                  <a:srgbClr val="002850"/>
                </a:solidFill>
              </a:rPr>
              <a:t>p</a:t>
            </a:r>
            <a:r>
              <a:rPr>
                <a:solidFill>
                  <a:srgbClr val="002850"/>
                </a:solidFill>
              </a:rPr>
              <a:t> es el padre y </a:t>
            </a:r>
            <a:r>
              <a:rPr b="1">
                <a:solidFill>
                  <a:srgbClr val="002850"/>
                </a:solidFill>
              </a:rPr>
              <a:t>m</a:t>
            </a:r>
            <a:r>
              <a:rPr>
                <a:solidFill>
                  <a:srgbClr val="002850"/>
                </a:solidFill>
              </a:rPr>
              <a:t> es el hijo</a:t>
            </a:r>
            <a:endParaRPr sz="2800">
              <a:solidFill>
                <a:srgbClr val="002850"/>
              </a:solidFill>
            </a:endParaRPr>
          </a:p>
          <a:p>
            <a:pPr marL="640896" lvl="1" indent="-183696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</a:pPr>
            <a:r>
              <a:rPr>
                <a:solidFill>
                  <a:srgbClr val="002850"/>
                </a:solidFill>
              </a:rPr>
              <a:t>Los hijos de un mismo padre se llaman: </a:t>
            </a:r>
            <a:r>
              <a:rPr b="1">
                <a:solidFill>
                  <a:srgbClr val="002850"/>
                </a:solidFill>
              </a:rPr>
              <a:t>hermanos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6096000" y="1295400"/>
            <a:ext cx="2743200" cy="2667000"/>
            <a:chOff x="0" y="0"/>
            <a:chExt cx="2743200" cy="2667000"/>
          </a:xfrm>
        </p:grpSpPr>
        <p:grpSp>
          <p:nvGrpSpPr>
            <p:cNvPr id="39" name="Group 39"/>
            <p:cNvGrpSpPr/>
            <p:nvPr/>
          </p:nvGrpSpPr>
          <p:grpSpPr>
            <a:xfrm>
              <a:off x="146049" y="227329"/>
              <a:ext cx="2362201" cy="2136141"/>
              <a:chOff x="0" y="0"/>
              <a:chExt cx="2362200" cy="2136140"/>
            </a:xfrm>
          </p:grpSpPr>
          <p:grpSp>
            <p:nvGrpSpPr>
              <p:cNvPr id="18" name="Group 18"/>
              <p:cNvGrpSpPr/>
              <p:nvPr/>
            </p:nvGrpSpPr>
            <p:grpSpPr>
              <a:xfrm>
                <a:off x="1371599" y="-1"/>
                <a:ext cx="533401" cy="459742"/>
                <a:chOff x="0" y="0"/>
                <a:chExt cx="533400" cy="459740"/>
              </a:xfrm>
            </p:grpSpPr>
            <p:sp>
              <p:nvSpPr>
                <p:cNvPr id="16" name="Shape 16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>
                  <a:off x="123249" y="0"/>
                  <a:ext cx="286902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A</a:t>
                  </a:r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85799" y="838199"/>
                <a:ext cx="533401" cy="459742"/>
                <a:chOff x="0" y="0"/>
                <a:chExt cx="533400" cy="459740"/>
              </a:xfrm>
            </p:grpSpPr>
            <p:sp>
              <p:nvSpPr>
                <p:cNvPr id="19" name="Shape 19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>
                  <a:off x="124812" y="0"/>
                  <a:ext cx="283776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B</a:t>
                  </a:r>
                </a:p>
              </p:txBody>
            </p:sp>
          </p:grpSp>
          <p:grpSp>
            <p:nvGrpSpPr>
              <p:cNvPr id="24" name="Group 24"/>
              <p:cNvGrpSpPr/>
              <p:nvPr/>
            </p:nvGrpSpPr>
            <p:grpSpPr>
              <a:xfrm>
                <a:off x="-1" y="1676399"/>
                <a:ext cx="533401" cy="459742"/>
                <a:chOff x="0" y="0"/>
                <a:chExt cx="533400" cy="459740"/>
              </a:xfrm>
            </p:grpSpPr>
            <p:sp>
              <p:nvSpPr>
                <p:cNvPr id="22" name="Shape 22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111268" y="0"/>
                  <a:ext cx="310864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D</a:t>
                  </a:r>
                </a:p>
              </p:txBody>
            </p:sp>
          </p:grpSp>
          <p:grpSp>
            <p:nvGrpSpPr>
              <p:cNvPr id="27" name="Group 27"/>
              <p:cNvGrpSpPr/>
              <p:nvPr/>
            </p:nvGrpSpPr>
            <p:grpSpPr>
              <a:xfrm>
                <a:off x="685799" y="1676399"/>
                <a:ext cx="533401" cy="459742"/>
                <a:chOff x="0" y="0"/>
                <a:chExt cx="533400" cy="459740"/>
              </a:xfrm>
            </p:grpSpPr>
            <p:sp>
              <p:nvSpPr>
                <p:cNvPr id="25" name="Shape 25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6" name="Shape 26"/>
                <p:cNvSpPr/>
                <p:nvPr/>
              </p:nvSpPr>
              <p:spPr>
                <a:xfrm>
                  <a:off x="129128" y="0"/>
                  <a:ext cx="275144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E</a:t>
                  </a:r>
                </a:p>
              </p:txBody>
            </p:sp>
          </p:grpSp>
          <p:grpSp>
            <p:nvGrpSpPr>
              <p:cNvPr id="30" name="Group 30"/>
              <p:cNvGrpSpPr/>
              <p:nvPr/>
            </p:nvGrpSpPr>
            <p:grpSpPr>
              <a:xfrm>
                <a:off x="1828799" y="838199"/>
                <a:ext cx="533401" cy="459742"/>
                <a:chOff x="0" y="0"/>
                <a:chExt cx="533400" cy="459740"/>
              </a:xfrm>
            </p:grpSpPr>
            <p:sp>
              <p:nvSpPr>
                <p:cNvPr id="28" name="Shape 28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123100" y="0"/>
                  <a:ext cx="28720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C</a:t>
                  </a:r>
                </a:p>
              </p:txBody>
            </p:sp>
          </p:grpSp>
          <p:grpSp>
            <p:nvGrpSpPr>
              <p:cNvPr id="33" name="Group 33"/>
              <p:cNvGrpSpPr/>
              <p:nvPr/>
            </p:nvGrpSpPr>
            <p:grpSpPr>
              <a:xfrm>
                <a:off x="1371599" y="1676399"/>
                <a:ext cx="533401" cy="459742"/>
                <a:chOff x="0" y="0"/>
                <a:chExt cx="533400" cy="459740"/>
              </a:xfrm>
            </p:grpSpPr>
            <p:sp>
              <p:nvSpPr>
                <p:cNvPr id="31" name="Shape 31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135155" y="0"/>
                  <a:ext cx="26309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F</a:t>
                  </a:r>
                </a:p>
              </p:txBody>
            </p:sp>
          </p:grpSp>
          <p:sp>
            <p:nvSpPr>
              <p:cNvPr id="34" name="Shape 34"/>
              <p:cNvSpPr/>
              <p:nvPr/>
            </p:nvSpPr>
            <p:spPr>
              <a:xfrm flipH="1">
                <a:off x="952499" y="391795"/>
                <a:ext cx="496889" cy="44767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flipH="1">
                <a:off x="266699" y="1229995"/>
                <a:ext cx="496889" cy="44767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952500" y="1296669"/>
                <a:ext cx="0" cy="3810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141412" y="1229994"/>
                <a:ext cx="496888" cy="44767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827212" y="391794"/>
                <a:ext cx="268288" cy="44767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0" y="0"/>
              <a:ext cx="2743200" cy="2667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42" name="Shape 42"/>
          <p:cNvSpPr/>
          <p:nvPr/>
        </p:nvSpPr>
        <p:spPr>
          <a:xfrm>
            <a:off x="463550" y="4040187"/>
            <a:ext cx="7924800" cy="765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14312" lvl="0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</a:pPr>
            <a:r>
              <a:rPr sz="2000">
                <a:solidFill>
                  <a:srgbClr val="002850"/>
                </a:solidFill>
              </a:rPr>
              <a:t>Todos los nodos tienen al menos un padre, menos la raíz: A</a:t>
            </a:r>
          </a:p>
          <a:p>
            <a:pPr marL="214312" lvl="0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</a:pPr>
            <a:r>
              <a:rPr sz="2000">
                <a:solidFill>
                  <a:srgbClr val="002850"/>
                </a:solidFill>
              </a:rPr>
              <a:t>Si no tienen hijos se llaman </a:t>
            </a:r>
            <a:r>
              <a:rPr sz="2000" b="1">
                <a:solidFill>
                  <a:srgbClr val="002850"/>
                </a:solidFill>
              </a:rPr>
              <a:t>hoja</a:t>
            </a:r>
            <a:r>
              <a:rPr sz="2000">
                <a:solidFill>
                  <a:srgbClr val="002850"/>
                </a:solidFill>
              </a:rPr>
              <a:t>: D, E, F y C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6659562" y="4651692"/>
            <a:ext cx="1905001" cy="1297941"/>
            <a:chOff x="0" y="0"/>
            <a:chExt cx="1905000" cy="1297940"/>
          </a:xfrm>
        </p:grpSpPr>
        <p:grpSp>
          <p:nvGrpSpPr>
            <p:cNvPr id="45" name="Group 45"/>
            <p:cNvGrpSpPr/>
            <p:nvPr/>
          </p:nvGrpSpPr>
          <p:grpSpPr>
            <a:xfrm>
              <a:off x="685799" y="-1"/>
              <a:ext cx="533401" cy="459742"/>
              <a:chOff x="0" y="0"/>
              <a:chExt cx="533400" cy="459740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0" y="1270"/>
                <a:ext cx="5334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24812" y="0"/>
                <a:ext cx="283776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B</a:t>
                </a:r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>
              <a:off x="-1" y="838199"/>
              <a:ext cx="533401" cy="459742"/>
              <a:chOff x="0" y="0"/>
              <a:chExt cx="533400" cy="459740"/>
            </a:xfrm>
          </p:grpSpPr>
          <p:sp>
            <p:nvSpPr>
              <p:cNvPr id="46" name="Shape 46"/>
              <p:cNvSpPr/>
              <p:nvPr/>
            </p:nvSpPr>
            <p:spPr>
              <a:xfrm>
                <a:off x="0" y="1270"/>
                <a:ext cx="5334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111268" y="0"/>
                <a:ext cx="31086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D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685799" y="838199"/>
              <a:ext cx="533401" cy="459742"/>
              <a:chOff x="0" y="0"/>
              <a:chExt cx="533400" cy="459740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0" y="1270"/>
                <a:ext cx="5334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29128" y="0"/>
                <a:ext cx="27514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E</a:t>
                </a:r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1371599" y="838199"/>
              <a:ext cx="533401" cy="459742"/>
              <a:chOff x="0" y="0"/>
              <a:chExt cx="533400" cy="45974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1270"/>
                <a:ext cx="5334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135155" y="0"/>
                <a:ext cx="26309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F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>
              <a:off x="266699" y="391795"/>
              <a:ext cx="496889" cy="4476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52500" y="458470"/>
              <a:ext cx="0" cy="381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41412" y="391794"/>
              <a:ext cx="496888" cy="4476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4643437" y="260350"/>
            <a:ext cx="3027353" cy="1468438"/>
            <a:chOff x="0" y="0"/>
            <a:chExt cx="3027352" cy="146843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3027353" cy="1468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82" y="0"/>
                  </a:moveTo>
                  <a:lnTo>
                    <a:pt x="2482" y="0"/>
                  </a:lnTo>
                  <a:cubicBezTo>
                    <a:pt x="1111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111" y="21600"/>
                    <a:pt x="2482" y="21600"/>
                  </a:cubicBezTo>
                  <a:lnTo>
                    <a:pt x="12412" y="21600"/>
                  </a:lnTo>
                  <a:cubicBezTo>
                    <a:pt x="13783" y="21600"/>
                    <a:pt x="14895" y="19988"/>
                    <a:pt x="14895" y="18000"/>
                  </a:cubicBezTo>
                  <a:lnTo>
                    <a:pt x="21600" y="19942"/>
                  </a:lnTo>
                  <a:lnTo>
                    <a:pt x="14895" y="12600"/>
                  </a:lnTo>
                  <a:lnTo>
                    <a:pt x="14895" y="3600"/>
                  </a:lnTo>
                  <a:cubicBezTo>
                    <a:pt x="14895" y="1612"/>
                    <a:pt x="13783" y="0"/>
                    <a:pt x="12412" y="0"/>
                  </a:cubicBezTo>
                  <a:lnTo>
                    <a:pt x="8689" y="0"/>
                  </a:lnTo>
                  <a:close/>
                </a:path>
              </a:pathLst>
            </a:custGeom>
            <a:solidFill>
              <a:srgbClr val="CCFF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6447" y="53774"/>
              <a:ext cx="1934669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A es Padre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 algn="ctr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B y C hijos de A: hermanos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 algn="ctr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B es Padre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 algn="ctr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D, E, F hijos de 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uild="p" animBg="1" advAuto="0"/>
      <p:bldP spid="14" grpId="6" animBg="1" advAuto="0"/>
      <p:bldP spid="15" grpId="4" animBg="1" advAuto="0"/>
      <p:bldP spid="41" grpId="2" animBg="1" advAuto="0"/>
      <p:bldP spid="42" grpId="5" animBg="1" advAuto="0"/>
      <p:bldP spid="58" grpId="7" animBg="1" advAuto="0"/>
      <p:bldP spid="61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TERMINOLOGIA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4294967295"/>
          </p:nvPr>
        </p:nvSpPr>
        <p:spPr>
          <a:xfrm>
            <a:off x="446087" y="1412875"/>
            <a:ext cx="8229601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Camino</a:t>
            </a:r>
            <a:r>
              <a:rPr sz="2400" dirty="0">
                <a:solidFill>
                  <a:srgbClr val="002850"/>
                </a:solidFill>
              </a:rPr>
              <a:t>:  </a:t>
            </a:r>
            <a:r>
              <a:rPr sz="2400" dirty="0" err="1">
                <a:solidFill>
                  <a:srgbClr val="002850"/>
                </a:solidFill>
              </a:rPr>
              <a:t>Secuencia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conectados</a:t>
            </a:r>
            <a:r>
              <a:rPr sz="2400" dirty="0">
                <a:solidFill>
                  <a:srgbClr val="002850"/>
                </a:solidFill>
              </a:rPr>
              <a:t> dentro de un arbol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 err="1">
                <a:solidFill>
                  <a:srgbClr val="002850"/>
                </a:solidFill>
              </a:rPr>
              <a:t>Longitud</a:t>
            </a:r>
            <a:r>
              <a:rPr sz="2400" u="sng" dirty="0">
                <a:solidFill>
                  <a:srgbClr val="002850"/>
                </a:solidFill>
              </a:rPr>
              <a:t> del </a:t>
            </a:r>
            <a:r>
              <a:rPr sz="2400" u="sng" dirty="0" err="1">
                <a:solidFill>
                  <a:srgbClr val="002850"/>
                </a:solidFill>
              </a:rPr>
              <a:t>camino</a:t>
            </a:r>
            <a:r>
              <a:rPr sz="2400" dirty="0">
                <a:solidFill>
                  <a:srgbClr val="002850"/>
                </a:solidFill>
              </a:rPr>
              <a:t>: es el </a:t>
            </a:r>
            <a:r>
              <a:rPr sz="2400" dirty="0" err="1">
                <a:solidFill>
                  <a:srgbClr val="002850"/>
                </a:solidFill>
              </a:rPr>
              <a:t>numero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menos</a:t>
            </a:r>
            <a:r>
              <a:rPr sz="2400" dirty="0">
                <a:solidFill>
                  <a:srgbClr val="002850"/>
                </a:solidFill>
              </a:rPr>
              <a:t> 1 </a:t>
            </a:r>
            <a:r>
              <a:rPr sz="2400" dirty="0" err="1">
                <a:solidFill>
                  <a:srgbClr val="002850"/>
                </a:solidFill>
              </a:rPr>
              <a:t>en</a:t>
            </a:r>
            <a:r>
              <a:rPr sz="2400" dirty="0">
                <a:solidFill>
                  <a:srgbClr val="002850"/>
                </a:solidFill>
              </a:rPr>
              <a:t> un </a:t>
            </a:r>
            <a:r>
              <a:rPr sz="2400" dirty="0" err="1">
                <a:solidFill>
                  <a:srgbClr val="002850"/>
                </a:solidFill>
              </a:rPr>
              <a:t>camino</a:t>
            </a:r>
            <a:endParaRPr sz="24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Altura del árbol</a:t>
            </a:r>
            <a:r>
              <a:rPr sz="2400" dirty="0">
                <a:solidFill>
                  <a:srgbClr val="002850"/>
                </a:solidFill>
              </a:rPr>
              <a:t>: es el </a:t>
            </a:r>
            <a:r>
              <a:rPr sz="2400" dirty="0" err="1">
                <a:solidFill>
                  <a:srgbClr val="002850"/>
                </a:solidFill>
              </a:rPr>
              <a:t>nivel</a:t>
            </a:r>
            <a:r>
              <a:rPr sz="2400" dirty="0">
                <a:solidFill>
                  <a:srgbClr val="002850"/>
                </a:solidFill>
              </a:rPr>
              <a:t> mas alto del árbol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Un árbol con un solo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tiene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altura</a:t>
            </a:r>
            <a:r>
              <a:rPr sz="2000" dirty="0">
                <a:solidFill>
                  <a:srgbClr val="002850"/>
                </a:solidFill>
              </a:rPr>
              <a:t> 1</a:t>
            </a:r>
          </a:p>
          <a:p>
            <a:pPr marL="257175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Nivel</a:t>
            </a:r>
            <a:r>
              <a:rPr lang="es-ES" sz="2400" u="sng" dirty="0">
                <a:solidFill>
                  <a:srgbClr val="002850"/>
                </a:solidFill>
              </a:rPr>
              <a:t> </a:t>
            </a:r>
            <a:r>
              <a:rPr sz="2400" u="sng" dirty="0">
                <a:solidFill>
                  <a:srgbClr val="002850"/>
                </a:solidFill>
              </a:rPr>
              <a:t>(</a:t>
            </a:r>
            <a:r>
              <a:rPr lang="es-ES" sz="2400" u="sng" dirty="0">
                <a:solidFill>
                  <a:srgbClr val="002850"/>
                </a:solidFill>
              </a:rPr>
              <a:t>o </a:t>
            </a:r>
            <a:r>
              <a:rPr sz="2400" u="sng" dirty="0" err="1">
                <a:solidFill>
                  <a:srgbClr val="002850"/>
                </a:solidFill>
              </a:rPr>
              <a:t>profundidad</a:t>
            </a:r>
            <a:r>
              <a:rPr sz="2400" u="sng" dirty="0">
                <a:solidFill>
                  <a:srgbClr val="002850"/>
                </a:solidFill>
              </a:rPr>
              <a:t>) de un </a:t>
            </a:r>
            <a:r>
              <a:rPr sz="2400" u="sng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: </a:t>
            </a:r>
            <a:r>
              <a:rPr lang="en-GB" sz="2400" dirty="0"/>
              <a:t>es la </a:t>
            </a:r>
            <a:r>
              <a:rPr lang="en-GB" sz="2400" dirty="0" err="1"/>
              <a:t>longitud</a:t>
            </a:r>
            <a:r>
              <a:rPr lang="en-GB" sz="2400" dirty="0"/>
              <a:t> del </a:t>
            </a:r>
            <a:r>
              <a:rPr lang="en-GB" sz="2400" dirty="0" err="1"/>
              <a:t>camino</a:t>
            </a:r>
            <a:r>
              <a:rPr lang="en-GB" sz="2400" dirty="0"/>
              <a:t> de la </a:t>
            </a:r>
            <a:r>
              <a:rPr lang="en-GB" sz="2400" dirty="0" err="1"/>
              <a:t>raíz</a:t>
            </a:r>
            <a:r>
              <a:rPr lang="en-GB" sz="2400" dirty="0"/>
              <a:t> a ese </a:t>
            </a:r>
            <a:r>
              <a:rPr lang="en-GB" sz="2400" dirty="0" err="1"/>
              <a:t>nodo</a:t>
            </a:r>
            <a:r>
              <a:rPr sz="2400" dirty="0">
                <a:solidFill>
                  <a:srgbClr val="002850"/>
                </a:solidFill>
              </a:rPr>
              <a:t>. 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s-ES" sz="2400" u="sng" dirty="0">
                <a:solidFill>
                  <a:srgbClr val="002850"/>
                </a:solidFill>
              </a:rPr>
              <a:t>Altura</a:t>
            </a:r>
            <a:r>
              <a:rPr sz="2400" u="sng" dirty="0">
                <a:solidFill>
                  <a:srgbClr val="002850"/>
                </a:solidFill>
              </a:rPr>
              <a:t> de un árbol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lang="en-GB" sz="2000" dirty="0"/>
              <a:t>Es la </a:t>
            </a:r>
            <a:r>
              <a:rPr lang="en-GB" sz="2000" dirty="0" err="1"/>
              <a:t>profundidad</a:t>
            </a:r>
            <a:r>
              <a:rPr lang="en-GB" sz="2000" dirty="0"/>
              <a:t> </a:t>
            </a:r>
            <a:r>
              <a:rPr lang="en-GB" sz="2000" dirty="0" err="1"/>
              <a:t>máxima</a:t>
            </a:r>
            <a:r>
              <a:rPr lang="en-GB" sz="2000" dirty="0"/>
              <a:t> entre </a:t>
            </a:r>
            <a:r>
              <a:rPr lang="en-GB" sz="2000" dirty="0" err="1"/>
              <a:t>todos</a:t>
            </a:r>
            <a:r>
              <a:rPr lang="en-GB" sz="2000" dirty="0"/>
              <a:t> los </a:t>
            </a:r>
            <a:r>
              <a:rPr lang="en-GB" sz="2000" dirty="0" err="1"/>
              <a:t>nodos</a:t>
            </a:r>
            <a:r>
              <a:rPr lang="en-GB" sz="2000" dirty="0"/>
              <a:t> del árbol. Es </a:t>
            </a:r>
            <a:r>
              <a:rPr lang="en-GB" sz="2000" dirty="0" err="1"/>
              <a:t>decir</a:t>
            </a:r>
            <a:r>
              <a:rPr lang="en-GB" sz="2000" dirty="0"/>
              <a:t>, "la </a:t>
            </a:r>
            <a:r>
              <a:rPr lang="en-GB" sz="2000" dirty="0" err="1"/>
              <a:t>profundidad</a:t>
            </a:r>
            <a:r>
              <a:rPr lang="en-GB" sz="2000" dirty="0"/>
              <a:t> del </a:t>
            </a:r>
            <a:r>
              <a:rPr lang="en-GB" sz="2000" dirty="0" err="1"/>
              <a:t>nodo</a:t>
            </a:r>
            <a:r>
              <a:rPr lang="en-GB" sz="2000" dirty="0"/>
              <a:t> </a:t>
            </a:r>
            <a:r>
              <a:rPr lang="en-GB" sz="2000" dirty="0" err="1"/>
              <a:t>más</a:t>
            </a:r>
            <a:r>
              <a:rPr lang="en-GB" sz="2000" dirty="0"/>
              <a:t> profundo".</a:t>
            </a:r>
            <a:endParaRPr sz="20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Grado(</a:t>
            </a:r>
            <a:r>
              <a:rPr sz="2400" u="sng" dirty="0" err="1">
                <a:solidFill>
                  <a:srgbClr val="002850"/>
                </a:solidFill>
              </a:rPr>
              <a:t>aridad</a:t>
            </a:r>
            <a:r>
              <a:rPr sz="2400" u="sng" dirty="0">
                <a:solidFill>
                  <a:srgbClr val="002850"/>
                </a:solidFill>
              </a:rPr>
              <a:t>) de un </a:t>
            </a:r>
            <a:r>
              <a:rPr sz="2400" u="sng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: es </a:t>
            </a:r>
            <a:r>
              <a:rPr sz="2400" dirty="0" err="1">
                <a:solidFill>
                  <a:srgbClr val="002850"/>
                </a:solidFill>
              </a:rPr>
              <a:t>numero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hijos</a:t>
            </a:r>
            <a:r>
              <a:rPr sz="2400" dirty="0">
                <a:solidFill>
                  <a:srgbClr val="002850"/>
                </a:solidFill>
              </a:rPr>
              <a:t> del </a:t>
            </a:r>
            <a:r>
              <a:rPr sz="2400" dirty="0" err="1">
                <a:solidFill>
                  <a:srgbClr val="002850"/>
                </a:solidFill>
              </a:rPr>
              <a:t>nodo</a:t>
            </a:r>
            <a:endParaRPr sz="24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Grado(</a:t>
            </a:r>
            <a:r>
              <a:rPr sz="2400" u="sng" dirty="0" err="1">
                <a:solidFill>
                  <a:srgbClr val="002850"/>
                </a:solidFill>
              </a:rPr>
              <a:t>aridad</a:t>
            </a:r>
            <a:r>
              <a:rPr sz="2400" u="sng" dirty="0">
                <a:solidFill>
                  <a:srgbClr val="002850"/>
                </a:solidFill>
              </a:rPr>
              <a:t>) de un árbol</a:t>
            </a:r>
            <a:r>
              <a:rPr sz="2400" dirty="0">
                <a:solidFill>
                  <a:srgbClr val="002850"/>
                </a:solidFill>
              </a:rPr>
              <a:t>: </a:t>
            </a:r>
            <a:r>
              <a:rPr sz="2400" dirty="0" err="1">
                <a:solidFill>
                  <a:srgbClr val="002850"/>
                </a:solidFill>
              </a:rPr>
              <a:t>máxima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aridad</a:t>
            </a:r>
            <a:r>
              <a:rPr sz="2400" dirty="0">
                <a:solidFill>
                  <a:srgbClr val="002850"/>
                </a:solidFill>
              </a:rPr>
              <a:t> de sus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endParaRPr sz="2400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381000" y="4857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768095">
              <a:defRPr sz="3696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696" i="1">
                <a:solidFill>
                  <a:srgbClr val="008080"/>
                </a:solidFill>
              </a:rPr>
              <a:t>TDA ARBOL : DEFINICION INFORMAL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4294967295"/>
          </p:nvPr>
        </p:nvSpPr>
        <p:spPr>
          <a:xfrm>
            <a:off x="684212" y="1773237"/>
            <a:ext cx="7843838" cy="4535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14312" lvl="0" indent="-214312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Valores</a:t>
            </a:r>
            <a:r>
              <a:rPr sz="2000" dirty="0">
                <a:solidFill>
                  <a:srgbClr val="002850"/>
                </a:solidFill>
              </a:rPr>
              <a:t>: </a:t>
            </a: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Conjunto de </a:t>
            </a:r>
            <a:r>
              <a:rPr dirty="0" err="1">
                <a:solidFill>
                  <a:srgbClr val="002850"/>
                </a:solidFill>
              </a:rPr>
              <a:t>elementos</a:t>
            </a:r>
            <a:r>
              <a:rPr dirty="0">
                <a:solidFill>
                  <a:srgbClr val="002850"/>
                </a:solidFill>
              </a:rPr>
              <a:t>, </a:t>
            </a:r>
            <a:r>
              <a:rPr dirty="0" err="1">
                <a:solidFill>
                  <a:srgbClr val="002850"/>
                </a:solidFill>
              </a:rPr>
              <a:t>donde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b="1" dirty="0">
                <a:solidFill>
                  <a:srgbClr val="002850"/>
                </a:solidFill>
              </a:rPr>
              <a:t>SOLO</a:t>
            </a:r>
            <a:r>
              <a:rPr dirty="0">
                <a:solidFill>
                  <a:srgbClr val="002850"/>
                </a:solidFill>
              </a:rPr>
              <a:t> se </a:t>
            </a:r>
            <a:r>
              <a:rPr dirty="0" err="1">
                <a:solidFill>
                  <a:srgbClr val="002850"/>
                </a:solidFill>
              </a:rPr>
              <a:t>conoce</a:t>
            </a:r>
            <a:r>
              <a:rPr dirty="0">
                <a:solidFill>
                  <a:srgbClr val="002850"/>
                </a:solidFill>
              </a:rPr>
              <a:t> el </a:t>
            </a:r>
            <a:r>
              <a:rPr dirty="0" err="1">
                <a:solidFill>
                  <a:srgbClr val="002850"/>
                </a:solidFill>
              </a:rPr>
              <a:t>nodo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raíz</a:t>
            </a:r>
            <a:endParaRPr dirty="0">
              <a:solidFill>
                <a:srgbClr val="002850"/>
              </a:solidFill>
            </a:endParaRP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Un </a:t>
            </a:r>
            <a:r>
              <a:rPr dirty="0" err="1">
                <a:solidFill>
                  <a:srgbClr val="002850"/>
                </a:solidFill>
              </a:rPr>
              <a:t>nodo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puede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almacenar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contenido</a:t>
            </a:r>
            <a:r>
              <a:rPr dirty="0">
                <a:solidFill>
                  <a:srgbClr val="002850"/>
                </a:solidFill>
              </a:rPr>
              <a:t> y </a:t>
            </a:r>
            <a:r>
              <a:rPr dirty="0" err="1">
                <a:solidFill>
                  <a:srgbClr val="002850"/>
                </a:solidFill>
              </a:rPr>
              <a:t>estar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enlazado</a:t>
            </a:r>
            <a:r>
              <a:rPr dirty="0">
                <a:solidFill>
                  <a:srgbClr val="002850"/>
                </a:solidFill>
              </a:rPr>
              <a:t> con</a:t>
            </a: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600" i="1" dirty="0" err="1">
                <a:solidFill>
                  <a:srgbClr val="002850"/>
                </a:solidFill>
              </a:rPr>
              <a:t>Sus</a:t>
            </a:r>
            <a:r>
              <a:rPr sz="1600" i="1" dirty="0">
                <a:solidFill>
                  <a:srgbClr val="002850"/>
                </a:solidFill>
              </a:rPr>
              <a:t> </a:t>
            </a:r>
            <a:r>
              <a:rPr sz="1600" i="1" dirty="0" err="1">
                <a:solidFill>
                  <a:srgbClr val="002850"/>
                </a:solidFill>
              </a:rPr>
              <a:t>árboles</a:t>
            </a:r>
            <a:r>
              <a:rPr sz="1600" i="1" dirty="0">
                <a:solidFill>
                  <a:srgbClr val="002850"/>
                </a:solidFill>
              </a:rPr>
              <a:t> </a:t>
            </a:r>
            <a:r>
              <a:rPr sz="1600" i="1" dirty="0" err="1">
                <a:solidFill>
                  <a:srgbClr val="002850"/>
                </a:solidFill>
              </a:rPr>
              <a:t>hijos</a:t>
            </a:r>
            <a:r>
              <a:rPr sz="1600" i="1" dirty="0">
                <a:solidFill>
                  <a:srgbClr val="002850"/>
                </a:solidFill>
              </a:rPr>
              <a:t> (</a:t>
            </a:r>
            <a:r>
              <a:rPr sz="1600" i="1" dirty="0" err="1">
                <a:solidFill>
                  <a:srgbClr val="002850"/>
                </a:solidFill>
              </a:rPr>
              <a:t>pueden</a:t>
            </a:r>
            <a:r>
              <a:rPr sz="1600" i="1" dirty="0">
                <a:solidFill>
                  <a:srgbClr val="002850"/>
                </a:solidFill>
              </a:rPr>
              <a:t> </a:t>
            </a:r>
            <a:r>
              <a:rPr sz="1600" i="1" dirty="0" err="1">
                <a:solidFill>
                  <a:srgbClr val="002850"/>
                </a:solidFill>
              </a:rPr>
              <a:t>ser</a:t>
            </a:r>
            <a:r>
              <a:rPr sz="1600" i="1" dirty="0">
                <a:solidFill>
                  <a:srgbClr val="002850"/>
                </a:solidFill>
              </a:rPr>
              <a:t> dos o </a:t>
            </a:r>
            <a:r>
              <a:rPr sz="1600" i="1" dirty="0" err="1">
                <a:solidFill>
                  <a:srgbClr val="002850"/>
                </a:solidFill>
              </a:rPr>
              <a:t>varios</a:t>
            </a:r>
            <a:r>
              <a:rPr sz="1600" i="1" dirty="0">
                <a:solidFill>
                  <a:srgbClr val="002850"/>
                </a:solidFill>
              </a:rPr>
              <a:t>)</a:t>
            </a:r>
          </a:p>
          <a:p>
            <a:pPr marL="214312" lvl="0" indent="-214312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Operaciones</a:t>
            </a:r>
            <a:r>
              <a:rPr sz="2000" dirty="0">
                <a:solidFill>
                  <a:srgbClr val="002850"/>
                </a:solidFill>
              </a:rPr>
              <a:t>: </a:t>
            </a:r>
            <a:r>
              <a:rPr sz="2000" dirty="0" err="1">
                <a:solidFill>
                  <a:srgbClr val="002850"/>
                </a:solidFill>
              </a:rPr>
              <a:t>Dependen</a:t>
            </a:r>
            <a:r>
              <a:rPr sz="2000" dirty="0">
                <a:solidFill>
                  <a:srgbClr val="002850"/>
                </a:solidFill>
              </a:rPr>
              <a:t> del </a:t>
            </a:r>
            <a:r>
              <a:rPr sz="2000" dirty="0" err="1">
                <a:solidFill>
                  <a:srgbClr val="002850"/>
                </a:solidFill>
              </a:rPr>
              <a:t>tipo</a:t>
            </a:r>
            <a:r>
              <a:rPr sz="2000" dirty="0">
                <a:solidFill>
                  <a:srgbClr val="002850"/>
                </a:solidFill>
              </a:rPr>
              <a:t> de </a:t>
            </a:r>
            <a:r>
              <a:rPr sz="2000" dirty="0" err="1">
                <a:solidFill>
                  <a:srgbClr val="002850"/>
                </a:solidFill>
              </a:rPr>
              <a:t>árbol</a:t>
            </a:r>
            <a:r>
              <a:rPr sz="2000" dirty="0">
                <a:solidFill>
                  <a:srgbClr val="002850"/>
                </a:solidFill>
              </a:rPr>
              <a:t>, </a:t>
            </a:r>
            <a:r>
              <a:rPr sz="2000" dirty="0" err="1">
                <a:solidFill>
                  <a:srgbClr val="002850"/>
                </a:solidFill>
              </a:rPr>
              <a:t>pero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general </a:t>
            </a:r>
            <a:r>
              <a:rPr sz="2000" dirty="0" err="1">
                <a:solidFill>
                  <a:srgbClr val="002850"/>
                </a:solidFill>
              </a:rPr>
              <a:t>tenemos</a:t>
            </a:r>
            <a:endParaRPr sz="2000" dirty="0">
              <a:solidFill>
                <a:srgbClr val="002850"/>
              </a:solidFill>
            </a:endParaRP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Vaciar</a:t>
            </a:r>
            <a:r>
              <a:rPr dirty="0">
                <a:solidFill>
                  <a:srgbClr val="002850"/>
                </a:solidFill>
              </a:rPr>
              <a:t> o </a:t>
            </a:r>
            <a:r>
              <a:rPr dirty="0" err="1">
                <a:solidFill>
                  <a:srgbClr val="002850"/>
                </a:solidFill>
              </a:rPr>
              <a:t>inicializar</a:t>
            </a:r>
            <a:r>
              <a:rPr dirty="0">
                <a:solidFill>
                  <a:srgbClr val="002850"/>
                </a:solidFill>
              </a:rPr>
              <a:t> el </a:t>
            </a:r>
            <a:r>
              <a:rPr dirty="0" err="1">
                <a:solidFill>
                  <a:srgbClr val="002850"/>
                </a:solidFill>
              </a:rPr>
              <a:t>Arbol</a:t>
            </a:r>
            <a:endParaRPr dirty="0">
              <a:solidFill>
                <a:srgbClr val="002850"/>
              </a:solidFill>
            </a:endParaRP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/>
              <a:t>public</a:t>
            </a:r>
            <a:r>
              <a:rPr lang="es-MX" sz="1600" i="1" dirty="0"/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Arbol_Vaciar</a:t>
            </a:r>
            <a:r>
              <a:rPr sz="1600" i="1" dirty="0">
                <a:solidFill>
                  <a:srgbClr val="002850"/>
                </a:solidFill>
              </a:rPr>
              <a:t> ();</a:t>
            </a: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Eliminar</a:t>
            </a:r>
            <a:r>
              <a:rPr dirty="0">
                <a:solidFill>
                  <a:srgbClr val="002850"/>
                </a:solidFill>
              </a:rPr>
              <a:t> un </a:t>
            </a:r>
            <a:r>
              <a:rPr dirty="0" err="1">
                <a:solidFill>
                  <a:srgbClr val="002850"/>
                </a:solidFill>
              </a:rPr>
              <a:t>árbol</a:t>
            </a:r>
            <a:endParaRPr dirty="0">
              <a:solidFill>
                <a:srgbClr val="002850"/>
              </a:solidFill>
            </a:endParaRP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/>
              <a:t>public</a:t>
            </a:r>
            <a:r>
              <a:rPr lang="es-MX" sz="1600" i="1" dirty="0"/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Arbol_Eliminar</a:t>
            </a:r>
            <a:r>
              <a:rPr sz="1600" i="1" dirty="0">
                <a:solidFill>
                  <a:srgbClr val="002850"/>
                </a:solidFill>
              </a:rPr>
              <a:t>(</a:t>
            </a:r>
            <a:r>
              <a:rPr sz="1600" i="1" dirty="0" err="1">
                <a:solidFill>
                  <a:srgbClr val="002850"/>
                </a:solidFill>
              </a:rPr>
              <a:t>Arbol</a:t>
            </a:r>
            <a:r>
              <a:rPr sz="1600" i="1" dirty="0">
                <a:solidFill>
                  <a:srgbClr val="002850"/>
                </a:solidFill>
              </a:rPr>
              <a:t> A);</a:t>
            </a: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Saber </a:t>
            </a:r>
            <a:r>
              <a:rPr dirty="0" err="1">
                <a:solidFill>
                  <a:srgbClr val="002850"/>
                </a:solidFill>
              </a:rPr>
              <a:t>si</a:t>
            </a:r>
            <a:r>
              <a:rPr dirty="0">
                <a:solidFill>
                  <a:srgbClr val="002850"/>
                </a:solidFill>
              </a:rPr>
              <a:t> un </a:t>
            </a:r>
            <a:r>
              <a:rPr dirty="0" err="1">
                <a:solidFill>
                  <a:srgbClr val="002850"/>
                </a:solidFill>
              </a:rPr>
              <a:t>árbol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esta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vacío</a:t>
            </a:r>
            <a:endParaRPr dirty="0">
              <a:solidFill>
                <a:srgbClr val="002850"/>
              </a:solidFill>
            </a:endParaRP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>
                <a:solidFill>
                  <a:srgbClr val="000000"/>
                </a:solidFill>
              </a:rPr>
              <a:t>public</a:t>
            </a:r>
            <a:r>
              <a:rPr lang="es-MX" sz="1600" i="1" dirty="0">
                <a:solidFill>
                  <a:srgbClr val="000000"/>
                </a:solidFill>
              </a:rPr>
              <a:t> </a:t>
            </a:r>
            <a:r>
              <a:rPr sz="1600" i="1" dirty="0">
                <a:solidFill>
                  <a:srgbClr val="002850"/>
                </a:solidFill>
              </a:rPr>
              <a:t>bool</a:t>
            </a:r>
            <a:r>
              <a:rPr lang="es-MX" sz="1600" i="1" dirty="0" err="1">
                <a:solidFill>
                  <a:srgbClr val="002850"/>
                </a:solidFill>
              </a:rPr>
              <a:t>ean</a:t>
            </a:r>
            <a:r>
              <a:rPr sz="1600" i="1" dirty="0">
                <a:solidFill>
                  <a:srgbClr val="002850"/>
                </a:solidFill>
              </a:rPr>
              <a:t> </a:t>
            </a:r>
            <a:r>
              <a:rPr lang="es-MX" sz="1600" i="1" dirty="0" err="1">
                <a:solidFill>
                  <a:srgbClr val="002850"/>
                </a:solidFill>
              </a:rPr>
              <a:t>isEmpty</a:t>
            </a:r>
            <a:r>
              <a:rPr sz="1600" i="1" dirty="0">
                <a:solidFill>
                  <a:srgbClr val="002850"/>
                </a:solidFill>
              </a:rPr>
              <a:t>();</a:t>
            </a: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Recorrer</a:t>
            </a:r>
            <a:r>
              <a:rPr dirty="0">
                <a:solidFill>
                  <a:srgbClr val="002850"/>
                </a:solidFill>
              </a:rPr>
              <a:t> un </a:t>
            </a:r>
            <a:r>
              <a:rPr dirty="0" err="1">
                <a:solidFill>
                  <a:srgbClr val="002850"/>
                </a:solidFill>
              </a:rPr>
              <a:t>árbol</a:t>
            </a:r>
            <a:endParaRPr dirty="0">
              <a:solidFill>
                <a:srgbClr val="002850"/>
              </a:solidFill>
            </a:endParaRP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/>
              <a:t>public</a:t>
            </a:r>
            <a:r>
              <a:rPr lang="es-MX" sz="1600" i="1" dirty="0"/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PreOrden</a:t>
            </a:r>
            <a:r>
              <a:rPr sz="1600" i="1" dirty="0">
                <a:solidFill>
                  <a:srgbClr val="002850"/>
                </a:solidFill>
              </a:rPr>
              <a:t>()</a:t>
            </a: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>
                <a:solidFill>
                  <a:srgbClr val="000000"/>
                </a:solidFill>
              </a:rPr>
              <a:t>public</a:t>
            </a:r>
            <a:r>
              <a:rPr lang="es-MX" sz="1600" i="1" dirty="0">
                <a:solidFill>
                  <a:srgbClr val="000000"/>
                </a:solidFill>
              </a:rPr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EnOrden</a:t>
            </a:r>
            <a:r>
              <a:rPr sz="1600" i="1" dirty="0">
                <a:solidFill>
                  <a:srgbClr val="002850"/>
                </a:solidFill>
              </a:rPr>
              <a:t>()</a:t>
            </a: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/>
              <a:t>public</a:t>
            </a:r>
            <a:r>
              <a:rPr lang="es-MX" sz="1600" i="1" dirty="0"/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PostOrden</a:t>
            </a:r>
            <a:r>
              <a:rPr sz="1600" i="1" dirty="0">
                <a:solidFill>
                  <a:srgbClr val="002850"/>
                </a:solidFill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384722" y="3124302"/>
            <a:ext cx="4374596" cy="6093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Árboles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Binarios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ARBOLES BINARIOS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479425" y="1627187"/>
            <a:ext cx="6324600" cy="453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Tipo especial de árbol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Cada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 no </a:t>
            </a:r>
            <a:r>
              <a:rPr sz="2000" dirty="0" err="1">
                <a:solidFill>
                  <a:srgbClr val="002850"/>
                </a:solidFill>
              </a:rPr>
              <a:t>puede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tener</a:t>
            </a:r>
            <a:r>
              <a:rPr sz="2000" dirty="0">
                <a:solidFill>
                  <a:srgbClr val="002850"/>
                </a:solidFill>
              </a:rPr>
              <a:t> mas de dos </a:t>
            </a:r>
            <a:r>
              <a:rPr sz="2000" dirty="0" err="1">
                <a:solidFill>
                  <a:srgbClr val="002850"/>
                </a:solidFill>
              </a:rPr>
              <a:t>hijos</a:t>
            </a:r>
            <a:r>
              <a:rPr sz="2000" dirty="0">
                <a:solidFill>
                  <a:srgbClr val="002850"/>
                </a:solidFill>
              </a:rPr>
              <a:t> </a:t>
            </a:r>
          </a:p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Un árbol </a:t>
            </a:r>
            <a:r>
              <a:rPr sz="2400" dirty="0" err="1">
                <a:solidFill>
                  <a:srgbClr val="002850"/>
                </a:solidFill>
              </a:rPr>
              <a:t>puede</a:t>
            </a:r>
            <a:r>
              <a:rPr sz="2400" dirty="0">
                <a:solidFill>
                  <a:srgbClr val="002850"/>
                </a:solidFill>
              </a:rPr>
              <a:t> ser un conjunto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b="1" dirty="0" err="1">
                <a:solidFill>
                  <a:srgbClr val="002850"/>
                </a:solidFill>
              </a:rPr>
              <a:t>Vacío</a:t>
            </a:r>
            <a:r>
              <a:rPr sz="2000" dirty="0">
                <a:solidFill>
                  <a:srgbClr val="002850"/>
                </a:solidFill>
              </a:rPr>
              <a:t>, no </a:t>
            </a:r>
            <a:r>
              <a:rPr sz="2000" dirty="0" err="1">
                <a:solidFill>
                  <a:srgbClr val="002850"/>
                </a:solidFill>
              </a:rPr>
              <a:t>tiene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ningún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endParaRPr sz="20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O </a:t>
            </a:r>
            <a:r>
              <a:rPr sz="2000" dirty="0" err="1">
                <a:solidFill>
                  <a:srgbClr val="002850"/>
                </a:solidFill>
              </a:rPr>
              <a:t>constar</a:t>
            </a:r>
            <a:r>
              <a:rPr sz="2000" dirty="0">
                <a:solidFill>
                  <a:srgbClr val="002850"/>
                </a:solidFill>
              </a:rPr>
              <a:t> de </a:t>
            </a:r>
            <a:r>
              <a:rPr sz="2000" dirty="0" err="1">
                <a:solidFill>
                  <a:srgbClr val="002850"/>
                </a:solidFill>
              </a:rPr>
              <a:t>tres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partes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1104900" lvl="2" indent="-19050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 dirty="0">
                <a:solidFill>
                  <a:srgbClr val="002850"/>
                </a:solidFill>
              </a:rPr>
              <a:t>Un </a:t>
            </a:r>
            <a:r>
              <a:rPr sz="2000" i="1" dirty="0" err="1">
                <a:solidFill>
                  <a:srgbClr val="002850"/>
                </a:solidFill>
              </a:rPr>
              <a:t>nodo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raíz</a:t>
            </a:r>
            <a:r>
              <a:rPr sz="2000" i="1" dirty="0">
                <a:solidFill>
                  <a:srgbClr val="002850"/>
                </a:solidFill>
              </a:rPr>
              <a:t> y</a:t>
            </a:r>
          </a:p>
          <a:p>
            <a:pPr marL="1104900" lvl="2" indent="-19050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 dirty="0">
                <a:solidFill>
                  <a:srgbClr val="002850"/>
                </a:solidFill>
              </a:rPr>
              <a:t>Dos </a:t>
            </a:r>
            <a:r>
              <a:rPr sz="2000" i="1" dirty="0" err="1">
                <a:solidFill>
                  <a:srgbClr val="002850"/>
                </a:solidFill>
              </a:rPr>
              <a:t>subárboles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binarios</a:t>
            </a:r>
            <a:r>
              <a:rPr sz="2000" i="1" dirty="0">
                <a:solidFill>
                  <a:srgbClr val="002850"/>
                </a:solidFill>
              </a:rPr>
              <a:t>: </a:t>
            </a:r>
            <a:r>
              <a:rPr sz="2000" i="1" dirty="0" err="1">
                <a:solidFill>
                  <a:srgbClr val="002850"/>
                </a:solidFill>
              </a:rPr>
              <a:t>izquierdo</a:t>
            </a:r>
            <a:r>
              <a:rPr sz="2000" i="1" dirty="0">
                <a:solidFill>
                  <a:srgbClr val="002850"/>
                </a:solidFill>
              </a:rPr>
              <a:t> y derecho</a:t>
            </a:r>
          </a:p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La </a:t>
            </a:r>
            <a:r>
              <a:rPr sz="2400" dirty="0" err="1">
                <a:solidFill>
                  <a:srgbClr val="002850"/>
                </a:solidFill>
              </a:rPr>
              <a:t>definición</a:t>
            </a:r>
            <a:r>
              <a:rPr sz="2400" dirty="0">
                <a:solidFill>
                  <a:srgbClr val="002850"/>
                </a:solidFill>
              </a:rPr>
              <a:t> de un árbol </a:t>
            </a:r>
            <a:r>
              <a:rPr sz="2400" dirty="0" err="1">
                <a:solidFill>
                  <a:srgbClr val="002850"/>
                </a:solidFill>
              </a:rPr>
              <a:t>binario</a:t>
            </a:r>
            <a:r>
              <a:rPr sz="2400" dirty="0">
                <a:solidFill>
                  <a:srgbClr val="002850"/>
                </a:solidFill>
              </a:rPr>
              <a:t> es </a:t>
            </a:r>
            <a:r>
              <a:rPr sz="2400" dirty="0" err="1">
                <a:solidFill>
                  <a:srgbClr val="002850"/>
                </a:solidFill>
              </a:rPr>
              <a:t>recursiva</a:t>
            </a:r>
            <a:endParaRPr sz="24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La </a:t>
            </a:r>
            <a:r>
              <a:rPr sz="2000" dirty="0" err="1">
                <a:solidFill>
                  <a:srgbClr val="002850"/>
                </a:solidFill>
              </a:rPr>
              <a:t>definición</a:t>
            </a:r>
            <a:r>
              <a:rPr sz="2000" dirty="0">
                <a:solidFill>
                  <a:srgbClr val="002850"/>
                </a:solidFill>
              </a:rPr>
              <a:t> global </a:t>
            </a:r>
            <a:r>
              <a:rPr sz="2000" dirty="0" err="1">
                <a:solidFill>
                  <a:srgbClr val="002850"/>
                </a:solidFill>
              </a:rPr>
              <a:t>depende</a:t>
            </a:r>
            <a:r>
              <a:rPr sz="2000" dirty="0">
                <a:solidFill>
                  <a:srgbClr val="002850"/>
                </a:solidFill>
              </a:rPr>
              <a:t> de </a:t>
            </a:r>
            <a:r>
              <a:rPr sz="2000" dirty="0" err="1">
                <a:solidFill>
                  <a:srgbClr val="002850"/>
                </a:solidFill>
              </a:rPr>
              <a:t>si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misma</a:t>
            </a:r>
            <a:endParaRPr sz="2000" dirty="0">
              <a:solidFill>
                <a:srgbClr val="002850"/>
              </a:solidFill>
            </a:endParaRPr>
          </a:p>
        </p:txBody>
      </p:sp>
      <p:grpSp>
        <p:nvGrpSpPr>
          <p:cNvPr id="89" name="Group 89"/>
          <p:cNvGrpSpPr/>
          <p:nvPr/>
        </p:nvGrpSpPr>
        <p:grpSpPr>
          <a:xfrm>
            <a:off x="6707187" y="900430"/>
            <a:ext cx="1752601" cy="1539241"/>
            <a:chOff x="0" y="0"/>
            <a:chExt cx="1752600" cy="1539240"/>
          </a:xfrm>
        </p:grpSpPr>
        <p:grpSp>
          <p:nvGrpSpPr>
            <p:cNvPr id="76" name="Group 76"/>
            <p:cNvGrpSpPr/>
            <p:nvPr/>
          </p:nvGrpSpPr>
          <p:grpSpPr>
            <a:xfrm>
              <a:off x="533400" y="-1"/>
              <a:ext cx="381000" cy="396241"/>
              <a:chOff x="0" y="0"/>
              <a:chExt cx="381000" cy="396240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62279" y="-1"/>
                <a:ext cx="25644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A</a:t>
                </a:r>
              </a:p>
            </p:txBody>
          </p:sp>
        </p:grpSp>
        <p:grpSp>
          <p:nvGrpSpPr>
            <p:cNvPr id="79" name="Group 79"/>
            <p:cNvGrpSpPr/>
            <p:nvPr/>
          </p:nvGrpSpPr>
          <p:grpSpPr>
            <a:xfrm>
              <a:off x="0" y="609599"/>
              <a:ext cx="381000" cy="396241"/>
              <a:chOff x="0" y="0"/>
              <a:chExt cx="381000" cy="39624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3581" y="-1"/>
                <a:ext cx="253838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B</a:t>
                </a:r>
              </a:p>
            </p:txBody>
          </p:sp>
        </p:grpSp>
        <p:grpSp>
          <p:nvGrpSpPr>
            <p:cNvPr id="82" name="Group 82"/>
            <p:cNvGrpSpPr/>
            <p:nvPr/>
          </p:nvGrpSpPr>
          <p:grpSpPr>
            <a:xfrm>
              <a:off x="1066800" y="533399"/>
              <a:ext cx="381000" cy="396241"/>
              <a:chOff x="0" y="0"/>
              <a:chExt cx="381000" cy="396240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62155" y="-1"/>
                <a:ext cx="25669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C</a:t>
                </a:r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1371600" y="1142999"/>
              <a:ext cx="381000" cy="396241"/>
              <a:chOff x="0" y="0"/>
              <a:chExt cx="381000" cy="396240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52295" y="-1"/>
                <a:ext cx="27641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D</a:t>
                </a:r>
              </a:p>
            </p:txBody>
          </p:sp>
        </p:grpSp>
        <p:sp>
          <p:nvSpPr>
            <p:cNvPr id="86" name="Shape 86"/>
            <p:cNvSpPr/>
            <p:nvPr/>
          </p:nvSpPr>
          <p:spPr>
            <a:xfrm flipH="1">
              <a:off x="325437" y="333057"/>
              <a:ext cx="263526" cy="3397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58837" y="333057"/>
              <a:ext cx="2635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92237" y="866457"/>
              <a:ext cx="169863" cy="2841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90" name="Shape 90"/>
          <p:cNvSpPr/>
          <p:nvPr/>
        </p:nvSpPr>
        <p:spPr>
          <a:xfrm>
            <a:off x="6043472" y="3579100"/>
            <a:ext cx="1722522" cy="1858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7" h="20007" extrusionOk="0">
                <a:moveTo>
                  <a:pt x="6181" y="1041"/>
                </a:moveTo>
                <a:cubicBezTo>
                  <a:pt x="8516" y="-1359"/>
                  <a:pt x="12164" y="1041"/>
                  <a:pt x="14062" y="1799"/>
                </a:cubicBezTo>
                <a:cubicBezTo>
                  <a:pt x="15959" y="2557"/>
                  <a:pt x="16397" y="4199"/>
                  <a:pt x="17564" y="5588"/>
                </a:cubicBezTo>
                <a:cubicBezTo>
                  <a:pt x="18732" y="6978"/>
                  <a:pt x="20921" y="8494"/>
                  <a:pt x="21067" y="10136"/>
                </a:cubicBezTo>
                <a:cubicBezTo>
                  <a:pt x="21213" y="11778"/>
                  <a:pt x="19608" y="13925"/>
                  <a:pt x="18440" y="15441"/>
                </a:cubicBezTo>
                <a:cubicBezTo>
                  <a:pt x="17272" y="16957"/>
                  <a:pt x="15667" y="18852"/>
                  <a:pt x="14062" y="19230"/>
                </a:cubicBezTo>
                <a:cubicBezTo>
                  <a:pt x="12456" y="19609"/>
                  <a:pt x="10559" y="17588"/>
                  <a:pt x="8808" y="17715"/>
                </a:cubicBezTo>
                <a:cubicBezTo>
                  <a:pt x="7056" y="17841"/>
                  <a:pt x="5013" y="20241"/>
                  <a:pt x="3554" y="19988"/>
                </a:cubicBezTo>
                <a:cubicBezTo>
                  <a:pt x="2094" y="19736"/>
                  <a:pt x="-387" y="19357"/>
                  <a:pt x="51" y="16199"/>
                </a:cubicBezTo>
                <a:cubicBezTo>
                  <a:pt x="489" y="13041"/>
                  <a:pt x="3845" y="3441"/>
                  <a:pt x="6181" y="1041"/>
                </a:cubicBezTo>
                <a:close/>
              </a:path>
            </a:pathLst>
          </a:custGeom>
          <a:solidFill>
            <a:srgbClr val="CCFFCC">
              <a:alpha val="50195"/>
            </a:srgbClr>
          </a:solidFill>
          <a:ln>
            <a:solidFill>
              <a:srgbClr val="800080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7838201" y="3647414"/>
            <a:ext cx="1224124" cy="1871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5" h="20938" extrusionOk="0">
                <a:moveTo>
                  <a:pt x="9300" y="381"/>
                </a:moveTo>
                <a:cubicBezTo>
                  <a:pt x="11504" y="-472"/>
                  <a:pt x="14369" y="239"/>
                  <a:pt x="15912" y="1233"/>
                </a:cubicBezTo>
                <a:cubicBezTo>
                  <a:pt x="17455" y="2228"/>
                  <a:pt x="17675" y="5070"/>
                  <a:pt x="18557" y="6349"/>
                </a:cubicBezTo>
                <a:cubicBezTo>
                  <a:pt x="19438" y="7628"/>
                  <a:pt x="20981" y="7628"/>
                  <a:pt x="21202" y="8907"/>
                </a:cubicBezTo>
                <a:cubicBezTo>
                  <a:pt x="21422" y="10186"/>
                  <a:pt x="20761" y="13028"/>
                  <a:pt x="19879" y="14023"/>
                </a:cubicBezTo>
                <a:cubicBezTo>
                  <a:pt x="18998" y="15017"/>
                  <a:pt x="16793" y="14023"/>
                  <a:pt x="15912" y="14875"/>
                </a:cubicBezTo>
                <a:cubicBezTo>
                  <a:pt x="15030" y="15728"/>
                  <a:pt x="15471" y="18144"/>
                  <a:pt x="14589" y="19139"/>
                </a:cubicBezTo>
                <a:cubicBezTo>
                  <a:pt x="13708" y="20133"/>
                  <a:pt x="12165" y="20702"/>
                  <a:pt x="10622" y="20844"/>
                </a:cubicBezTo>
                <a:cubicBezTo>
                  <a:pt x="9079" y="20986"/>
                  <a:pt x="6214" y="21128"/>
                  <a:pt x="5332" y="19991"/>
                </a:cubicBezTo>
                <a:cubicBezTo>
                  <a:pt x="4451" y="18854"/>
                  <a:pt x="5993" y="15302"/>
                  <a:pt x="5332" y="14023"/>
                </a:cubicBezTo>
                <a:cubicBezTo>
                  <a:pt x="4671" y="12744"/>
                  <a:pt x="2246" y="13028"/>
                  <a:pt x="1365" y="12317"/>
                </a:cubicBezTo>
                <a:cubicBezTo>
                  <a:pt x="483" y="11607"/>
                  <a:pt x="-178" y="10754"/>
                  <a:pt x="42" y="9760"/>
                </a:cubicBezTo>
                <a:cubicBezTo>
                  <a:pt x="263" y="8765"/>
                  <a:pt x="1144" y="7912"/>
                  <a:pt x="2687" y="6349"/>
                </a:cubicBezTo>
                <a:cubicBezTo>
                  <a:pt x="4230" y="4786"/>
                  <a:pt x="7095" y="1233"/>
                  <a:pt x="9300" y="381"/>
                </a:cubicBezTo>
                <a:close/>
              </a:path>
            </a:pathLst>
          </a:custGeom>
          <a:solidFill>
            <a:srgbClr val="FFFF99">
              <a:alpha val="50195"/>
            </a:srgbClr>
          </a:solidFill>
          <a:ln>
            <a:solidFill/>
            <a:miter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31" name="Group 131"/>
          <p:cNvGrpSpPr/>
          <p:nvPr/>
        </p:nvGrpSpPr>
        <p:grpSpPr>
          <a:xfrm>
            <a:off x="6088062" y="3292792"/>
            <a:ext cx="2895601" cy="2072641"/>
            <a:chOff x="0" y="0"/>
            <a:chExt cx="2895600" cy="2072640"/>
          </a:xfrm>
        </p:grpSpPr>
        <p:grpSp>
          <p:nvGrpSpPr>
            <p:cNvPr id="94" name="Group 94"/>
            <p:cNvGrpSpPr/>
            <p:nvPr/>
          </p:nvGrpSpPr>
          <p:grpSpPr>
            <a:xfrm>
              <a:off x="1457325" y="-1"/>
              <a:ext cx="381000" cy="396241"/>
              <a:chOff x="0" y="0"/>
              <a:chExt cx="381000" cy="396240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62279" y="-1"/>
                <a:ext cx="25644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A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771525" y="533399"/>
              <a:ext cx="381000" cy="396241"/>
              <a:chOff x="0" y="0"/>
              <a:chExt cx="381000" cy="396240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63581" y="-1"/>
                <a:ext cx="253838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B</a:t>
                </a:r>
              </a:p>
            </p:txBody>
          </p:sp>
        </p:grpSp>
        <p:grpSp>
          <p:nvGrpSpPr>
            <p:cNvPr id="100" name="Group 100"/>
            <p:cNvGrpSpPr/>
            <p:nvPr/>
          </p:nvGrpSpPr>
          <p:grpSpPr>
            <a:xfrm>
              <a:off x="2209800" y="533399"/>
              <a:ext cx="381000" cy="396241"/>
              <a:chOff x="0" y="0"/>
              <a:chExt cx="381000" cy="396240"/>
            </a:xfrm>
          </p:grpSpPr>
          <p:sp>
            <p:nvSpPr>
              <p:cNvPr id="98" name="Shape 98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62155" y="-1"/>
                <a:ext cx="25669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C</a:t>
                </a:r>
              </a:p>
            </p:txBody>
          </p:sp>
        </p:grpSp>
        <p:grpSp>
          <p:nvGrpSpPr>
            <p:cNvPr id="103" name="Group 103"/>
            <p:cNvGrpSpPr/>
            <p:nvPr/>
          </p:nvGrpSpPr>
          <p:grpSpPr>
            <a:xfrm>
              <a:off x="374650" y="1066799"/>
              <a:ext cx="381000" cy="396241"/>
              <a:chOff x="0" y="0"/>
              <a:chExt cx="381000" cy="39624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52295" y="-1"/>
                <a:ext cx="27641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D</a:t>
                </a:r>
              </a:p>
            </p:txBody>
          </p:sp>
        </p:grpSp>
        <p:grpSp>
          <p:nvGrpSpPr>
            <p:cNvPr id="106" name="Group 106"/>
            <p:cNvGrpSpPr/>
            <p:nvPr/>
          </p:nvGrpSpPr>
          <p:grpSpPr>
            <a:xfrm>
              <a:off x="1228725" y="1066799"/>
              <a:ext cx="381000" cy="396241"/>
              <a:chOff x="0" y="0"/>
              <a:chExt cx="381000" cy="396240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67178" y="-1"/>
                <a:ext cx="246644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E</a:t>
                </a:r>
              </a:p>
            </p:txBody>
          </p:sp>
        </p:grpSp>
        <p:grpSp>
          <p:nvGrpSpPr>
            <p:cNvPr id="109" name="Group 109"/>
            <p:cNvGrpSpPr/>
            <p:nvPr/>
          </p:nvGrpSpPr>
          <p:grpSpPr>
            <a:xfrm>
              <a:off x="0" y="1631949"/>
              <a:ext cx="381000" cy="396241"/>
              <a:chOff x="0" y="0"/>
              <a:chExt cx="381000" cy="396240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52667" y="-1"/>
                <a:ext cx="275666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H</a:t>
                </a:r>
              </a:p>
            </p:txBody>
          </p:sp>
        </p:grpSp>
        <p:grpSp>
          <p:nvGrpSpPr>
            <p:cNvPr id="112" name="Group 112"/>
            <p:cNvGrpSpPr/>
            <p:nvPr/>
          </p:nvGrpSpPr>
          <p:grpSpPr>
            <a:xfrm>
              <a:off x="784225" y="1616074"/>
              <a:ext cx="381000" cy="396241"/>
              <a:chOff x="0" y="0"/>
              <a:chExt cx="381000" cy="396240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91053" y="-1"/>
                <a:ext cx="198894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I</a:t>
                </a:r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>
              <a:off x="1828800" y="1066799"/>
              <a:ext cx="381000" cy="396241"/>
              <a:chOff x="0" y="0"/>
              <a:chExt cx="381000" cy="396240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72201" y="-1"/>
                <a:ext cx="236598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F</a:t>
                </a:r>
              </a:p>
            </p:txBody>
          </p:sp>
        </p:grpSp>
        <p:grpSp>
          <p:nvGrpSpPr>
            <p:cNvPr id="118" name="Group 118"/>
            <p:cNvGrpSpPr/>
            <p:nvPr/>
          </p:nvGrpSpPr>
          <p:grpSpPr>
            <a:xfrm>
              <a:off x="2514600" y="1066799"/>
              <a:ext cx="381000" cy="396241"/>
              <a:chOff x="0" y="0"/>
              <a:chExt cx="381000" cy="396240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53659" y="-1"/>
                <a:ext cx="27368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G</a:t>
                </a:r>
              </a:p>
            </p:txBody>
          </p:sp>
        </p:grpSp>
        <p:grpSp>
          <p:nvGrpSpPr>
            <p:cNvPr id="121" name="Group 121"/>
            <p:cNvGrpSpPr/>
            <p:nvPr/>
          </p:nvGrpSpPr>
          <p:grpSpPr>
            <a:xfrm>
              <a:off x="2133600" y="1676399"/>
              <a:ext cx="381000" cy="396241"/>
              <a:chOff x="0" y="0"/>
              <a:chExt cx="381000" cy="396240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85534" y="-1"/>
                <a:ext cx="20993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J</a:t>
                </a:r>
              </a:p>
            </p:txBody>
          </p:sp>
        </p:grpSp>
        <p:sp>
          <p:nvSpPr>
            <p:cNvPr id="122" name="Shape 122"/>
            <p:cNvSpPr/>
            <p:nvPr/>
          </p:nvSpPr>
          <p:spPr>
            <a:xfrm flipH="1">
              <a:off x="1096962" y="333057"/>
              <a:ext cx="4159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00087" y="866457"/>
              <a:ext cx="127001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096962" y="866457"/>
              <a:ext cx="1873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325437" y="1399857"/>
              <a:ext cx="104776" cy="2952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00087" y="1399857"/>
              <a:ext cx="139701" cy="279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782762" y="333057"/>
              <a:ext cx="482601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flipH="1">
              <a:off x="2154237" y="866457"/>
              <a:ext cx="1111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535237" y="866457"/>
              <a:ext cx="169863" cy="2079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2459037" y="1399857"/>
              <a:ext cx="111126" cy="3397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6926262" y="2843212"/>
            <a:ext cx="1371601" cy="457201"/>
            <a:chOff x="0" y="0"/>
            <a:chExt cx="1371599" cy="457200"/>
          </a:xfrm>
        </p:grpSpPr>
        <p:sp>
          <p:nvSpPr>
            <p:cNvPr id="132" name="Shape 132"/>
            <p:cNvSpPr/>
            <p:nvPr/>
          </p:nvSpPr>
          <p:spPr>
            <a:xfrm>
              <a:off x="0" y="76199"/>
              <a:ext cx="533400" cy="3810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52400" y="0"/>
              <a:ext cx="12192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RAIZ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6088062" y="5510212"/>
            <a:ext cx="1295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Sub. Izq.</a:t>
            </a:r>
          </a:p>
        </p:txBody>
      </p:sp>
      <p:sp>
        <p:nvSpPr>
          <p:cNvPr id="136" name="Shape 136"/>
          <p:cNvSpPr/>
          <p:nvPr/>
        </p:nvSpPr>
        <p:spPr>
          <a:xfrm>
            <a:off x="7764462" y="5510212"/>
            <a:ext cx="1295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Sub. 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build="p" animBg="1" advAuto="0"/>
      <p:bldP spid="89" grpId="2" animBg="1" advAuto="0"/>
      <p:bldP spid="90" grpId="5" animBg="1" advAuto="0"/>
      <p:bldP spid="91" grpId="7" animBg="1" advAuto="0"/>
      <p:bldP spid="131" grpId="3" animBg="1" advAuto="0"/>
      <p:bldP spid="134" grpId="4" animBg="1" advAuto="0"/>
      <p:bldP spid="135" grpId="6" animBg="1" advAuto="0"/>
      <p:bldP spid="136" grpId="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924675" y="1841874"/>
            <a:ext cx="654643" cy="621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44" h="18881" extrusionOk="0">
                <a:moveTo>
                  <a:pt x="589" y="3604"/>
                </a:moveTo>
                <a:cubicBezTo>
                  <a:pt x="-196" y="5533"/>
                  <a:pt x="-196" y="10547"/>
                  <a:pt x="589" y="12861"/>
                </a:cubicBezTo>
                <a:cubicBezTo>
                  <a:pt x="1375" y="15176"/>
                  <a:pt x="2553" y="16719"/>
                  <a:pt x="5302" y="17490"/>
                </a:cubicBezTo>
                <a:cubicBezTo>
                  <a:pt x="8051" y="18261"/>
                  <a:pt x="14728" y="20190"/>
                  <a:pt x="17084" y="17490"/>
                </a:cubicBezTo>
                <a:cubicBezTo>
                  <a:pt x="19440" y="14790"/>
                  <a:pt x="21404" y="3990"/>
                  <a:pt x="19440" y="1290"/>
                </a:cubicBezTo>
                <a:cubicBezTo>
                  <a:pt x="17477" y="-1410"/>
                  <a:pt x="8444" y="904"/>
                  <a:pt x="5302" y="1290"/>
                </a:cubicBezTo>
                <a:cubicBezTo>
                  <a:pt x="2160" y="1676"/>
                  <a:pt x="1375" y="1676"/>
                  <a:pt x="589" y="3604"/>
                </a:cubicBezTo>
                <a:close/>
              </a:path>
            </a:pathLst>
          </a:custGeom>
          <a:solidFill>
            <a:srgbClr val="CCFF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740400" y="1818897"/>
            <a:ext cx="1356149" cy="1538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21450" extrusionOk="0">
                <a:moveTo>
                  <a:pt x="10162" y="204"/>
                </a:moveTo>
                <a:cubicBezTo>
                  <a:pt x="10948" y="27"/>
                  <a:pt x="11537" y="-150"/>
                  <a:pt x="12519" y="204"/>
                </a:cubicBezTo>
                <a:cubicBezTo>
                  <a:pt x="13500" y="558"/>
                  <a:pt x="15857" y="1266"/>
                  <a:pt x="16053" y="2329"/>
                </a:cubicBezTo>
                <a:cubicBezTo>
                  <a:pt x="16250" y="3391"/>
                  <a:pt x="14482" y="5693"/>
                  <a:pt x="13697" y="6578"/>
                </a:cubicBezTo>
                <a:cubicBezTo>
                  <a:pt x="12911" y="7463"/>
                  <a:pt x="11733" y="7109"/>
                  <a:pt x="11340" y="7640"/>
                </a:cubicBezTo>
                <a:cubicBezTo>
                  <a:pt x="10948" y="8171"/>
                  <a:pt x="10555" y="9057"/>
                  <a:pt x="11340" y="9765"/>
                </a:cubicBezTo>
                <a:cubicBezTo>
                  <a:pt x="12126" y="10473"/>
                  <a:pt x="14482" y="11004"/>
                  <a:pt x="16053" y="11889"/>
                </a:cubicBezTo>
                <a:cubicBezTo>
                  <a:pt x="17624" y="12775"/>
                  <a:pt x="20177" y="13837"/>
                  <a:pt x="20766" y="15076"/>
                </a:cubicBezTo>
                <a:cubicBezTo>
                  <a:pt x="21355" y="16316"/>
                  <a:pt x="20570" y="18263"/>
                  <a:pt x="19588" y="19325"/>
                </a:cubicBezTo>
                <a:cubicBezTo>
                  <a:pt x="18606" y="20388"/>
                  <a:pt x="16839" y="21450"/>
                  <a:pt x="14875" y="21450"/>
                </a:cubicBezTo>
                <a:cubicBezTo>
                  <a:pt x="12911" y="21450"/>
                  <a:pt x="9180" y="20565"/>
                  <a:pt x="7806" y="19325"/>
                </a:cubicBezTo>
                <a:cubicBezTo>
                  <a:pt x="6431" y="18086"/>
                  <a:pt x="7806" y="15076"/>
                  <a:pt x="6628" y="14014"/>
                </a:cubicBezTo>
                <a:cubicBezTo>
                  <a:pt x="5450" y="12952"/>
                  <a:pt x="1719" y="14368"/>
                  <a:pt x="737" y="12952"/>
                </a:cubicBezTo>
                <a:cubicBezTo>
                  <a:pt x="-245" y="11535"/>
                  <a:pt x="-245" y="6932"/>
                  <a:pt x="737" y="5516"/>
                </a:cubicBezTo>
                <a:cubicBezTo>
                  <a:pt x="1719" y="4099"/>
                  <a:pt x="5450" y="5161"/>
                  <a:pt x="6628" y="4453"/>
                </a:cubicBezTo>
                <a:cubicBezTo>
                  <a:pt x="7806" y="3745"/>
                  <a:pt x="7217" y="1798"/>
                  <a:pt x="7806" y="1266"/>
                </a:cubicBezTo>
                <a:cubicBezTo>
                  <a:pt x="8395" y="735"/>
                  <a:pt x="9377" y="381"/>
                  <a:pt x="10162" y="204"/>
                </a:cubicBezTo>
                <a:close/>
              </a:path>
            </a:pathLst>
          </a:custGeom>
          <a:solidFill>
            <a:srgbClr val="99CCFF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DEFINICIONES RECURSIVAS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4294967295"/>
          </p:nvPr>
        </p:nvSpPr>
        <p:spPr>
          <a:xfrm>
            <a:off x="395287" y="1412875"/>
            <a:ext cx="5943601" cy="446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definición del árbol es recursiva</a:t>
            </a:r>
          </a:p>
          <a:p>
            <a:pPr marL="7375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Se basa en si misma</a:t>
            </a:r>
          </a:p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terminología de los árboles</a:t>
            </a:r>
          </a:p>
          <a:p>
            <a:pPr marL="7375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También puede ser definida en forma recursiva</a:t>
            </a:r>
          </a:p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Ejemplo: NIVEL de un árbol</a:t>
            </a:r>
          </a:p>
          <a:p>
            <a:pPr marL="7375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Identificar el caso recursivo y el caso mas básico</a:t>
            </a:r>
          </a:p>
        </p:txBody>
      </p:sp>
      <p:grpSp>
        <p:nvGrpSpPr>
          <p:cNvPr id="147" name="Group 147"/>
          <p:cNvGrpSpPr/>
          <p:nvPr/>
        </p:nvGrpSpPr>
        <p:grpSpPr>
          <a:xfrm>
            <a:off x="395287" y="3860799"/>
            <a:ext cx="1535113" cy="617221"/>
            <a:chOff x="0" y="0"/>
            <a:chExt cx="1535112" cy="617220"/>
          </a:xfrm>
        </p:grpSpPr>
        <p:grpSp>
          <p:nvGrpSpPr>
            <p:cNvPr id="144" name="Group 144"/>
            <p:cNvGrpSpPr/>
            <p:nvPr/>
          </p:nvGrpSpPr>
          <p:grpSpPr>
            <a:xfrm>
              <a:off x="1154112" y="220979"/>
              <a:ext cx="381001" cy="396241"/>
              <a:chOff x="0" y="0"/>
              <a:chExt cx="381000" cy="39624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62279" y="-1"/>
                <a:ext cx="25644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A</a:t>
                </a:r>
              </a:p>
            </p:txBody>
          </p:sp>
        </p:grpSp>
        <p:sp>
          <p:nvSpPr>
            <p:cNvPr id="145" name="Shape 145"/>
            <p:cNvSpPr/>
            <p:nvPr/>
          </p:nvSpPr>
          <p:spPr>
            <a:xfrm>
              <a:off x="315912" y="381000"/>
              <a:ext cx="6096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0"/>
              <a:ext cx="838111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000"/>
                <a:t>nivel 1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333375" y="4889500"/>
            <a:ext cx="2654300" cy="1203325"/>
            <a:chOff x="0" y="0"/>
            <a:chExt cx="2654300" cy="1203325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2654300" cy="120332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342900" lvl="0" indent="-342900">
                <a:lnSpc>
                  <a:spcPct val="90000"/>
                </a:lnSpc>
                <a:spcBef>
                  <a:spcPts val="700"/>
                </a:spcBef>
                <a:defRPr sz="2400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0"/>
              <a:ext cx="2654300" cy="1124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42900" lvl="0" indent="-342900">
                <a:lnSpc>
                  <a:spcPct val="90000"/>
                </a:lnSpc>
                <a:spcBef>
                  <a:spcPts val="500"/>
                </a:spcBef>
              </a:pPr>
              <a:r>
                <a:rPr sz="2400" u="sng">
                  <a:solidFill>
                    <a:srgbClr val="002850"/>
                  </a:solidFill>
                </a:rPr>
                <a:t>Caso Básico</a:t>
              </a:r>
              <a:endParaRPr sz="2000" u="sng">
                <a:solidFill>
                  <a:srgbClr val="002850"/>
                </a:solidFill>
              </a:endParaRPr>
            </a:p>
            <a:p>
              <a:pPr marL="342900" lvl="0" indent="-342900">
                <a:lnSpc>
                  <a:spcPct val="90000"/>
                </a:lnSpc>
                <a:spcBef>
                  <a:spcPts val="500"/>
                </a:spcBef>
              </a:pPr>
              <a:r>
                <a:rPr sz="2400">
                  <a:solidFill>
                    <a:srgbClr val="002850"/>
                  </a:solidFill>
                </a:rPr>
                <a:t>Un árbol con un solo nodo tiene nivel 1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3059112" y="5221287"/>
            <a:ext cx="4392613" cy="1447801"/>
            <a:chOff x="0" y="0"/>
            <a:chExt cx="4392612" cy="1447799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392613" cy="1447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342900" lvl="0" indent="-342900" algn="ctr">
                <a:lnSpc>
                  <a:spcPct val="90000"/>
                </a:lnSpc>
                <a:spcBef>
                  <a:spcPts val="700"/>
                </a:spcBef>
                <a:defRPr sz="2000" b="1" i="1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0"/>
              <a:ext cx="4392613" cy="113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42900" lvl="0" indent="-342900">
                <a:lnSpc>
                  <a:spcPct val="90000"/>
                </a:lnSpc>
                <a:spcBef>
                  <a:spcPts val="500"/>
                </a:spcBef>
              </a:pPr>
              <a:r>
                <a:rPr sz="2400">
                  <a:solidFill>
                    <a:srgbClr val="002850"/>
                  </a:solidFill>
                </a:rPr>
                <a:t>Caso Recursivo</a:t>
              </a:r>
            </a:p>
            <a:p>
              <a:pPr marL="342900" lvl="0" indent="-342900">
                <a:lnSpc>
                  <a:spcPct val="90000"/>
                </a:lnSpc>
                <a:spcBef>
                  <a:spcPts val="500"/>
                </a:spcBef>
              </a:pPr>
              <a:r>
                <a:rPr sz="2400">
                  <a:solidFill>
                    <a:srgbClr val="002850"/>
                  </a:solidFill>
                </a:rPr>
                <a:t>Si tiene mas de un nodo, el nivel es:</a:t>
              </a:r>
            </a:p>
            <a:p>
              <a:pPr marL="342900" lvl="0" indent="-342900" algn="ctr">
                <a:lnSpc>
                  <a:spcPct val="90000"/>
                </a:lnSpc>
                <a:spcBef>
                  <a:spcPts val="400"/>
                </a:spcBef>
              </a:pPr>
              <a:r>
                <a:rPr sz="2000" b="1" i="1">
                  <a:solidFill>
                    <a:srgbClr val="002850"/>
                  </a:solidFill>
                </a:rPr>
                <a:t>1 + MAX(Nivel(SubIzq), Nivel(SubDer))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4232201" y="4238247"/>
            <a:ext cx="569813" cy="586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90" h="20366" extrusionOk="0">
                <a:moveTo>
                  <a:pt x="2759" y="3154"/>
                </a:moveTo>
                <a:cubicBezTo>
                  <a:pt x="1859" y="4917"/>
                  <a:pt x="-391" y="8443"/>
                  <a:pt x="59" y="11088"/>
                </a:cubicBezTo>
                <a:cubicBezTo>
                  <a:pt x="509" y="13733"/>
                  <a:pt x="2309" y="17700"/>
                  <a:pt x="5459" y="19023"/>
                </a:cubicBezTo>
                <a:cubicBezTo>
                  <a:pt x="8609" y="20345"/>
                  <a:pt x="16709" y="21227"/>
                  <a:pt x="18959" y="19023"/>
                </a:cubicBezTo>
                <a:cubicBezTo>
                  <a:pt x="21209" y="16819"/>
                  <a:pt x="19859" y="8884"/>
                  <a:pt x="18959" y="5798"/>
                </a:cubicBezTo>
                <a:cubicBezTo>
                  <a:pt x="18059" y="2713"/>
                  <a:pt x="15809" y="1390"/>
                  <a:pt x="13559" y="509"/>
                </a:cubicBezTo>
                <a:cubicBezTo>
                  <a:pt x="11309" y="-373"/>
                  <a:pt x="7259" y="68"/>
                  <a:pt x="5459" y="509"/>
                </a:cubicBezTo>
                <a:cubicBezTo>
                  <a:pt x="3659" y="949"/>
                  <a:pt x="3659" y="1390"/>
                  <a:pt x="2759" y="3154"/>
                </a:cubicBezTo>
                <a:close/>
              </a:path>
            </a:pathLst>
          </a:custGeom>
          <a:solidFill>
            <a:srgbClr val="FFFF99">
              <a:alpha val="50195"/>
            </a:srgbClr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635375" y="4014787"/>
            <a:ext cx="720725" cy="54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6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S. izq.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ctr">
              <a:lnSpc>
                <a:spcPct val="6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1</a:t>
            </a:r>
          </a:p>
        </p:txBody>
      </p:sp>
      <p:sp>
        <p:nvSpPr>
          <p:cNvPr id="156" name="Shape 156"/>
          <p:cNvSpPr/>
          <p:nvPr/>
        </p:nvSpPr>
        <p:spPr>
          <a:xfrm>
            <a:off x="5072062" y="4019550"/>
            <a:ext cx="1371601" cy="54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6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S. der.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ctr">
              <a:lnSpc>
                <a:spcPct val="6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1</a:t>
            </a:r>
          </a:p>
        </p:txBody>
      </p:sp>
      <p:sp>
        <p:nvSpPr>
          <p:cNvPr id="157" name="Shape 157"/>
          <p:cNvSpPr/>
          <p:nvPr/>
        </p:nvSpPr>
        <p:spPr>
          <a:xfrm rot="5400000">
            <a:off x="4876750" y="4255485"/>
            <a:ext cx="569812" cy="586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90" h="20366" extrusionOk="0">
                <a:moveTo>
                  <a:pt x="2759" y="3154"/>
                </a:moveTo>
                <a:cubicBezTo>
                  <a:pt x="1859" y="4917"/>
                  <a:pt x="-391" y="8443"/>
                  <a:pt x="59" y="11088"/>
                </a:cubicBezTo>
                <a:cubicBezTo>
                  <a:pt x="509" y="13733"/>
                  <a:pt x="2309" y="17700"/>
                  <a:pt x="5459" y="19023"/>
                </a:cubicBezTo>
                <a:cubicBezTo>
                  <a:pt x="8609" y="20345"/>
                  <a:pt x="16709" y="21227"/>
                  <a:pt x="18959" y="19023"/>
                </a:cubicBezTo>
                <a:cubicBezTo>
                  <a:pt x="21209" y="16819"/>
                  <a:pt x="19859" y="8884"/>
                  <a:pt x="18959" y="5798"/>
                </a:cubicBezTo>
                <a:cubicBezTo>
                  <a:pt x="18059" y="2713"/>
                  <a:pt x="15809" y="1390"/>
                  <a:pt x="13559" y="509"/>
                </a:cubicBezTo>
                <a:cubicBezTo>
                  <a:pt x="11309" y="-373"/>
                  <a:pt x="7259" y="68"/>
                  <a:pt x="5459" y="509"/>
                </a:cubicBezTo>
                <a:cubicBezTo>
                  <a:pt x="3659" y="949"/>
                  <a:pt x="3659" y="1390"/>
                  <a:pt x="2759" y="3154"/>
                </a:cubicBezTo>
                <a:close/>
              </a:path>
            </a:pathLst>
          </a:custGeom>
          <a:solidFill>
            <a:srgbClr val="FFFF99">
              <a:alpha val="50195"/>
            </a:srgbClr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69" name="Group 169"/>
          <p:cNvGrpSpPr/>
          <p:nvPr/>
        </p:nvGrpSpPr>
        <p:grpSpPr>
          <a:xfrm>
            <a:off x="4386262" y="3946842"/>
            <a:ext cx="914401" cy="688341"/>
            <a:chOff x="0" y="0"/>
            <a:chExt cx="914400" cy="688340"/>
          </a:xfrm>
        </p:grpSpPr>
        <p:grpSp>
          <p:nvGrpSpPr>
            <p:cNvPr id="160" name="Group 160"/>
            <p:cNvGrpSpPr/>
            <p:nvPr/>
          </p:nvGrpSpPr>
          <p:grpSpPr>
            <a:xfrm>
              <a:off x="304800" y="-1"/>
              <a:ext cx="304801" cy="307341"/>
              <a:chOff x="0" y="0"/>
              <a:chExt cx="304800" cy="307340"/>
            </a:xfrm>
          </p:grpSpPr>
          <p:sp>
            <p:nvSpPr>
              <p:cNvPr id="158" name="Shape 158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9471" y="-1"/>
                <a:ext cx="22585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A</a:t>
                </a:r>
              </a:p>
            </p:txBody>
          </p:sp>
        </p:grpSp>
        <p:grpSp>
          <p:nvGrpSpPr>
            <p:cNvPr id="163" name="Group 163"/>
            <p:cNvGrpSpPr/>
            <p:nvPr/>
          </p:nvGrpSpPr>
          <p:grpSpPr>
            <a:xfrm>
              <a:off x="0" y="380999"/>
              <a:ext cx="304801" cy="307341"/>
              <a:chOff x="0" y="0"/>
              <a:chExt cx="304800" cy="307340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39341" y="-1"/>
                <a:ext cx="22611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B</a:t>
                </a:r>
              </a:p>
            </p:txBody>
          </p:sp>
        </p:grpSp>
        <p:grpSp>
          <p:nvGrpSpPr>
            <p:cNvPr id="166" name="Group 166"/>
            <p:cNvGrpSpPr/>
            <p:nvPr/>
          </p:nvGrpSpPr>
          <p:grpSpPr>
            <a:xfrm>
              <a:off x="609600" y="380999"/>
              <a:ext cx="304801" cy="307341"/>
              <a:chOff x="0" y="0"/>
              <a:chExt cx="304800" cy="307340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40990" y="-1"/>
                <a:ext cx="22282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C</a:t>
                </a:r>
              </a:p>
            </p:txBody>
          </p:sp>
        </p:grpSp>
        <p:sp>
          <p:nvSpPr>
            <p:cNvPr id="167" name="Shape 167"/>
            <p:cNvSpPr/>
            <p:nvPr/>
          </p:nvSpPr>
          <p:spPr>
            <a:xfrm flipH="1">
              <a:off x="260350" y="261620"/>
              <a:ext cx="88900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65150" y="261620"/>
              <a:ext cx="88900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70" name="Shape 170"/>
          <p:cNvSpPr/>
          <p:nvPr/>
        </p:nvSpPr>
        <p:spPr>
          <a:xfrm>
            <a:off x="4081462" y="4938712"/>
            <a:ext cx="1600201" cy="22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60000"/>
              </a:lnSpc>
              <a:spcBef>
                <a:spcPts val="8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400" dirty="0"/>
              <a:t>Nivel Del Arbol: </a:t>
            </a:r>
            <a:r>
              <a:rPr lang="es-ES" sz="1400" dirty="0"/>
              <a:t>1</a:t>
            </a:r>
            <a:endParaRPr sz="1400" dirty="0"/>
          </a:p>
        </p:txBody>
      </p:sp>
      <p:sp>
        <p:nvSpPr>
          <p:cNvPr id="171" name="Shape 171"/>
          <p:cNvSpPr/>
          <p:nvPr/>
        </p:nvSpPr>
        <p:spPr>
          <a:xfrm>
            <a:off x="6210300" y="3646487"/>
            <a:ext cx="1676400" cy="855346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800"/>
              </a:spcBef>
            </a:pPr>
            <a:r>
              <a:rPr sz="1400" u="sng">
                <a:latin typeface="Tahoma"/>
                <a:ea typeface="Tahoma"/>
                <a:cs typeface="Tahoma"/>
                <a:sym typeface="Tahoma"/>
              </a:rPr>
              <a:t>SUB. IZQ.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= 1 + Max(0,</a:t>
            </a:r>
            <a:r>
              <a:rPr sz="1400" b="1">
                <a:latin typeface="Tahoma"/>
                <a:ea typeface="Tahoma"/>
                <a:cs typeface="Tahoma"/>
                <a:sym typeface="Tahoma"/>
              </a:rPr>
              <a:t>Sub.Izq</a:t>
            </a:r>
            <a:r>
              <a:rPr sz="1400">
                <a:latin typeface="Tahoma"/>
                <a:ea typeface="Tahoma"/>
                <a:cs typeface="Tahoma"/>
                <a:sym typeface="Tahoma"/>
              </a:rPr>
              <a:t>)</a:t>
            </a:r>
          </a:p>
        </p:txBody>
      </p:sp>
      <p:sp>
        <p:nvSpPr>
          <p:cNvPr id="172" name="Shape 172"/>
          <p:cNvSpPr/>
          <p:nvPr/>
        </p:nvSpPr>
        <p:spPr>
          <a:xfrm>
            <a:off x="5930547" y="2265362"/>
            <a:ext cx="1102891" cy="1025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9" h="21011" extrusionOk="0">
                <a:moveTo>
                  <a:pt x="1826" y="1561"/>
                </a:moveTo>
                <a:cubicBezTo>
                  <a:pt x="2530" y="781"/>
                  <a:pt x="3704" y="0"/>
                  <a:pt x="4643" y="0"/>
                </a:cubicBezTo>
                <a:cubicBezTo>
                  <a:pt x="5582" y="0"/>
                  <a:pt x="6756" y="781"/>
                  <a:pt x="7461" y="1561"/>
                </a:cubicBezTo>
                <a:cubicBezTo>
                  <a:pt x="8165" y="2342"/>
                  <a:pt x="8635" y="3643"/>
                  <a:pt x="8869" y="4684"/>
                </a:cubicBezTo>
                <a:cubicBezTo>
                  <a:pt x="9104" y="5725"/>
                  <a:pt x="8400" y="7287"/>
                  <a:pt x="8869" y="7807"/>
                </a:cubicBezTo>
                <a:cubicBezTo>
                  <a:pt x="9339" y="8328"/>
                  <a:pt x="9808" y="7027"/>
                  <a:pt x="11687" y="7807"/>
                </a:cubicBezTo>
                <a:cubicBezTo>
                  <a:pt x="13565" y="8588"/>
                  <a:pt x="19200" y="10410"/>
                  <a:pt x="20139" y="12492"/>
                </a:cubicBezTo>
                <a:cubicBezTo>
                  <a:pt x="21078" y="14573"/>
                  <a:pt x="19200" y="18998"/>
                  <a:pt x="17321" y="20299"/>
                </a:cubicBezTo>
                <a:cubicBezTo>
                  <a:pt x="15443" y="21600"/>
                  <a:pt x="10748" y="20819"/>
                  <a:pt x="8869" y="20299"/>
                </a:cubicBezTo>
                <a:cubicBezTo>
                  <a:pt x="6991" y="19778"/>
                  <a:pt x="6521" y="18737"/>
                  <a:pt x="6052" y="17176"/>
                </a:cubicBezTo>
                <a:cubicBezTo>
                  <a:pt x="5582" y="15614"/>
                  <a:pt x="6991" y="12231"/>
                  <a:pt x="6052" y="10930"/>
                </a:cubicBezTo>
                <a:cubicBezTo>
                  <a:pt x="5113" y="9629"/>
                  <a:pt x="1356" y="10410"/>
                  <a:pt x="417" y="9369"/>
                </a:cubicBezTo>
                <a:cubicBezTo>
                  <a:pt x="-522" y="8328"/>
                  <a:pt x="417" y="5986"/>
                  <a:pt x="417" y="4684"/>
                </a:cubicBezTo>
                <a:cubicBezTo>
                  <a:pt x="417" y="3383"/>
                  <a:pt x="1121" y="2342"/>
                  <a:pt x="1826" y="1561"/>
                </a:cubicBezTo>
                <a:close/>
              </a:path>
            </a:pathLst>
          </a:custGeom>
          <a:solidFill>
            <a:srgbClr val="C1E0FF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096125" y="1225550"/>
            <a:ext cx="1143001" cy="574675"/>
          </a:xfrm>
          <a:prstGeom prst="rect">
            <a:avLst/>
          </a:prstGeom>
          <a:solidFill>
            <a:srgbClr val="CCFFCC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sz="1400" u="sng">
                <a:latin typeface="Tahoma"/>
                <a:ea typeface="Tahoma"/>
                <a:cs typeface="Tahoma"/>
                <a:sym typeface="Tahoma"/>
              </a:rPr>
              <a:t>SUB. DER.</a:t>
            </a:r>
            <a:endParaRPr sz="1400" u="sng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1</a:t>
            </a:r>
          </a:p>
        </p:txBody>
      </p:sp>
      <p:sp>
        <p:nvSpPr>
          <p:cNvPr id="174" name="Shape 174"/>
          <p:cNvSpPr/>
          <p:nvPr/>
        </p:nvSpPr>
        <p:spPr>
          <a:xfrm>
            <a:off x="6362700" y="3790950"/>
            <a:ext cx="1676400" cy="855345"/>
          </a:xfrm>
          <a:prstGeom prst="rect">
            <a:avLst/>
          </a:prstGeom>
          <a:solidFill>
            <a:srgbClr val="C1E0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800"/>
              </a:spcBef>
            </a:pPr>
            <a:r>
              <a:rPr sz="1400" u="sng">
                <a:latin typeface="Tahoma"/>
                <a:ea typeface="Tahoma"/>
                <a:cs typeface="Tahoma"/>
                <a:sym typeface="Tahoma"/>
              </a:rPr>
              <a:t>SUB. IZQ.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= 1 + Max(0,</a:t>
            </a:r>
            <a:r>
              <a:rPr sz="1400" b="1">
                <a:latin typeface="Tahoma"/>
                <a:ea typeface="Tahoma"/>
                <a:cs typeface="Tahoma"/>
                <a:sym typeface="Tahoma"/>
              </a:rPr>
              <a:t>Sub.Izq.</a:t>
            </a:r>
            <a:r>
              <a:rPr sz="1400">
                <a:latin typeface="Tahoma"/>
                <a:ea typeface="Tahoma"/>
                <a:cs typeface="Tahoma"/>
                <a:sym typeface="Tahoma"/>
              </a:rPr>
              <a:t>)</a:t>
            </a:r>
          </a:p>
        </p:txBody>
      </p:sp>
      <p:sp>
        <p:nvSpPr>
          <p:cNvPr id="175" name="Shape 175"/>
          <p:cNvSpPr/>
          <p:nvPr/>
        </p:nvSpPr>
        <p:spPr>
          <a:xfrm>
            <a:off x="6334125" y="2713037"/>
            <a:ext cx="533400" cy="486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1" extrusionOk="0">
                <a:moveTo>
                  <a:pt x="6171" y="405"/>
                </a:moveTo>
                <a:cubicBezTo>
                  <a:pt x="7714" y="-135"/>
                  <a:pt x="10286" y="-135"/>
                  <a:pt x="12343" y="405"/>
                </a:cubicBezTo>
                <a:cubicBezTo>
                  <a:pt x="14400" y="945"/>
                  <a:pt x="16971" y="2025"/>
                  <a:pt x="18514" y="3645"/>
                </a:cubicBezTo>
                <a:cubicBezTo>
                  <a:pt x="20057" y="5265"/>
                  <a:pt x="21600" y="7965"/>
                  <a:pt x="21600" y="10125"/>
                </a:cubicBezTo>
                <a:cubicBezTo>
                  <a:pt x="21600" y="12285"/>
                  <a:pt x="20057" y="14985"/>
                  <a:pt x="18514" y="16605"/>
                </a:cubicBezTo>
                <a:cubicBezTo>
                  <a:pt x="16971" y="18225"/>
                  <a:pt x="14914" y="19305"/>
                  <a:pt x="12343" y="19845"/>
                </a:cubicBezTo>
                <a:cubicBezTo>
                  <a:pt x="9771" y="20385"/>
                  <a:pt x="5143" y="21465"/>
                  <a:pt x="3086" y="19845"/>
                </a:cubicBezTo>
                <a:cubicBezTo>
                  <a:pt x="1029" y="18225"/>
                  <a:pt x="0" y="12825"/>
                  <a:pt x="0" y="10125"/>
                </a:cubicBezTo>
                <a:cubicBezTo>
                  <a:pt x="0" y="7425"/>
                  <a:pt x="2057" y="5265"/>
                  <a:pt x="3086" y="3645"/>
                </a:cubicBezTo>
                <a:cubicBezTo>
                  <a:pt x="4114" y="2025"/>
                  <a:pt x="4629" y="945"/>
                  <a:pt x="6171" y="405"/>
                </a:cubicBezTo>
                <a:close/>
              </a:path>
            </a:pathLst>
          </a:custGeom>
          <a:solidFill>
            <a:srgbClr val="EDF6FF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515100" y="3989387"/>
            <a:ext cx="1676400" cy="1099186"/>
          </a:xfrm>
          <a:prstGeom prst="rect">
            <a:avLst/>
          </a:prstGeom>
          <a:solidFill>
            <a:srgbClr val="EDF6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800"/>
              </a:spcBef>
            </a:pPr>
            <a:r>
              <a:rPr sz="1400" u="sng">
                <a:latin typeface="Tahoma"/>
                <a:ea typeface="Tahoma"/>
                <a:cs typeface="Tahoma"/>
                <a:sym typeface="Tahoma"/>
              </a:rPr>
              <a:t>SUB. DER..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= 1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9" name="Group 179"/>
          <p:cNvGrpSpPr/>
          <p:nvPr/>
        </p:nvGrpSpPr>
        <p:grpSpPr>
          <a:xfrm>
            <a:off x="6362700" y="3798887"/>
            <a:ext cx="1828800" cy="1136651"/>
            <a:chOff x="0" y="0"/>
            <a:chExt cx="1828800" cy="1136649"/>
          </a:xfrm>
        </p:grpSpPr>
        <p:sp>
          <p:nvSpPr>
            <p:cNvPr id="177" name="Shape 177"/>
            <p:cNvSpPr/>
            <p:nvPr/>
          </p:nvSpPr>
          <p:spPr>
            <a:xfrm>
              <a:off x="152400" y="146050"/>
              <a:ext cx="1676400" cy="990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1676400" cy="855345"/>
            </a:xfrm>
            <a:prstGeom prst="rect">
              <a:avLst/>
            </a:prstGeom>
            <a:solidFill>
              <a:srgbClr val="C1E0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spcBef>
                  <a:spcPts val="800"/>
                </a:spcBef>
              </a:pPr>
              <a:r>
                <a:rPr sz="1400" u="sng">
                  <a:latin typeface="Tahoma"/>
                  <a:ea typeface="Tahoma"/>
                  <a:cs typeface="Tahoma"/>
                  <a:sym typeface="Tahoma"/>
                </a:rPr>
                <a:t>SUB. IZQ.</a:t>
              </a:r>
              <a:endParaRPr sz="14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>
                <a:spcBef>
                  <a:spcPts val="800"/>
                </a:spcBef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Nivel = 1 + Max(0,</a:t>
              </a:r>
              <a:r>
                <a:rPr sz="1400" b="1">
                  <a:latin typeface="Tahoma"/>
                  <a:ea typeface="Tahoma"/>
                  <a:cs typeface="Tahoma"/>
                  <a:sym typeface="Tahoma"/>
                </a:rPr>
                <a:t>1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)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6029325" y="1578292"/>
            <a:ext cx="1295401" cy="1526541"/>
            <a:chOff x="0" y="0"/>
            <a:chExt cx="1295400" cy="1526540"/>
          </a:xfrm>
        </p:grpSpPr>
        <p:grpSp>
          <p:nvGrpSpPr>
            <p:cNvPr id="182" name="Group 182"/>
            <p:cNvGrpSpPr/>
            <p:nvPr/>
          </p:nvGrpSpPr>
          <p:grpSpPr>
            <a:xfrm>
              <a:off x="609600" y="-1"/>
              <a:ext cx="304801" cy="307341"/>
              <a:chOff x="0" y="0"/>
              <a:chExt cx="304800" cy="307340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9471" y="-1"/>
                <a:ext cx="22585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A</a:t>
                </a:r>
              </a:p>
            </p:txBody>
          </p:sp>
        </p:grpSp>
        <p:grpSp>
          <p:nvGrpSpPr>
            <p:cNvPr id="185" name="Group 185"/>
            <p:cNvGrpSpPr/>
            <p:nvPr/>
          </p:nvGrpSpPr>
          <p:grpSpPr>
            <a:xfrm>
              <a:off x="304800" y="380999"/>
              <a:ext cx="304801" cy="307341"/>
              <a:chOff x="0" y="0"/>
              <a:chExt cx="304800" cy="307340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39341" y="-1"/>
                <a:ext cx="22611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B</a:t>
                </a:r>
              </a:p>
            </p:txBody>
          </p:sp>
        </p:grpSp>
        <p:grpSp>
          <p:nvGrpSpPr>
            <p:cNvPr id="188" name="Group 188"/>
            <p:cNvGrpSpPr/>
            <p:nvPr/>
          </p:nvGrpSpPr>
          <p:grpSpPr>
            <a:xfrm>
              <a:off x="990600" y="380999"/>
              <a:ext cx="304801" cy="307341"/>
              <a:chOff x="0" y="0"/>
              <a:chExt cx="304800" cy="307340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40990" y="-1"/>
                <a:ext cx="22282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C</a:t>
                </a:r>
              </a:p>
            </p:txBody>
          </p:sp>
        </p:grpSp>
        <p:grpSp>
          <p:nvGrpSpPr>
            <p:cNvPr id="191" name="Group 191"/>
            <p:cNvGrpSpPr/>
            <p:nvPr/>
          </p:nvGrpSpPr>
          <p:grpSpPr>
            <a:xfrm>
              <a:off x="0" y="761999"/>
              <a:ext cx="304801" cy="307341"/>
              <a:chOff x="0" y="0"/>
              <a:chExt cx="304800" cy="307340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33003" y="-1"/>
                <a:ext cx="238794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D</a:t>
                </a:r>
              </a:p>
            </p:txBody>
          </p:sp>
        </p:grpSp>
        <p:grpSp>
          <p:nvGrpSpPr>
            <p:cNvPr id="194" name="Group 194"/>
            <p:cNvGrpSpPr/>
            <p:nvPr/>
          </p:nvGrpSpPr>
          <p:grpSpPr>
            <a:xfrm>
              <a:off x="381000" y="1219199"/>
              <a:ext cx="304801" cy="307341"/>
              <a:chOff x="0" y="0"/>
              <a:chExt cx="304800" cy="307340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45635" y="-1"/>
                <a:ext cx="21353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E</a:t>
                </a:r>
              </a:p>
            </p:txBody>
          </p:sp>
        </p:grpSp>
        <p:sp>
          <p:nvSpPr>
            <p:cNvPr id="195" name="Shape 195"/>
            <p:cNvSpPr/>
            <p:nvPr/>
          </p:nvSpPr>
          <p:spPr>
            <a:xfrm flipH="1">
              <a:off x="565150" y="261620"/>
              <a:ext cx="88900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flipH="1">
              <a:off x="260350" y="642619"/>
              <a:ext cx="88900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869949" y="261620"/>
              <a:ext cx="165101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60350" y="1023619"/>
              <a:ext cx="165100" cy="2413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6218237" y="3644900"/>
            <a:ext cx="1863726" cy="1120775"/>
            <a:chOff x="0" y="0"/>
            <a:chExt cx="1863725" cy="1120774"/>
          </a:xfrm>
        </p:grpSpPr>
        <p:sp>
          <p:nvSpPr>
            <p:cNvPr id="200" name="Shape 200"/>
            <p:cNvSpPr/>
            <p:nvPr/>
          </p:nvSpPr>
          <p:spPr>
            <a:xfrm>
              <a:off x="133350" y="144462"/>
              <a:ext cx="1730375" cy="9763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0"/>
              <a:ext cx="1676400" cy="855345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spcBef>
                  <a:spcPts val="800"/>
                </a:spcBef>
              </a:pPr>
              <a:r>
                <a:rPr sz="1400" u="sng">
                  <a:latin typeface="Tahoma"/>
                  <a:ea typeface="Tahoma"/>
                  <a:cs typeface="Tahoma"/>
                  <a:sym typeface="Tahoma"/>
                </a:rPr>
                <a:t>SUB. IZQ.</a:t>
              </a:r>
              <a:endParaRPr sz="14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>
                <a:spcBef>
                  <a:spcPts val="800"/>
                </a:spcBef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Nivel = 1 + Max(0,</a:t>
              </a:r>
              <a:r>
                <a:rPr sz="1400" b="1"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)</a:t>
              </a: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6156325" y="4868862"/>
            <a:ext cx="2667000" cy="381001"/>
            <a:chOff x="0" y="0"/>
            <a:chExt cx="2667000" cy="381000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2667000" cy="381000"/>
            </a:xfrm>
            <a:prstGeom prst="rect">
              <a:avLst/>
            </a:prstGeom>
            <a:solidFill>
              <a:srgbClr val="FF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1391" y="55880"/>
              <a:ext cx="250421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NIVEL : 1 + MAX(S.IZQ, S.DER)</a:t>
              </a: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6156325" y="4867275"/>
            <a:ext cx="2667000" cy="381000"/>
            <a:chOff x="0" y="0"/>
            <a:chExt cx="2667000" cy="381000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2667000" cy="381000"/>
            </a:xfrm>
            <a:prstGeom prst="rect">
              <a:avLst/>
            </a:prstGeom>
            <a:solidFill>
              <a:srgbClr val="FF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31360" y="55880"/>
              <a:ext cx="180428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NIVEL : 1 + MAX(3, 1)</a:t>
              </a: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6156325" y="4868862"/>
            <a:ext cx="2667000" cy="381001"/>
            <a:chOff x="0" y="0"/>
            <a:chExt cx="2667000" cy="381000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2667000" cy="381000"/>
            </a:xfrm>
            <a:prstGeom prst="rect">
              <a:avLst/>
            </a:prstGeom>
            <a:solidFill>
              <a:srgbClr val="FF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23126" y="55880"/>
              <a:ext cx="82074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NIVEL : 4</a:t>
              </a: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6189662" y="3552646"/>
            <a:ext cx="1728788" cy="1017946"/>
            <a:chOff x="0" y="0"/>
            <a:chExt cx="1728787" cy="1017944"/>
          </a:xfrm>
        </p:grpSpPr>
        <p:sp>
          <p:nvSpPr>
            <p:cNvPr id="212" name="Shape 212"/>
            <p:cNvSpPr/>
            <p:nvPr/>
          </p:nvSpPr>
          <p:spPr>
            <a:xfrm>
              <a:off x="0" y="76378"/>
              <a:ext cx="1728788" cy="865189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0" y="0"/>
              <a:ext cx="1612390" cy="1017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1400" u="sng">
                  <a:latin typeface="Arial"/>
                  <a:ea typeface="Arial"/>
                  <a:cs typeface="Arial"/>
                  <a:sym typeface="Arial"/>
                </a:rPr>
                <a:t>SUB. IZQ.</a:t>
              </a:r>
              <a:endParaRPr sz="140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Nivel = 3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           </a:t>
              </a:r>
              <a:endParaRPr sz="320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32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32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3" animBg="1" advAuto="0"/>
      <p:bldP spid="139" grpId="15" animBg="1" advAuto="0"/>
      <p:bldP spid="141" grpId="1" build="p" animBg="1" advAuto="0"/>
      <p:bldP spid="147" grpId="2" animBg="1" advAuto="0"/>
      <p:bldP spid="150" grpId="3" animBg="1" advAuto="0"/>
      <p:bldP spid="153" grpId="10" animBg="1" advAuto="0"/>
      <p:bldP spid="154" grpId="5" animBg="1" advAuto="0"/>
      <p:bldP spid="155" grpId="6" animBg="1" advAuto="0"/>
      <p:bldP spid="156" grpId="8" animBg="1" advAuto="0"/>
      <p:bldP spid="157" grpId="7" animBg="1" advAuto="0"/>
      <p:bldP spid="169" grpId="4" animBg="1" advAuto="0"/>
      <p:bldP spid="170" grpId="9" animBg="1" advAuto="0"/>
      <p:bldP spid="171" grpId="16" animBg="1" advAuto="0"/>
      <p:bldP spid="172" grpId="17" animBg="1" advAuto="0"/>
      <p:bldP spid="173" grpId="14" animBg="1" advAuto="0"/>
      <p:bldP spid="174" grpId="18" animBg="1" advAuto="0"/>
      <p:bldP spid="175" grpId="19" animBg="1" advAuto="0"/>
      <p:bldP spid="176" grpId="20" animBg="1" advAuto="0"/>
      <p:bldP spid="179" grpId="21" animBg="1" advAuto="0"/>
      <p:bldP spid="199" grpId="11" animBg="1" advAuto="0"/>
      <p:bldP spid="202" grpId="22" animBg="1" advAuto="0"/>
      <p:bldP spid="205" grpId="12" animBg="1" advAuto="0"/>
      <p:bldP spid="208" grpId="24" animBg="1" advAuto="0"/>
      <p:bldP spid="211" grpId="25" animBg="1" advAuto="0"/>
      <p:bldP spid="214" grpId="2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E0AC-DA68-454A-B598-4AB17F478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903516"/>
            <a:ext cx="6858000" cy="1050968"/>
          </a:xfrm>
        </p:spPr>
        <p:txBody>
          <a:bodyPr/>
          <a:lstStyle/>
          <a:p>
            <a:r>
              <a:rPr lang="en-GB" dirty="0"/>
              <a:t>¿Y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código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97929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868</Words>
  <Application>Microsoft Office PowerPoint</Application>
  <PresentationFormat>On-screen Show 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Century Gothic</vt:lpstr>
      <vt:lpstr>Gill Sans MT</vt:lpstr>
      <vt:lpstr>Helvetica</vt:lpstr>
      <vt:lpstr>Helvetica Neue</vt:lpstr>
      <vt:lpstr>Tahoma</vt:lpstr>
      <vt:lpstr>Wingdings</vt:lpstr>
      <vt:lpstr>Default</vt:lpstr>
      <vt:lpstr>Office Theme</vt:lpstr>
      <vt:lpstr>PowerPoint Presentation</vt:lpstr>
      <vt:lpstr>INTRODUCCION</vt:lpstr>
      <vt:lpstr>CONCEPTO</vt:lpstr>
      <vt:lpstr>TERMINOLOGIA</vt:lpstr>
      <vt:lpstr>TDA ARBOL : DEFINICION INFORMAL</vt:lpstr>
      <vt:lpstr>PowerPoint Presentation</vt:lpstr>
      <vt:lpstr>ARBOLES BINARIOS</vt:lpstr>
      <vt:lpstr>DEFINICIONES RECURSIVAS</vt:lpstr>
      <vt:lpstr>¿Y en código?</vt:lpstr>
      <vt:lpstr>RECORRIDOS DE UN A.B.</vt:lpstr>
      <vt:lpstr>EJEMPLO PREORDEN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</dc:title>
  <cp:lastModifiedBy>Gonzalo Gabriel Méndez Cobeña</cp:lastModifiedBy>
  <cp:revision>31</cp:revision>
  <dcterms:modified xsi:type="dcterms:W3CDTF">2020-07-21T16:26:31Z</dcterms:modified>
</cp:coreProperties>
</file>